
<file path=[Content_Types].xml><?xml version="1.0" encoding="utf-8"?>
<Types xmlns="http://schemas.openxmlformats.org/package/2006/content-types">
  <Default Extension="png" ContentType="image/png"/>
  <Default Extension="mp3" ContentType="audio/mpeg"/>
  <Default Extension="bin" ContentType="application/vnd.openxmlformats-officedocument.oleObject"/>
  <Default Extension="emf" ContentType="image/x-emf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0" r:id="rId1"/>
    <p:sldMasterId id="2147483666" r:id="rId2"/>
  </p:sldMasterIdLst>
  <p:notesMasterIdLst>
    <p:notesMasterId r:id="rId87"/>
  </p:notesMasterIdLst>
  <p:handoutMasterIdLst>
    <p:handoutMasterId r:id="rId88"/>
  </p:handoutMasterIdLst>
  <p:sldIdLst>
    <p:sldId id="332" r:id="rId3"/>
    <p:sldId id="1080" r:id="rId4"/>
    <p:sldId id="1889" r:id="rId5"/>
    <p:sldId id="1081" r:id="rId6"/>
    <p:sldId id="1969" r:id="rId7"/>
    <p:sldId id="1393" r:id="rId8"/>
    <p:sldId id="1893" r:id="rId9"/>
    <p:sldId id="1892" r:id="rId10"/>
    <p:sldId id="1894" r:id="rId11"/>
    <p:sldId id="1895" r:id="rId12"/>
    <p:sldId id="1896" r:id="rId13"/>
    <p:sldId id="1897" r:id="rId14"/>
    <p:sldId id="1898" r:id="rId15"/>
    <p:sldId id="1899" r:id="rId16"/>
    <p:sldId id="1900" r:id="rId17"/>
    <p:sldId id="1901" r:id="rId18"/>
    <p:sldId id="1902" r:id="rId19"/>
    <p:sldId id="1903" r:id="rId20"/>
    <p:sldId id="1904" r:id="rId21"/>
    <p:sldId id="1905" r:id="rId22"/>
    <p:sldId id="1906" r:id="rId23"/>
    <p:sldId id="1907" r:id="rId24"/>
    <p:sldId id="1908" r:id="rId25"/>
    <p:sldId id="1909" r:id="rId26"/>
    <p:sldId id="1910" r:id="rId27"/>
    <p:sldId id="1911" r:id="rId28"/>
    <p:sldId id="1912" r:id="rId29"/>
    <p:sldId id="1913" r:id="rId30"/>
    <p:sldId id="1914" r:id="rId31"/>
    <p:sldId id="1915" r:id="rId32"/>
    <p:sldId id="1916" r:id="rId33"/>
    <p:sldId id="1917" r:id="rId34"/>
    <p:sldId id="1918" r:id="rId35"/>
    <p:sldId id="1919" r:id="rId36"/>
    <p:sldId id="1920" r:id="rId37"/>
    <p:sldId id="1921" r:id="rId38"/>
    <p:sldId id="1922" r:id="rId39"/>
    <p:sldId id="1923" r:id="rId40"/>
    <p:sldId id="1924" r:id="rId41"/>
    <p:sldId id="1925" r:id="rId42"/>
    <p:sldId id="1926" r:id="rId43"/>
    <p:sldId id="1927" r:id="rId44"/>
    <p:sldId id="1928" r:id="rId45"/>
    <p:sldId id="1929" r:id="rId46"/>
    <p:sldId id="1930" r:id="rId47"/>
    <p:sldId id="1931" r:id="rId48"/>
    <p:sldId id="1932" r:id="rId49"/>
    <p:sldId id="1933" r:id="rId50"/>
    <p:sldId id="1934" r:id="rId51"/>
    <p:sldId id="1935" r:id="rId52"/>
    <p:sldId id="1936" r:id="rId53"/>
    <p:sldId id="1937" r:id="rId54"/>
    <p:sldId id="1938" r:id="rId55"/>
    <p:sldId id="1939" r:id="rId56"/>
    <p:sldId id="1940" r:id="rId57"/>
    <p:sldId id="1968" r:id="rId58"/>
    <p:sldId id="1941" r:id="rId59"/>
    <p:sldId id="1942" r:id="rId60"/>
    <p:sldId id="1943" r:id="rId61"/>
    <p:sldId id="1944" r:id="rId62"/>
    <p:sldId id="1945" r:id="rId63"/>
    <p:sldId id="1946" r:id="rId64"/>
    <p:sldId id="1947" r:id="rId65"/>
    <p:sldId id="1948" r:id="rId66"/>
    <p:sldId id="1949" r:id="rId67"/>
    <p:sldId id="1950" r:id="rId68"/>
    <p:sldId id="1951" r:id="rId69"/>
    <p:sldId id="1952" r:id="rId70"/>
    <p:sldId id="1953" r:id="rId71"/>
    <p:sldId id="1954" r:id="rId72"/>
    <p:sldId id="1955" r:id="rId73"/>
    <p:sldId id="1956" r:id="rId74"/>
    <p:sldId id="1957" r:id="rId75"/>
    <p:sldId id="1958" r:id="rId76"/>
    <p:sldId id="1959" r:id="rId77"/>
    <p:sldId id="1960" r:id="rId78"/>
    <p:sldId id="1961" r:id="rId79"/>
    <p:sldId id="1962" r:id="rId80"/>
    <p:sldId id="1963" r:id="rId81"/>
    <p:sldId id="1964" r:id="rId82"/>
    <p:sldId id="1965" r:id="rId83"/>
    <p:sldId id="1966" r:id="rId84"/>
    <p:sldId id="1967" r:id="rId85"/>
    <p:sldId id="1711" r:id="rId8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4">
          <p15:clr>
            <a:srgbClr val="A4A3A4"/>
          </p15:clr>
        </p15:guide>
        <p15:guide id="2" orient="horz" pos="618">
          <p15:clr>
            <a:srgbClr val="A4A3A4"/>
          </p15:clr>
        </p15:guide>
        <p15:guide id="3" orient="horz" pos="754">
          <p15:clr>
            <a:srgbClr val="A4A3A4"/>
          </p15:clr>
        </p15:guide>
        <p15:guide id="4" orient="horz" pos="3974">
          <p15:clr>
            <a:srgbClr val="A4A3A4"/>
          </p15:clr>
        </p15:guide>
        <p15:guide id="5" orient="horz" pos="4080">
          <p15:clr>
            <a:srgbClr val="A4A3A4"/>
          </p15:clr>
        </p15:guide>
        <p15:guide id="6" orient="horz" pos="4271">
          <p15:clr>
            <a:srgbClr val="A4A3A4"/>
          </p15:clr>
        </p15:guide>
        <p15:guide id="7" orient="horz" pos="3777">
          <p15:clr>
            <a:srgbClr val="A4A3A4"/>
          </p15:clr>
        </p15:guide>
        <p15:guide id="8" pos="7302">
          <p15:clr>
            <a:srgbClr val="A4A3A4"/>
          </p15:clr>
        </p15:guide>
        <p15:guide id="9" pos="332">
          <p15:clr>
            <a:srgbClr val="A4A3A4"/>
          </p15:clr>
        </p15:guide>
        <p15:guide id="10" pos="3840">
          <p15:clr>
            <a:srgbClr val="A4A3A4"/>
          </p15:clr>
        </p15:guide>
        <p15:guide id="11" pos="374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08">
          <p15:clr>
            <a:srgbClr val="A4A3A4"/>
          </p15:clr>
        </p15:guide>
        <p15:guide id="2" orient="horz" pos="520">
          <p15:clr>
            <a:srgbClr val="A4A3A4"/>
          </p15:clr>
        </p15:guide>
        <p15:guide id="3" orient="horz" pos="5440">
          <p15:clr>
            <a:srgbClr val="A4A3A4"/>
          </p15:clr>
        </p15:guide>
        <p15:guide id="4" orient="horz" pos="5768">
          <p15:clr>
            <a:srgbClr val="A4A3A4"/>
          </p15:clr>
        </p15:guide>
        <p15:guide id="5" orient="horz" pos="5576">
          <p15:clr>
            <a:srgbClr val="A4A3A4"/>
          </p15:clr>
        </p15:guide>
        <p15:guide id="6" orient="horz" pos="5694">
          <p15:clr>
            <a:srgbClr val="A4A3A4"/>
          </p15:clr>
        </p15:guide>
        <p15:guide id="7" pos="3974">
          <p15:clr>
            <a:srgbClr val="A4A3A4"/>
          </p15:clr>
        </p15:guide>
        <p15:guide id="8" pos="352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000099"/>
    <a:srgbClr val="FF6600"/>
    <a:srgbClr val="242D3C"/>
    <a:srgbClr val="16C6CC"/>
    <a:srgbClr val="FFD85C"/>
    <a:srgbClr val="FFBA32"/>
    <a:srgbClr val="FFFFFF"/>
    <a:srgbClr val="E45327"/>
    <a:srgbClr val="7D7D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704" autoAdjust="0"/>
    <p:restoredTop sz="87709" autoAdjust="0"/>
  </p:normalViewPr>
  <p:slideViewPr>
    <p:cSldViewPr showGuides="1">
      <p:cViewPr varScale="1">
        <p:scale>
          <a:sx n="80" d="100"/>
          <a:sy n="80" d="100"/>
        </p:scale>
        <p:origin x="614" y="62"/>
      </p:cViewPr>
      <p:guideLst>
        <p:guide orient="horz" pos="164"/>
        <p:guide orient="horz" pos="618"/>
        <p:guide orient="horz" pos="754"/>
        <p:guide orient="horz" pos="3974"/>
        <p:guide orient="horz" pos="4080"/>
        <p:guide orient="horz" pos="4271"/>
        <p:guide orient="horz" pos="3777"/>
        <p:guide pos="7302"/>
        <p:guide pos="332"/>
        <p:guide pos="3840"/>
        <p:guide pos="3744"/>
      </p:guideLst>
    </p:cSldViewPr>
  </p:slideViewPr>
  <p:outlineViewPr>
    <p:cViewPr>
      <p:scale>
        <a:sx n="33" d="100"/>
        <a:sy n="33" d="100"/>
      </p:scale>
      <p:origin x="0" y="-4176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00" d="100"/>
        <a:sy n="100" d="100"/>
      </p:scale>
      <p:origin x="0" y="-36348"/>
    </p:cViewPr>
  </p:sorterViewPr>
  <p:notesViewPr>
    <p:cSldViewPr>
      <p:cViewPr varScale="1">
        <p:scale>
          <a:sx n="91" d="100"/>
          <a:sy n="91" d="100"/>
        </p:scale>
        <p:origin x="3750" y="96"/>
      </p:cViewPr>
      <p:guideLst>
        <p:guide orient="horz" pos="3008"/>
        <p:guide orient="horz" pos="520"/>
        <p:guide orient="horz" pos="5440"/>
        <p:guide orient="horz" pos="5768"/>
        <p:guide orient="horz" pos="5576"/>
        <p:guide orient="horz" pos="5694"/>
        <p:guide pos="3974"/>
        <p:guide pos="352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presProps" Target="presProps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90" Type="http://schemas.openxmlformats.org/officeDocument/2006/relationships/viewProps" Target="viewProps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handoutMaster" Target="handoutMasters/handoutMaster1.xml"/><Relationship Id="rId9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notesMaster" Target="notesMasters/notesMaster1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wmf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1988229" y="107503"/>
            <a:ext cx="4320496" cy="23986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zh-CN" altLang="en-US" dirty="0"/>
              <a:t>此处添加页眉信息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1989137" y="351842"/>
            <a:ext cx="4319587" cy="2286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algn="l"/>
            <a:fld id="{CB446F43-867F-4F64-92FD-6C8496B9358B}" type="datetimeFigureOut">
              <a:rPr lang="zh-CN" altLang="en-US" smtClean="0"/>
              <a:t>2020/2/12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518112" y="8748464"/>
            <a:ext cx="2971800" cy="32194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zh-CN" altLang="en-US" dirty="0"/>
              <a:t>此处添加页脚信息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5085183" y="8748464"/>
            <a:ext cx="1223541" cy="32352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zh-CN" altLang="en-US" dirty="0"/>
              <a:t>第 </a:t>
            </a:r>
            <a:fld id="{15FF29FA-1BF5-411D-8347-0A24CCE555CE}" type="slidenum">
              <a:rPr lang="zh-CN" altLang="en-US" dirty="0" smtClean="0"/>
              <a:t>‹#›</a:t>
            </a:fld>
            <a:r>
              <a:rPr lang="zh-CN" altLang="en-US" dirty="0"/>
              <a:t> 页 讲义</a:t>
            </a:r>
          </a:p>
        </p:txBody>
      </p:sp>
      <p:cxnSp>
        <p:nvCxnSpPr>
          <p:cNvPr id="10" name="直接连接符 9"/>
          <p:cNvCxnSpPr/>
          <p:nvPr/>
        </p:nvCxnSpPr>
        <p:spPr>
          <a:xfrm>
            <a:off x="0" y="723669"/>
            <a:ext cx="685800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组合 16"/>
          <p:cNvGrpSpPr/>
          <p:nvPr/>
        </p:nvGrpSpPr>
        <p:grpSpPr>
          <a:xfrm>
            <a:off x="3429000" y="1312195"/>
            <a:ext cx="2879725" cy="1603621"/>
            <a:chOff x="0" y="1312195"/>
            <a:chExt cx="6858000" cy="1603621"/>
          </a:xfrm>
        </p:grpSpPr>
        <p:cxnSp>
          <p:nvCxnSpPr>
            <p:cNvPr id="11" name="直接连接符 10"/>
            <p:cNvCxnSpPr/>
            <p:nvPr/>
          </p:nvCxnSpPr>
          <p:spPr>
            <a:xfrm>
              <a:off x="0" y="1312195"/>
              <a:ext cx="6858000" cy="0"/>
            </a:xfrm>
            <a:prstGeom prst="line">
              <a:avLst/>
            </a:prstGeom>
            <a:ln>
              <a:solidFill>
                <a:srgbClr val="C0C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/>
          </p:nvCxnSpPr>
          <p:spPr>
            <a:xfrm>
              <a:off x="0" y="1713100"/>
              <a:ext cx="6858000" cy="0"/>
            </a:xfrm>
            <a:prstGeom prst="line">
              <a:avLst/>
            </a:prstGeom>
            <a:ln>
              <a:solidFill>
                <a:srgbClr val="C0C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/>
          </p:nvCxnSpPr>
          <p:spPr>
            <a:xfrm>
              <a:off x="0" y="2114005"/>
              <a:ext cx="6858000" cy="0"/>
            </a:xfrm>
            <a:prstGeom prst="line">
              <a:avLst/>
            </a:prstGeom>
            <a:ln>
              <a:solidFill>
                <a:srgbClr val="C0C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>
              <a:off x="0" y="2514910"/>
              <a:ext cx="6858000" cy="0"/>
            </a:xfrm>
            <a:prstGeom prst="line">
              <a:avLst/>
            </a:prstGeom>
            <a:ln>
              <a:solidFill>
                <a:srgbClr val="C0C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0" y="2915816"/>
              <a:ext cx="6858000" cy="0"/>
            </a:xfrm>
            <a:prstGeom prst="line">
              <a:avLst/>
            </a:prstGeom>
            <a:ln>
              <a:solidFill>
                <a:srgbClr val="C0C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组合 17"/>
          <p:cNvGrpSpPr/>
          <p:nvPr/>
        </p:nvGrpSpPr>
        <p:grpSpPr>
          <a:xfrm>
            <a:off x="3429000" y="3980364"/>
            <a:ext cx="2879725" cy="1603621"/>
            <a:chOff x="0" y="1312195"/>
            <a:chExt cx="6858000" cy="1603621"/>
          </a:xfrm>
        </p:grpSpPr>
        <p:cxnSp>
          <p:nvCxnSpPr>
            <p:cNvPr id="19" name="直接连接符 18"/>
            <p:cNvCxnSpPr/>
            <p:nvPr/>
          </p:nvCxnSpPr>
          <p:spPr>
            <a:xfrm>
              <a:off x="0" y="1312195"/>
              <a:ext cx="6858000" cy="0"/>
            </a:xfrm>
            <a:prstGeom prst="line">
              <a:avLst/>
            </a:prstGeom>
            <a:ln>
              <a:solidFill>
                <a:srgbClr val="C0C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>
              <a:off x="0" y="1713100"/>
              <a:ext cx="6858000" cy="0"/>
            </a:xfrm>
            <a:prstGeom prst="line">
              <a:avLst/>
            </a:prstGeom>
            <a:ln>
              <a:solidFill>
                <a:srgbClr val="C0C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>
              <a:off x="0" y="2114005"/>
              <a:ext cx="6858000" cy="0"/>
            </a:xfrm>
            <a:prstGeom prst="line">
              <a:avLst/>
            </a:prstGeom>
            <a:ln>
              <a:solidFill>
                <a:srgbClr val="C0C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>
              <a:off x="0" y="2514910"/>
              <a:ext cx="6858000" cy="0"/>
            </a:xfrm>
            <a:prstGeom prst="line">
              <a:avLst/>
            </a:prstGeom>
            <a:ln>
              <a:solidFill>
                <a:srgbClr val="C0C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>
              <a:off x="0" y="2915816"/>
              <a:ext cx="6858000" cy="0"/>
            </a:xfrm>
            <a:prstGeom prst="line">
              <a:avLst/>
            </a:prstGeom>
            <a:ln>
              <a:solidFill>
                <a:srgbClr val="C0C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组合 24"/>
          <p:cNvGrpSpPr/>
          <p:nvPr/>
        </p:nvGrpSpPr>
        <p:grpSpPr>
          <a:xfrm>
            <a:off x="3429000" y="6629089"/>
            <a:ext cx="2879725" cy="1603621"/>
            <a:chOff x="0" y="1312195"/>
            <a:chExt cx="6858000" cy="1603621"/>
          </a:xfrm>
        </p:grpSpPr>
        <p:cxnSp>
          <p:nvCxnSpPr>
            <p:cNvPr id="26" name="直接连接符 25"/>
            <p:cNvCxnSpPr/>
            <p:nvPr/>
          </p:nvCxnSpPr>
          <p:spPr>
            <a:xfrm>
              <a:off x="0" y="1312195"/>
              <a:ext cx="6858000" cy="0"/>
            </a:xfrm>
            <a:prstGeom prst="line">
              <a:avLst/>
            </a:prstGeom>
            <a:ln>
              <a:solidFill>
                <a:srgbClr val="C0C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/>
            <p:nvPr/>
          </p:nvCxnSpPr>
          <p:spPr>
            <a:xfrm>
              <a:off x="0" y="1713100"/>
              <a:ext cx="6858000" cy="0"/>
            </a:xfrm>
            <a:prstGeom prst="line">
              <a:avLst/>
            </a:prstGeom>
            <a:ln>
              <a:solidFill>
                <a:srgbClr val="C0C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>
              <a:off x="0" y="2114005"/>
              <a:ext cx="6858000" cy="0"/>
            </a:xfrm>
            <a:prstGeom prst="line">
              <a:avLst/>
            </a:prstGeom>
            <a:ln>
              <a:solidFill>
                <a:srgbClr val="C0C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>
              <a:off x="0" y="2514910"/>
              <a:ext cx="6858000" cy="0"/>
            </a:xfrm>
            <a:prstGeom prst="line">
              <a:avLst/>
            </a:prstGeom>
            <a:ln>
              <a:solidFill>
                <a:srgbClr val="C0C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>
              <a:off x="0" y="2915816"/>
              <a:ext cx="6858000" cy="0"/>
            </a:xfrm>
            <a:prstGeom prst="line">
              <a:avLst/>
            </a:prstGeom>
            <a:ln>
              <a:solidFill>
                <a:srgbClr val="C0C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矩形 31"/>
          <p:cNvSpPr/>
          <p:nvPr/>
        </p:nvSpPr>
        <p:spPr>
          <a:xfrm>
            <a:off x="549275" y="114299"/>
            <a:ext cx="1368152" cy="46614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LOGO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33" name="直接连接符 32"/>
          <p:cNvCxnSpPr/>
          <p:nvPr/>
        </p:nvCxnSpPr>
        <p:spPr>
          <a:xfrm>
            <a:off x="0" y="8676457"/>
            <a:ext cx="685800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矩形 34"/>
          <p:cNvSpPr/>
          <p:nvPr/>
        </p:nvSpPr>
        <p:spPr>
          <a:xfrm>
            <a:off x="3328526" y="989904"/>
            <a:ext cx="12618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>
                <a:solidFill>
                  <a:srgbClr val="C0C0C0"/>
                </a:solidFill>
              </a:rPr>
              <a:t>此处记录讲义</a:t>
            </a:r>
          </a:p>
        </p:txBody>
      </p:sp>
      <p:sp>
        <p:nvSpPr>
          <p:cNvPr id="36" name="矩形 35"/>
          <p:cNvSpPr/>
          <p:nvPr/>
        </p:nvSpPr>
        <p:spPr>
          <a:xfrm>
            <a:off x="3328526" y="3672587"/>
            <a:ext cx="12618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>
                <a:solidFill>
                  <a:srgbClr val="C0C0C0"/>
                </a:solidFill>
              </a:rPr>
              <a:t>此处记录讲义</a:t>
            </a:r>
          </a:p>
        </p:txBody>
      </p:sp>
      <p:sp>
        <p:nvSpPr>
          <p:cNvPr id="37" name="矩形 36"/>
          <p:cNvSpPr/>
          <p:nvPr/>
        </p:nvSpPr>
        <p:spPr>
          <a:xfrm>
            <a:off x="3328526" y="6321312"/>
            <a:ext cx="12618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>
                <a:solidFill>
                  <a:srgbClr val="C0C0C0"/>
                </a:solidFill>
              </a:rPr>
              <a:t>此处记录讲义</a:t>
            </a:r>
          </a:p>
        </p:txBody>
      </p:sp>
      <p:pic>
        <p:nvPicPr>
          <p:cNvPr id="38" name="Picture 3" descr="E:\设计素材\shadow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49275" y="2929386"/>
            <a:ext cx="2663701" cy="309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3" descr="E:\设计素材\shadow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49275" y="5581827"/>
            <a:ext cx="2663701" cy="309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3" descr="E:\设计素材\shadow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49275" y="8232710"/>
            <a:ext cx="2663701" cy="309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E:\设计素材\shado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275" y="5292080"/>
            <a:ext cx="5759450" cy="374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1988840" y="114299"/>
            <a:ext cx="4319884" cy="23307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zh-CN" altLang="en-US" dirty="0"/>
              <a:t>此处添加页眉信息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1988840" y="347370"/>
            <a:ext cx="4319885" cy="23307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fld id="{D51D64F8-606E-4201-A2DE-1AF0754CE781}" type="datetimeFigureOut">
              <a:rPr lang="zh-CN" altLang="en-US" smtClean="0"/>
              <a:t>2020/2/12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-404813" y="971550"/>
            <a:ext cx="7670801" cy="43164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549275" y="5508104"/>
            <a:ext cx="5759450" cy="287808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549523" y="8748465"/>
            <a:ext cx="2971800" cy="28758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zh-CN" altLang="en-US" dirty="0"/>
              <a:t>此处添加页脚信息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748713"/>
            <a:ext cx="2424112" cy="2873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zh-CN" altLang="en-US" dirty="0"/>
              <a:t>第 </a:t>
            </a:r>
            <a:fld id="{CE884005-AAD7-43DA-8323-709AF992FEE5}" type="slidenum">
              <a:rPr lang="zh-CN" altLang="en-US" dirty="0" smtClean="0"/>
              <a:t>‹#›</a:t>
            </a:fld>
            <a:r>
              <a:rPr lang="zh-CN" altLang="en-US" dirty="0"/>
              <a:t> 页</a:t>
            </a:r>
          </a:p>
        </p:txBody>
      </p:sp>
      <p:cxnSp>
        <p:nvCxnSpPr>
          <p:cNvPr id="8" name="直接连接符 7"/>
          <p:cNvCxnSpPr/>
          <p:nvPr/>
        </p:nvCxnSpPr>
        <p:spPr>
          <a:xfrm>
            <a:off x="0" y="723669"/>
            <a:ext cx="685800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549275" y="114299"/>
            <a:ext cx="1368152" cy="46614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LOGO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0" y="8676457"/>
            <a:ext cx="685800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notesStyle>
    <a:lvl1pPr marL="171450" indent="-171450" algn="l" defTabSz="914400" rtl="0" eaLnBrk="1" fontAlgn="ctr" latinLnBrk="0" hangingPunct="1">
      <a:buSzPct val="70000"/>
      <a:buFont typeface="Wingdings" panose="05000000000000000000" pitchFamily="2" charset="2"/>
      <a:buChar char="l"/>
      <a:defRPr sz="1200" kern="1200">
        <a:solidFill>
          <a:schemeClr val="tx1">
            <a:lumMod val="75000"/>
            <a:lumOff val="25000"/>
          </a:schemeClr>
        </a:solidFill>
        <a:latin typeface="+mn-lt"/>
        <a:ea typeface="+mn-ea"/>
        <a:cs typeface="+mn-cs"/>
      </a:defRPr>
    </a:lvl1pPr>
    <a:lvl2pPr marL="628650" indent="-171450" algn="l" defTabSz="914400" rtl="0" eaLnBrk="1" fontAlgn="ctr" latinLnBrk="0" hangingPunct="1">
      <a:buSzPct val="70000"/>
      <a:buFont typeface="Wingdings" panose="05000000000000000000" pitchFamily="2" charset="2"/>
      <a:buChar char="l"/>
      <a:defRPr sz="1200" kern="1200">
        <a:solidFill>
          <a:schemeClr val="tx1">
            <a:lumMod val="75000"/>
            <a:lumOff val="25000"/>
          </a:schemeClr>
        </a:solidFill>
        <a:latin typeface="+mn-lt"/>
        <a:ea typeface="+mn-ea"/>
        <a:cs typeface="+mn-cs"/>
      </a:defRPr>
    </a:lvl2pPr>
    <a:lvl3pPr marL="1085850" indent="-171450" algn="l" defTabSz="914400" rtl="0" eaLnBrk="1" fontAlgn="ctr" latinLnBrk="0" hangingPunct="1">
      <a:buSzPct val="70000"/>
      <a:buFont typeface="Wingdings" panose="05000000000000000000" pitchFamily="2" charset="2"/>
      <a:buChar char="l"/>
      <a:defRPr sz="1200" kern="1200">
        <a:solidFill>
          <a:schemeClr val="tx1">
            <a:lumMod val="75000"/>
            <a:lumOff val="25000"/>
          </a:schemeClr>
        </a:solidFill>
        <a:latin typeface="+mn-lt"/>
        <a:ea typeface="+mn-ea"/>
        <a:cs typeface="+mn-cs"/>
      </a:defRPr>
    </a:lvl3pPr>
    <a:lvl4pPr marL="1543050" indent="-171450" algn="l" defTabSz="914400" rtl="0" eaLnBrk="1" fontAlgn="ctr" latinLnBrk="0" hangingPunct="1">
      <a:buSzPct val="70000"/>
      <a:buFont typeface="Wingdings" panose="05000000000000000000" pitchFamily="2" charset="2"/>
      <a:buChar char="l"/>
      <a:defRPr sz="1200" kern="1200">
        <a:solidFill>
          <a:schemeClr val="tx1">
            <a:lumMod val="75000"/>
            <a:lumOff val="25000"/>
          </a:schemeClr>
        </a:solidFill>
        <a:latin typeface="+mn-lt"/>
        <a:ea typeface="+mn-ea"/>
        <a:cs typeface="+mn-cs"/>
      </a:defRPr>
    </a:lvl4pPr>
    <a:lvl5pPr marL="2000250" indent="-171450" algn="l" defTabSz="914400" rtl="0" eaLnBrk="1" fontAlgn="ctr" latinLnBrk="0" hangingPunct="1">
      <a:buSzPct val="70000"/>
      <a:buFont typeface="Wingdings" panose="05000000000000000000" pitchFamily="2" charset="2"/>
      <a:buChar char="l"/>
      <a:defRPr sz="1200" kern="1200">
        <a:solidFill>
          <a:schemeClr val="tx1">
            <a:lumMod val="75000"/>
            <a:lumOff val="25000"/>
          </a:schemeClr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-404813" y="971550"/>
            <a:ext cx="7670801" cy="431641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CN" b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zh-CN" altLang="en-US"/>
              <a:t>第 </a:t>
            </a:r>
            <a:fld id="{CE884005-AAD7-43DA-8323-709AF992FEE5}" type="slidenum">
              <a:rPr lang="zh-CN" altLang="en-US" smtClean="0"/>
              <a:t>1</a:t>
            </a:fld>
            <a:r>
              <a:rPr lang="zh-CN" altLang="en-US"/>
              <a:t> 页</a:t>
            </a:r>
            <a:endParaRPr lang="zh-CN" alt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4C2905BF-42AB-4EB2-B1DB-72CD92706662}" type="slidenum">
              <a:rPr lang="en-US" altLang="zh-CN" sz="1300">
                <a:latin typeface="Times New Roman" panose="02020603050405020304" pitchFamily="18" charset="0"/>
              </a:rPr>
              <a:pPr/>
              <a:t>11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26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37403543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06D6BA75-2ADE-48EA-B5AF-6FF2C85D3F46}" type="slidenum">
              <a:rPr lang="en-US" altLang="zh-CN" sz="1300">
                <a:latin typeface="Times New Roman" panose="02020603050405020304" pitchFamily="18" charset="0"/>
              </a:rPr>
              <a:pPr/>
              <a:t>12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28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41678403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E437BB1C-E014-4704-BA33-E661CCF4FF47}" type="slidenum">
              <a:rPr lang="en-US" altLang="zh-CN" sz="1300">
                <a:latin typeface="Times New Roman" panose="02020603050405020304" pitchFamily="18" charset="0"/>
              </a:rPr>
              <a:pPr/>
              <a:t>13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307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9740737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D84DD2D2-1E82-499B-B1F3-5BD89D0B4490}" type="slidenum">
              <a:rPr lang="en-US" altLang="zh-CN" sz="1300">
                <a:latin typeface="Times New Roman" panose="02020603050405020304" pitchFamily="18" charset="0"/>
              </a:rPr>
              <a:pPr/>
              <a:t>14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327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9134887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7"/>
          <p:cNvSpPr txBox="1">
            <a:spLocks noGrp="1" noChangeArrowheads="1"/>
          </p:cNvSpPr>
          <p:nvPr/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649" tIns="48325" rIns="96649" bIns="48325" anchor="b"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/>
            <a:fld id="{700F4770-0EAF-4BF2-8E85-D58695136B7E}" type="slidenum">
              <a:rPr lang="en-US" altLang="zh-CN" sz="1300">
                <a:latin typeface="Times New Roman" panose="02020603050405020304" pitchFamily="18" charset="0"/>
              </a:rPr>
              <a:pPr algn="r"/>
              <a:t>15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34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4893931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8A69F9B9-9990-4E74-A5F6-E5D7D308E1E9}" type="slidenum">
              <a:rPr lang="en-US" altLang="zh-CN" sz="1300">
                <a:latin typeface="Times New Roman" panose="02020603050405020304" pitchFamily="18" charset="0"/>
              </a:rPr>
              <a:pPr/>
              <a:t>16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368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7472303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9C95CDEF-3ADE-48CC-B941-2DCDF855B4D4}" type="slidenum">
              <a:rPr lang="en-US" altLang="zh-CN" sz="1300">
                <a:latin typeface="Times New Roman" panose="02020603050405020304" pitchFamily="18" charset="0"/>
              </a:rPr>
              <a:pPr/>
              <a:t>17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389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0704033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633CA38F-D344-4212-812B-5B602F322E6B}" type="slidenum">
              <a:rPr lang="en-US" altLang="zh-CN" sz="1300">
                <a:latin typeface="Times New Roman" panose="02020603050405020304" pitchFamily="18" charset="0"/>
              </a:rPr>
              <a:pPr/>
              <a:t>21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440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1233041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A156D107-D578-43AE-92DB-EC056CDA9373}" type="slidenum">
              <a:rPr lang="en-US" altLang="zh-CN" sz="1300">
                <a:latin typeface="Times New Roman" panose="02020603050405020304" pitchFamily="18" charset="0"/>
              </a:rPr>
              <a:pPr/>
              <a:t>23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47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7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58296227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F6B019C3-8A25-4C16-8053-14CCD3821D94}" type="slidenum">
              <a:rPr lang="en-US" altLang="zh-CN" sz="1300">
                <a:latin typeface="Times New Roman" panose="02020603050405020304" pitchFamily="18" charset="0"/>
              </a:rPr>
              <a:pPr/>
              <a:t>25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501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79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/>
              <a:t>wave-guided</a:t>
            </a:r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6251110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幻灯片图像占位符 512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5123" name="文本占位符 512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en-US" sz="1200" dirty="0"/>
              <a:t>2</a:t>
            </a:fld>
            <a:endParaRPr lang="en-US" sz="1200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EE5D59D4-248C-4AAF-904D-7F06BE1C42DC}" type="slidenum">
              <a:rPr lang="en-US" altLang="zh-CN" sz="1300">
                <a:latin typeface="Times New Roman" panose="02020603050405020304" pitchFamily="18" charset="0"/>
              </a:rPr>
              <a:pPr/>
              <a:t>26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522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7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0279390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04AEAE84-7CFC-48B1-9AB5-B3E652167D11}" type="slidenum">
              <a:rPr lang="en-US" altLang="zh-CN" sz="1300">
                <a:latin typeface="Times New Roman" panose="02020603050405020304" pitchFamily="18" charset="0"/>
              </a:rPr>
              <a:pPr/>
              <a:t>27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542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5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69148544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7"/>
          <p:cNvSpPr txBox="1">
            <a:spLocks noGrp="1" noChangeArrowheads="1"/>
          </p:cNvSpPr>
          <p:nvPr/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649" tIns="48325" rIns="96649" bIns="48325" anchor="b"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/>
            <a:fld id="{D551C610-A8D8-44C1-B661-1896B83089A4}" type="slidenum">
              <a:rPr lang="en-US" altLang="zh-CN" sz="1300">
                <a:latin typeface="Times New Roman" panose="02020603050405020304" pitchFamily="18" charset="0"/>
              </a:rPr>
              <a:pPr algn="r"/>
              <a:t>28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563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71227391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23E5D375-8CC7-46AD-9DB4-CABC589579CD}" type="slidenum">
              <a:rPr lang="en-US" altLang="zh-CN" sz="1300">
                <a:latin typeface="Times New Roman" panose="02020603050405020304" pitchFamily="18" charset="0"/>
              </a:rPr>
              <a:pPr/>
              <a:t>29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583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1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53687419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30A0B830-1236-464A-84EF-3FF0B3CB0852}" type="slidenum">
              <a:rPr lang="en-US" altLang="zh-CN" sz="1300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30</a:t>
            </a:fld>
            <a:endParaRPr lang="en-US" altLang="zh-CN" sz="13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04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19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71924229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07EF3877-8597-44DB-889D-9C4BD4ED3CAC}" type="slidenum">
              <a:rPr lang="en-US" altLang="zh-CN" sz="1300">
                <a:latin typeface="Times New Roman" panose="02020603050405020304" pitchFamily="18" charset="0"/>
              </a:rPr>
              <a:pPr/>
              <a:t>31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624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7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11846249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F63E3ED1-5B57-4430-B7B8-3FC16A9ACB5C}" type="slidenum">
              <a:rPr lang="en-US" altLang="zh-CN" sz="1300">
                <a:latin typeface="Times New Roman" panose="02020603050405020304" pitchFamily="18" charset="0"/>
              </a:rPr>
              <a:pPr/>
              <a:t>33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655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39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55463932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36F1E901-8D51-449B-9879-2DA8D72EA0DF}" type="slidenum">
              <a:rPr lang="en-US" altLang="zh-CN" sz="1300">
                <a:latin typeface="Times New Roman" panose="02020603050405020304" pitchFamily="18" charset="0"/>
              </a:rPr>
              <a:pPr/>
              <a:t>34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675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7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/>
              <a:t>Two simple multiple access control techniques.</a:t>
            </a:r>
          </a:p>
          <a:p>
            <a:endParaRPr lang="en-US" altLang="zh-CN"/>
          </a:p>
          <a:p>
            <a:r>
              <a:rPr lang="en-US" altLang="zh-CN"/>
              <a:t>Each mobile</a:t>
            </a:r>
            <a:r>
              <a:rPr lang="ja-JP" altLang="en-US"/>
              <a:t>’</a:t>
            </a:r>
            <a:r>
              <a:rPr lang="en-US" altLang="ja-JP"/>
              <a:t>s share of the bandwidth is divided into portions for the uplink and the downlink. Also, possibly, out of band signaling.</a:t>
            </a:r>
          </a:p>
          <a:p>
            <a:endParaRPr lang="en-US" altLang="zh-CN"/>
          </a:p>
          <a:p>
            <a:r>
              <a:rPr lang="en-US" altLang="zh-CN"/>
              <a:t>As we will see, used in AMPS, GSM, IS-54/136</a:t>
            </a:r>
          </a:p>
        </p:txBody>
      </p:sp>
    </p:spTree>
    <p:extLst>
      <p:ext uri="{BB962C8B-B14F-4D97-AF65-F5344CB8AC3E}">
        <p14:creationId xmlns:p14="http://schemas.microsoft.com/office/powerpoint/2010/main" val="101476548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0FD2A3CE-AFCF-4A37-BB30-CF124B447375}" type="slidenum">
              <a:rPr lang="en-US" altLang="zh-CN" sz="1300">
                <a:latin typeface="Times New Roman" panose="02020603050405020304" pitchFamily="18" charset="0"/>
              </a:rPr>
              <a:pPr/>
              <a:t>35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69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33717048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E06D0CB3-C742-4C1D-BC49-1B7770C9398A}" type="slidenum">
              <a:rPr lang="en-US" altLang="zh-CN" sz="1300">
                <a:latin typeface="Times New Roman" panose="02020603050405020304" pitchFamily="18" charset="0"/>
              </a:rPr>
              <a:pPr/>
              <a:t>36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716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3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344136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zh-CN" altLang="en-US"/>
              <a:t>第 </a:t>
            </a:r>
            <a:fld id="{CE884005-AAD7-43DA-8323-709AF992FEE5}" type="slidenum">
              <a:rPr lang="zh-CN" altLang="en-US" smtClean="0"/>
              <a:t>3</a:t>
            </a:fld>
            <a:r>
              <a:rPr lang="zh-CN" altLang="en-US"/>
              <a:t> 页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5503075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5FA72B39-A3CA-4F2A-8A2B-32F8B9A167EA}" type="slidenum">
              <a:rPr lang="en-US" altLang="zh-CN" sz="1300">
                <a:latin typeface="Times New Roman" panose="02020603050405020304" pitchFamily="18" charset="0"/>
              </a:rPr>
              <a:pPr/>
              <a:t>37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737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1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36333084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599AA035-1464-4631-BC3D-8E03868BD359}" type="slidenum">
              <a:rPr lang="en-US" altLang="zh-CN" sz="1300">
                <a:latin typeface="Times New Roman" panose="02020603050405020304" pitchFamily="18" charset="0"/>
              </a:rPr>
              <a:pPr/>
              <a:t>38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757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79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37485452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3CC450DB-F9B3-4A92-897C-B23C073AD626}" type="slidenum">
              <a:rPr lang="en-US" altLang="zh-CN" sz="1300">
                <a:latin typeface="Times New Roman" panose="02020603050405020304" pitchFamily="18" charset="0"/>
              </a:rPr>
              <a:pPr/>
              <a:t>39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77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7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58722225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EE853791-4AEC-458C-A969-7D57DA3D66AE}" type="slidenum">
              <a:rPr lang="en-US" altLang="zh-CN" sz="1300">
                <a:latin typeface="Times New Roman" panose="02020603050405020304" pitchFamily="18" charset="0"/>
              </a:rPr>
              <a:pPr/>
              <a:t>40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798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5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33023865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B3A459E5-6A86-4866-B041-7A871A6758EA}" type="slidenum">
              <a:rPr lang="en-US" altLang="zh-CN" sz="1300">
                <a:latin typeface="Times New Roman" panose="02020603050405020304" pitchFamily="18" charset="0"/>
              </a:rPr>
              <a:pPr/>
              <a:t>41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819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3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51235241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6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73B6FFB2-66FA-4F3B-A385-D50A6E38E5EA}" type="slidenum">
              <a:rPr lang="en-US" altLang="zh-CN" sz="1300">
                <a:latin typeface="Times New Roman" panose="02020603050405020304" pitchFamily="18" charset="0"/>
              </a:rPr>
              <a:pPr/>
              <a:t>42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839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1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85692190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48A6FF7E-3884-4DCE-9657-3C425FBB08C6}" type="slidenum">
              <a:rPr lang="en-US" altLang="zh-CN" sz="1300">
                <a:latin typeface="Times New Roman" panose="02020603050405020304" pitchFamily="18" charset="0"/>
              </a:rPr>
              <a:pPr/>
              <a:t>43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860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19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57554099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81F86E88-F5B2-46FA-9366-0B0B61ACAD4C}" type="slidenum">
              <a:rPr lang="en-US" altLang="zh-CN" sz="1300">
                <a:latin typeface="Times New Roman" panose="02020603050405020304" pitchFamily="18" charset="0"/>
              </a:rPr>
              <a:pPr/>
              <a:t>44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880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7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427577309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B5C71B14-2038-4B4A-92FD-3135E3BE97D6}" type="slidenum">
              <a:rPr lang="en-US" altLang="zh-CN" sz="1300">
                <a:latin typeface="Times New Roman" panose="02020603050405020304" pitchFamily="18" charset="0"/>
              </a:rPr>
              <a:pPr/>
              <a:t>45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901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5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72005043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E7F7B0C9-01B9-474B-9835-695FEFC446B2}" type="slidenum">
              <a:rPr lang="en-US" altLang="zh-CN" sz="1300">
                <a:latin typeface="Times New Roman" panose="02020603050405020304" pitchFamily="18" charset="0"/>
              </a:rPr>
              <a:pPr/>
              <a:t>46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921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3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4676794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幻灯片图像占位符 29697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29699" name="文本占位符 29698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en-US" sz="1200" dirty="0"/>
              <a:t>4</a:t>
            </a:fld>
            <a:endParaRPr lang="en-US" sz="1200" dirty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09" name="Rectangle 7"/>
          <p:cNvSpPr txBox="1">
            <a:spLocks noGrp="1" noChangeArrowheads="1"/>
          </p:cNvSpPr>
          <p:nvPr/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649" tIns="48325" rIns="96649" bIns="48325" anchor="b"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/>
            <a:fld id="{9F5640EF-55AC-4ED2-B32B-CF91749DBFF7}" type="slidenum">
              <a:rPr lang="en-US" altLang="zh-CN" sz="1300">
                <a:latin typeface="Times New Roman" panose="02020603050405020304" pitchFamily="18" charset="0"/>
              </a:rPr>
              <a:pPr algn="r"/>
              <a:t>47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942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211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57541028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C43ACE7F-159D-4071-B6AF-EF3187306990}" type="slidenum">
              <a:rPr lang="en-US" altLang="zh-CN" sz="1300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48</a:t>
            </a:fld>
            <a:endParaRPr lang="en-US" altLang="zh-CN" sz="13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962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9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50860742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5C04EC0E-7BE3-497F-A5BE-039A34F6189D}" type="slidenum">
              <a:rPr lang="en-US" altLang="zh-CN" sz="1300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49</a:t>
            </a:fld>
            <a:endParaRPr lang="en-US" altLang="zh-CN" sz="13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983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8307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75101317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3" name="Rectangle 7"/>
          <p:cNvSpPr txBox="1">
            <a:spLocks noGrp="1" noChangeArrowheads="1"/>
          </p:cNvSpPr>
          <p:nvPr/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649" tIns="48325" rIns="96649" bIns="48325" anchor="b"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/>
            <a:fld id="{A158578A-8F20-4FF4-A174-590502E2F570}" type="slidenum">
              <a:rPr lang="en-US" altLang="zh-CN" sz="1300">
                <a:solidFill>
                  <a:srgbClr val="000000"/>
                </a:solidFill>
                <a:latin typeface="Times New Roman" panose="02020603050405020304" pitchFamily="18" charset="0"/>
              </a:rPr>
              <a:pPr algn="r"/>
              <a:t>50</a:t>
            </a:fld>
            <a:endParaRPr lang="en-US" altLang="zh-CN" sz="13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0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5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42760260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3D4034D6-CACC-4B9F-82AC-7BDF0F17D340}" type="slidenum">
              <a:rPr lang="en-US" altLang="zh-CN" sz="1300">
                <a:latin typeface="Times New Roman" panose="02020603050405020304" pitchFamily="18" charset="0"/>
              </a:rPr>
              <a:pPr/>
              <a:t>51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1024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3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8940141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4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603DD7A3-2D3D-4CB7-8B76-E938CFBDEDBD}" type="slidenum">
              <a:rPr lang="en-US" altLang="zh-CN" sz="1300">
                <a:latin typeface="Times New Roman" panose="02020603050405020304" pitchFamily="18" charset="0"/>
              </a:rPr>
              <a:pPr/>
              <a:t>52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1044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451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1175904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E6CD4732-BCA8-49F9-8181-CC26BA0F7BAB}" type="slidenum">
              <a:rPr lang="en-US" altLang="zh-CN" sz="1300">
                <a:latin typeface="Times New Roman" panose="02020603050405020304" pitchFamily="18" charset="0"/>
              </a:rPr>
              <a:pPr/>
              <a:t>53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1064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6499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58649245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381AD779-C3DC-498C-9715-E6FE38E94ADE}" type="slidenum">
              <a:rPr lang="en-US" altLang="zh-CN" sz="1300">
                <a:latin typeface="Times New Roman" panose="02020603050405020304" pitchFamily="18" charset="0"/>
              </a:rPr>
              <a:pPr/>
              <a:t>54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1085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47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 dirty="0"/>
              <a:t>ICMP</a:t>
            </a:r>
          </a:p>
          <a:p>
            <a:pPr marL="171450" indent="-171450"/>
            <a:r>
              <a:rPr lang="en-US" altLang="zh-CN" dirty="0"/>
              <a:t>Traceroute</a:t>
            </a:r>
            <a:r>
              <a:rPr lang="zh-CN" altLang="en-US" dirty="0"/>
              <a:t>的用法为</a:t>
            </a:r>
            <a:r>
              <a:rPr lang="en-US" altLang="zh-CN" dirty="0"/>
              <a:t>: Traceroute [options] &lt;IP-address or domain-name&gt; [data size]</a:t>
            </a:r>
          </a:p>
          <a:p>
            <a:pPr marL="0" indent="0">
              <a:buNone/>
            </a:pPr>
            <a:r>
              <a:rPr lang="en-US" altLang="zh-CN" dirty="0"/>
              <a:t>[options]</a:t>
            </a:r>
            <a:r>
              <a:rPr lang="zh-CN" altLang="en-US" dirty="0"/>
              <a:t>的内容有</a:t>
            </a:r>
            <a:r>
              <a:rPr lang="en-US" altLang="zh-CN" dirty="0"/>
              <a:t>:</a:t>
            </a:r>
          </a:p>
          <a:p>
            <a:pPr marL="0" indent="0">
              <a:buNone/>
            </a:pPr>
            <a:r>
              <a:rPr lang="en-US" altLang="zh-CN" dirty="0"/>
              <a:t>[-n]:</a:t>
            </a:r>
            <a:r>
              <a:rPr lang="zh-CN" altLang="en-US" dirty="0"/>
              <a:t>显示的地址是用数字表示而不是符号</a:t>
            </a:r>
          </a:p>
          <a:p>
            <a:pPr marL="0" indent="0">
              <a:buNone/>
            </a:pPr>
            <a:r>
              <a:rPr lang="en-US" altLang="zh-CN" dirty="0"/>
              <a:t>[-v]:</a:t>
            </a:r>
            <a:r>
              <a:rPr lang="zh-CN" altLang="en-US" dirty="0"/>
              <a:t>长输出</a:t>
            </a:r>
          </a:p>
          <a:p>
            <a:pPr marL="0" indent="0">
              <a:buNone/>
            </a:pPr>
            <a:r>
              <a:rPr lang="en-US" altLang="zh-CN" dirty="0"/>
              <a:t>[-p]:UDP</a:t>
            </a:r>
            <a:r>
              <a:rPr lang="zh-CN" altLang="en-US" dirty="0"/>
              <a:t>端口设置</a:t>
            </a:r>
            <a:r>
              <a:rPr lang="en-US" altLang="zh-CN" dirty="0"/>
              <a:t>(</a:t>
            </a:r>
            <a:r>
              <a:rPr lang="zh-CN" altLang="en-US" dirty="0"/>
              <a:t>缺省为</a:t>
            </a:r>
            <a:r>
              <a:rPr lang="en-US" altLang="zh-CN" dirty="0"/>
              <a:t>33434)</a:t>
            </a:r>
          </a:p>
          <a:p>
            <a:pPr marL="0" indent="0">
              <a:buNone/>
            </a:pPr>
            <a:r>
              <a:rPr lang="en-US" altLang="zh-CN" dirty="0"/>
              <a:t>[-q]:</a:t>
            </a:r>
            <a:r>
              <a:rPr lang="zh-CN" altLang="en-US" dirty="0"/>
              <a:t>设置</a:t>
            </a:r>
            <a:r>
              <a:rPr lang="en-US" altLang="zh-CN" dirty="0"/>
              <a:t>TTL</a:t>
            </a:r>
            <a:r>
              <a:rPr lang="zh-CN" altLang="en-US" dirty="0"/>
              <a:t>测试数目</a:t>
            </a:r>
            <a:r>
              <a:rPr lang="en-US" altLang="zh-CN" dirty="0"/>
              <a:t>(</a:t>
            </a:r>
            <a:r>
              <a:rPr lang="zh-CN" altLang="en-US" dirty="0"/>
              <a:t>缺省为</a:t>
            </a:r>
            <a:r>
              <a:rPr lang="en-US" altLang="zh-CN" dirty="0"/>
              <a:t>3)</a:t>
            </a:r>
          </a:p>
          <a:p>
            <a:pPr marL="0" indent="0">
              <a:buNone/>
            </a:pPr>
            <a:r>
              <a:rPr lang="en-US" altLang="zh-CN" dirty="0"/>
              <a:t>[-t]:</a:t>
            </a:r>
            <a:r>
              <a:rPr lang="zh-CN" altLang="en-US" dirty="0"/>
              <a:t>设置测包的服务类型</a:t>
            </a:r>
          </a:p>
          <a:p>
            <a:pPr marL="0" indent="0">
              <a:buNone/>
            </a:pPr>
            <a:r>
              <a:rPr lang="en-US" altLang="zh-CN" dirty="0"/>
              <a:t>[data size]:</a:t>
            </a:r>
            <a:r>
              <a:rPr lang="zh-CN" altLang="en-US" dirty="0"/>
              <a:t>每次测试包的数据字节长度</a:t>
            </a:r>
            <a:r>
              <a:rPr lang="en-US" altLang="zh-CN" dirty="0"/>
              <a:t>(</a:t>
            </a:r>
            <a:r>
              <a:rPr lang="zh-CN" altLang="en-US" dirty="0"/>
              <a:t>缺省为</a:t>
            </a:r>
            <a:r>
              <a:rPr lang="en-US" altLang="zh-CN" dirty="0"/>
              <a:t>38)</a:t>
            </a:r>
          </a:p>
          <a:p>
            <a:pPr marL="0" indent="0">
              <a:buNone/>
            </a:pP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256441008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034508FE-195E-48A5-91AC-5EE198BBA0D4}" type="slidenum">
              <a:rPr lang="en-US" altLang="zh-CN" sz="1300">
                <a:latin typeface="Times New Roman" panose="02020603050405020304" pitchFamily="18" charset="0"/>
              </a:rPr>
              <a:pPr/>
              <a:t>55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110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5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62281608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034508FE-195E-48A5-91AC-5EE198BBA0D4}" type="slidenum">
              <a:rPr lang="en-US" altLang="zh-CN" sz="1300">
                <a:latin typeface="Times New Roman" panose="02020603050405020304" pitchFamily="18" charset="0"/>
              </a:rPr>
              <a:pPr/>
              <a:t>56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110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5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634483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幻灯片图像占位符 3072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0723" name="文本占位符 3072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en-US" sz="1200" dirty="0"/>
              <a:t>6</a:t>
            </a:fld>
            <a:endParaRPr lang="en-US" sz="1200" dirty="0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3E0A21AC-9A27-4865-875D-35E4217C4695}" type="slidenum">
              <a:rPr lang="en-US" altLang="zh-CN" sz="1300">
                <a:latin typeface="Times New Roman" panose="02020603050405020304" pitchFamily="18" charset="0"/>
              </a:rPr>
              <a:pPr/>
              <a:t>57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1126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3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74047095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1" name="Rectangle 7"/>
          <p:cNvSpPr txBox="1">
            <a:spLocks noGrp="1" noChangeArrowheads="1"/>
          </p:cNvSpPr>
          <p:nvPr/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649" tIns="48325" rIns="96649" bIns="48325" anchor="b"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/>
            <a:fld id="{1BD74A87-69EE-4CB5-816C-78B0EB976DF5}" type="slidenum">
              <a:rPr lang="en-US" altLang="zh-CN" sz="1300">
                <a:latin typeface="Times New Roman" panose="02020603050405020304" pitchFamily="18" charset="0"/>
              </a:rPr>
              <a:pPr algn="r"/>
              <a:t>61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1177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7763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22856798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8D966BD7-CB0B-4CC4-A8AE-FE486DFFED7F}" type="slidenum">
              <a:rPr lang="en-US" altLang="zh-CN" sz="1300">
                <a:latin typeface="Times New Roman" panose="02020603050405020304" pitchFamily="18" charset="0"/>
              </a:rPr>
              <a:pPr/>
              <a:t>62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1198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9811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400082046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4DEEB145-8858-4054-B9FE-3B469368E13D}" type="slidenum">
              <a:rPr lang="en-US" altLang="zh-CN" sz="1300">
                <a:latin typeface="Times New Roman" panose="02020603050405020304" pitchFamily="18" charset="0"/>
              </a:rPr>
              <a:pPr/>
              <a:t>63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1218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1859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52848800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97844480-0767-4F2C-8D58-5EA44D43AF7A}" type="slidenum">
              <a:rPr lang="en-US" altLang="zh-CN" sz="1300">
                <a:latin typeface="Times New Roman" panose="02020603050405020304" pitchFamily="18" charset="0"/>
              </a:rPr>
              <a:pPr/>
              <a:t>64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1239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3907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83660996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8210ED3C-BA45-4C6E-9254-80381B7AF0C2}" type="slidenum">
              <a:rPr lang="en-US" altLang="zh-CN" sz="1300">
                <a:latin typeface="Times New Roman" panose="02020603050405020304" pitchFamily="18" charset="0"/>
              </a:rPr>
              <a:pPr/>
              <a:t>65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1259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5955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40812280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5E5BF24A-A6FF-448A-992A-535E16B05033}" type="slidenum">
              <a:rPr lang="en-US" altLang="zh-CN" sz="1300">
                <a:latin typeface="Times New Roman" panose="02020603050405020304" pitchFamily="18" charset="0"/>
              </a:rPr>
              <a:pPr/>
              <a:t>66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1280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8003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230716178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4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91F008B2-3006-49C5-925D-E73B1D56B7A0}" type="slidenum">
              <a:rPr lang="en-US" altLang="zh-CN" sz="1300">
                <a:latin typeface="Times New Roman" panose="02020603050405020304" pitchFamily="18" charset="0"/>
              </a:rPr>
              <a:pPr/>
              <a:t>67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1300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0051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35750227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00D4DFDD-C534-4F82-940E-A3029A806A2D}" type="slidenum">
              <a:rPr lang="en-US" altLang="zh-CN" sz="1300">
                <a:latin typeface="Times New Roman" panose="02020603050405020304" pitchFamily="18" charset="0"/>
              </a:rPr>
              <a:pPr/>
              <a:t>68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1320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2099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60610289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5" name="Rectangle 7"/>
          <p:cNvSpPr txBox="1">
            <a:spLocks noGrp="1" noChangeArrowheads="1"/>
          </p:cNvSpPr>
          <p:nvPr/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649" tIns="48325" rIns="96649" bIns="48325" anchor="b"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/>
            <a:fld id="{FB82871A-EE76-4587-AA34-668DA30B53B4}" type="slidenum">
              <a:rPr lang="en-US" altLang="zh-CN" sz="1300">
                <a:latin typeface="Times New Roman" panose="02020603050405020304" pitchFamily="18" charset="0"/>
              </a:rPr>
              <a:pPr algn="r"/>
              <a:t>69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134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4147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5886473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18EB7BB8-49B2-4DAD-B1E9-3AC217F7EF6A}" type="slidenum">
              <a:rPr lang="en-US" altLang="zh-CN" sz="1300"/>
              <a:pPr/>
              <a:t>7</a:t>
            </a:fld>
            <a:endParaRPr lang="en-US" altLang="zh-CN" sz="1300"/>
          </a:p>
        </p:txBody>
      </p:sp>
      <p:sp>
        <p:nvSpPr>
          <p:cNvPr id="19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6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kumimoji="0" lang="zh-CN" altLang="en-US" dirty="0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5588037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zh-CN" altLang="en-US"/>
              <a:t>第 </a:t>
            </a:r>
            <a:fld id="{CE884005-AAD7-43DA-8323-709AF992FEE5}" type="slidenum">
              <a:rPr lang="zh-CN" altLang="en-US" smtClean="0"/>
              <a:t>73</a:t>
            </a:fld>
            <a:r>
              <a:rPr lang="zh-CN" altLang="en-US"/>
              <a:t> 页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9063783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3" name="Rectangle 7"/>
          <p:cNvSpPr txBox="1">
            <a:spLocks noGrp="1" noChangeArrowheads="1"/>
          </p:cNvSpPr>
          <p:nvPr/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649" tIns="48325" rIns="96649" bIns="48325" anchor="b"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/>
            <a:fld id="{5A125192-709D-49E5-AA05-2B6A130C5957}" type="slidenum">
              <a:rPr lang="en-US" altLang="zh-CN" sz="1300">
                <a:latin typeface="Times New Roman" panose="02020603050405020304" pitchFamily="18" charset="0"/>
              </a:rPr>
              <a:pPr algn="r"/>
              <a:t>75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141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1315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10327172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256599F8-9EE9-4462-94B4-7064E87771DC}" type="slidenum">
              <a:rPr lang="en-US" altLang="zh-CN" sz="1300">
                <a:latin typeface="Times New Roman" panose="02020603050405020304" pitchFamily="18" charset="0"/>
              </a:rPr>
              <a:pPr/>
              <a:t>76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1433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363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940883574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9CBEA7C3-A791-491A-95C6-D5EBC72F8D1B}" type="slidenum">
              <a:rPr lang="en-US" altLang="zh-CN" sz="1300">
                <a:latin typeface="Times New Roman" panose="02020603050405020304" pitchFamily="18" charset="0"/>
              </a:rPr>
              <a:pPr/>
              <a:t>77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145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5411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400507047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4A2C281B-47BA-4810-87F0-1D3BCA375101}" type="slidenum">
              <a:rPr lang="en-US" altLang="zh-CN" sz="1300">
                <a:latin typeface="Times New Roman" panose="02020603050405020304" pitchFamily="18" charset="0"/>
              </a:rPr>
              <a:pPr/>
              <a:t>78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147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7459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53288664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7D7A2F0A-AB41-47AE-BA8A-567349F88D27}" type="slidenum">
              <a:rPr lang="en-US" altLang="zh-CN" sz="1300">
                <a:latin typeface="Times New Roman" panose="02020603050405020304" pitchFamily="18" charset="0"/>
              </a:rPr>
              <a:pPr/>
              <a:t>79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149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9507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653516188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AB8F9209-5A17-4130-A441-8581755FDE28}" type="slidenum">
              <a:rPr lang="en-US" altLang="zh-CN" sz="1300">
                <a:latin typeface="Times New Roman" panose="02020603050405020304" pitchFamily="18" charset="0"/>
              </a:rPr>
              <a:pPr/>
              <a:t>80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151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1555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43848620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485BFA84-D5F6-4559-B007-A03CBFB71C9E}" type="slidenum">
              <a:rPr lang="en-US" altLang="zh-CN" sz="1300">
                <a:latin typeface="Times New Roman" panose="02020603050405020304" pitchFamily="18" charset="0"/>
              </a:rPr>
              <a:pPr/>
              <a:t>81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1536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03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942239662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49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155650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  <p:sp>
        <p:nvSpPr>
          <p:cNvPr id="155651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5D72366A-70EA-43D2-B2A5-8133D5AB8B99}" type="slidenum">
              <a:rPr lang="en-US" altLang="zh-CN" sz="1300">
                <a:latin typeface="Times New Roman" panose="02020603050405020304" pitchFamily="18" charset="0"/>
              </a:rPr>
              <a:pPr/>
              <a:t>82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7642427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7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157698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  <p:sp>
        <p:nvSpPr>
          <p:cNvPr id="15769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C1BA167A-D141-4595-9313-5C84615FFE19}" type="slidenum">
              <a:rPr lang="en-US" altLang="zh-CN" sz="1300">
                <a:latin typeface="Times New Roman" panose="02020603050405020304" pitchFamily="18" charset="0"/>
              </a:rPr>
              <a:pPr/>
              <a:t>83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76970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15DE3501-DDB2-45B1-8383-B6806526F4BB}" type="slidenum">
              <a:rPr lang="en-US" altLang="zh-CN" sz="1300"/>
              <a:pPr/>
              <a:t>8</a:t>
            </a:fld>
            <a:endParaRPr lang="en-US" altLang="zh-CN" sz="1300"/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kumimoji="0" lang="zh-CN" altLang="en-US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58390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7"/>
          <p:cNvSpPr txBox="1">
            <a:spLocks noGrp="1" noChangeArrowheads="1"/>
          </p:cNvSpPr>
          <p:nvPr/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649" tIns="48325" rIns="96649" bIns="48325" anchor="b"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/>
            <a:fld id="{DCB70667-F3EC-48DE-812A-87BB27A7A8B3}" type="slidenum">
              <a:rPr lang="en-US" altLang="zh-CN" sz="1300">
                <a:latin typeface="Times New Roman" panose="02020603050405020304" pitchFamily="18" charset="0"/>
              </a:rPr>
              <a:pPr algn="r"/>
              <a:t>9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4807852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1C3D82E7-A1D6-404E-86D1-18B218E5B3F8}" type="slidenum">
              <a:rPr lang="en-US" altLang="zh-CN" sz="1300">
                <a:latin typeface="Times New Roman" panose="02020603050405020304" pitchFamily="18" charset="0"/>
              </a:rPr>
              <a:pPr/>
              <a:t>10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24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13498865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639616" y="836712"/>
            <a:ext cx="9468544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2972975" y="3573016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23394766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 hasCustomPrompt="1"/>
          </p:nvPr>
        </p:nvSpPr>
        <p:spPr>
          <a:xfrm>
            <a:off x="527050" y="1125538"/>
            <a:ext cx="11137900" cy="5111774"/>
          </a:xfrm>
          <a:ln>
            <a:solidFill>
              <a:schemeClr val="tx2"/>
            </a:solidFill>
          </a:ln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zh-CN" dirty="0"/>
              <a:t>Add picture</a:t>
            </a:r>
            <a:endParaRPr lang="zh-CN" altLang="en-US" dirty="0"/>
          </a:p>
        </p:txBody>
      </p:sp>
      <p:sp>
        <p:nvSpPr>
          <p:cNvPr id="14" name="标题 1"/>
          <p:cNvSpPr txBox="1"/>
          <p:nvPr userDrawn="1"/>
        </p:nvSpPr>
        <p:spPr>
          <a:xfrm>
            <a:off x="527052" y="260351"/>
            <a:ext cx="11137899" cy="7207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/>
              <a:t>Add title here</a:t>
            </a:r>
            <a:endParaRPr lang="zh-CN" altLang="en-US" sz="3200" dirty="0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69373" y="6696629"/>
            <a:ext cx="2364415" cy="168065"/>
          </a:xfrm>
          <a:prstGeom prst="rect">
            <a:avLst/>
          </a:prstGeom>
        </p:spPr>
        <p:txBody>
          <a:bodyPr vert="horz" lIns="91440" tIns="0" rIns="91440" bIns="45720" rtlCol="0" anchor="ctr"/>
          <a:lstStyle>
            <a:lvl1pPr marL="0" algn="r" defTabSz="914400" rtl="0" eaLnBrk="1" latinLnBrk="0" hangingPunct="1">
              <a:defRPr lang="en-US" altLang="zh-CN" sz="11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49F4BA8F-7B64-4198-9505-0CB5D4D3B366}" type="slidenum">
              <a:rPr lang="en-US" altLang="zh-CN" smtClean="0"/>
              <a:t>‹#›</a:t>
            </a:fld>
            <a:endParaRPr lang="zh-CN" altLang="en-US" dirty="0"/>
          </a:p>
        </p:txBody>
      </p:sp>
      <p:sp>
        <p:nvSpPr>
          <p:cNvPr id="8" name="日期占位符 1"/>
          <p:cNvSpPr/>
          <p:nvPr userDrawn="1"/>
        </p:nvSpPr>
        <p:spPr>
          <a:xfrm>
            <a:off x="0" y="6605644"/>
            <a:ext cx="2094920" cy="285669"/>
          </a:xfr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altLang="zh-CN" sz="1400" dirty="0">
                <a:solidFill>
                  <a:schemeClr val="accent4"/>
                </a:solidFill>
              </a:rPr>
              <a:t>SPRING 2020</a:t>
            </a:r>
          </a:p>
        </p:txBody>
      </p:sp>
    </p:spTree>
    <p:extLst>
      <p:ext uri="{BB962C8B-B14F-4D97-AF65-F5344CB8AC3E}">
        <p14:creationId xmlns:p14="http://schemas.microsoft.com/office/powerpoint/2010/main" val="6869676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-SING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 hasCustomPrompt="1"/>
          </p:nvPr>
        </p:nvSpPr>
        <p:spPr>
          <a:xfrm>
            <a:off x="1" y="1125538"/>
            <a:ext cx="12191999" cy="5111774"/>
          </a:xfrm>
          <a:ln>
            <a:solidFill>
              <a:schemeClr val="tx2"/>
            </a:solidFill>
          </a:ln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zh-CN" dirty="0"/>
              <a:t>Add picture</a:t>
            </a:r>
            <a:endParaRPr lang="zh-CN" altLang="en-US" dirty="0"/>
          </a:p>
        </p:txBody>
      </p:sp>
      <p:sp>
        <p:nvSpPr>
          <p:cNvPr id="14" name="标题 1"/>
          <p:cNvSpPr txBox="1"/>
          <p:nvPr userDrawn="1"/>
        </p:nvSpPr>
        <p:spPr>
          <a:xfrm>
            <a:off x="527052" y="260351"/>
            <a:ext cx="11137899" cy="7207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/>
              <a:t>Add title here</a:t>
            </a:r>
            <a:endParaRPr lang="zh-CN" altLang="en-US" sz="3200" dirty="0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69373" y="6696629"/>
            <a:ext cx="2364415" cy="168065"/>
          </a:xfrm>
          <a:prstGeom prst="rect">
            <a:avLst/>
          </a:prstGeom>
        </p:spPr>
        <p:txBody>
          <a:bodyPr vert="horz" lIns="91440" tIns="0" rIns="91440" bIns="45720" rtlCol="0" anchor="ctr"/>
          <a:lstStyle>
            <a:lvl1pPr marL="0" algn="r" defTabSz="914400" rtl="0" eaLnBrk="1" latinLnBrk="0" hangingPunct="1">
              <a:defRPr lang="en-US" altLang="zh-CN" sz="11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49F4BA8F-7B64-4198-9505-0CB5D4D3B366}" type="slidenum">
              <a:rPr lang="en-US" altLang="zh-CN" smtClean="0"/>
              <a:t>‹#›</a:t>
            </a:fld>
            <a:endParaRPr lang="zh-CN" altLang="en-US" dirty="0"/>
          </a:p>
        </p:txBody>
      </p:sp>
      <p:sp>
        <p:nvSpPr>
          <p:cNvPr id="8" name="日期占位符 1"/>
          <p:cNvSpPr/>
          <p:nvPr userDrawn="1"/>
        </p:nvSpPr>
        <p:spPr>
          <a:xfrm>
            <a:off x="0" y="6605644"/>
            <a:ext cx="2094920" cy="285669"/>
          </a:xfr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altLang="zh-CN" sz="1400" dirty="0">
                <a:solidFill>
                  <a:schemeClr val="accent4"/>
                </a:solidFill>
              </a:rPr>
              <a:t>SPRING 2020</a:t>
            </a:r>
          </a:p>
        </p:txBody>
      </p:sp>
    </p:spTree>
    <p:extLst>
      <p:ext uri="{BB962C8B-B14F-4D97-AF65-F5344CB8AC3E}">
        <p14:creationId xmlns:p14="http://schemas.microsoft.com/office/powerpoint/2010/main" val="19694064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178555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en-US" dirty="0">
                <a:latin typeface="Arial" panose="020B0604020202020204" pitchFamily="34" charset="0"/>
              </a:rPr>
              <a:t>‹#›</a:t>
            </a:fld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8" name="日期占位符 1"/>
          <p:cNvSpPr/>
          <p:nvPr userDrawn="1"/>
        </p:nvSpPr>
        <p:spPr>
          <a:xfrm>
            <a:off x="0" y="6605644"/>
            <a:ext cx="2094920" cy="285669"/>
          </a:xfr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altLang="zh-CN" sz="1400" dirty="0">
                <a:solidFill>
                  <a:schemeClr val="accent4"/>
                </a:solidFill>
              </a:rPr>
              <a:t>SPRING 2020</a:t>
            </a:r>
          </a:p>
        </p:txBody>
      </p:sp>
    </p:spTree>
    <p:extLst>
      <p:ext uri="{BB962C8B-B14F-4D97-AF65-F5344CB8AC3E}">
        <p14:creationId xmlns:p14="http://schemas.microsoft.com/office/powerpoint/2010/main" val="319676362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with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en-US"/>
              <a:t>‹#›</a:t>
            </a:fld>
            <a:endParaRPr lang="en-US"/>
          </a:p>
        </p:txBody>
      </p:sp>
      <p:sp>
        <p:nvSpPr>
          <p:cNvPr id="6" name="日期占位符 1"/>
          <p:cNvSpPr/>
          <p:nvPr userDrawn="1"/>
        </p:nvSpPr>
        <p:spPr>
          <a:xfrm>
            <a:off x="0" y="6605644"/>
            <a:ext cx="2094920" cy="285669"/>
          </a:xfr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altLang="zh-CN" sz="1400" dirty="0">
                <a:solidFill>
                  <a:schemeClr val="accent4"/>
                </a:solidFill>
              </a:rPr>
              <a:t>SPRING 2020</a:t>
            </a:r>
          </a:p>
        </p:txBody>
      </p:sp>
    </p:spTree>
    <p:extLst>
      <p:ext uri="{BB962C8B-B14F-4D97-AF65-F5344CB8AC3E}">
        <p14:creationId xmlns:p14="http://schemas.microsoft.com/office/powerpoint/2010/main" val="75202128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10416480" y="6669360"/>
            <a:ext cx="1312387" cy="188640"/>
          </a:xfrm>
        </p:spPr>
        <p:txBody>
          <a:bodyPr/>
          <a:lstStyle/>
          <a:p>
            <a:r>
              <a:rPr lang="en-US" altLang="zh-CN" dirty="0"/>
              <a:t>1.3 network core 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11856640" y="6662138"/>
            <a:ext cx="360040" cy="223246"/>
          </a:xfrm>
        </p:spPr>
        <p:txBody>
          <a:bodyPr/>
          <a:lstStyle/>
          <a:p>
            <a:pPr lvl="0"/>
            <a:fld id="{9A0DB2DC-4C9A-4742-B13C-FB6460FD3503}" type="slidenum">
              <a:rPr lang="en-US"/>
              <a:t>‹#›</a:t>
            </a:fld>
            <a:endParaRPr lang="en-US"/>
          </a:p>
        </p:txBody>
      </p:sp>
      <p:sp>
        <p:nvSpPr>
          <p:cNvPr id="6" name="日期占位符 1"/>
          <p:cNvSpPr/>
          <p:nvPr userDrawn="1"/>
        </p:nvSpPr>
        <p:spPr>
          <a:xfrm>
            <a:off x="0" y="6605644"/>
            <a:ext cx="2094920" cy="285669"/>
          </a:xfr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altLang="zh-CN" sz="1400" dirty="0">
                <a:solidFill>
                  <a:schemeClr val="accent4"/>
                </a:solidFill>
              </a:rPr>
              <a:t>SPRING 2020</a:t>
            </a:r>
          </a:p>
        </p:txBody>
      </p:sp>
    </p:spTree>
    <p:extLst>
      <p:ext uri="{BB962C8B-B14F-4D97-AF65-F5344CB8AC3E}">
        <p14:creationId xmlns:p14="http://schemas.microsoft.com/office/powerpoint/2010/main" val="19570272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10272464" y="6679441"/>
            <a:ext cx="1312387" cy="188640"/>
          </a:xfrm>
        </p:spPr>
        <p:txBody>
          <a:bodyPr/>
          <a:lstStyle/>
          <a:p>
            <a:r>
              <a:rPr lang="en-US" altLang="zh-CN" dirty="0"/>
              <a:t>1.3 network core 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11856640" y="6662138"/>
            <a:ext cx="360040" cy="223246"/>
          </a:xfrm>
        </p:spPr>
        <p:txBody>
          <a:bodyPr/>
          <a:lstStyle/>
          <a:p>
            <a:pPr lvl="0"/>
            <a:fld id="{9A0DB2DC-4C9A-4742-B13C-FB6460FD3503}" type="slidenum">
              <a:rPr lang="en-US"/>
              <a:t>‹#›</a:t>
            </a:fld>
            <a:endParaRPr lang="en-US"/>
          </a:p>
        </p:txBody>
      </p:sp>
      <p:sp>
        <p:nvSpPr>
          <p:cNvPr id="6" name="日期占位符 1"/>
          <p:cNvSpPr/>
          <p:nvPr userDrawn="1"/>
        </p:nvSpPr>
        <p:spPr>
          <a:xfrm>
            <a:off x="0" y="6605644"/>
            <a:ext cx="2094920" cy="285669"/>
          </a:xfr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altLang="zh-CN" sz="1400" dirty="0">
                <a:solidFill>
                  <a:schemeClr val="accent4"/>
                </a:solidFill>
              </a:rPr>
              <a:t>SPRING 2020</a:t>
            </a:r>
          </a:p>
        </p:txBody>
      </p:sp>
    </p:spTree>
    <p:extLst>
      <p:ext uri="{BB962C8B-B14F-4D97-AF65-F5344CB8AC3E}">
        <p14:creationId xmlns:p14="http://schemas.microsoft.com/office/powerpoint/2010/main" val="3123139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en-US"/>
              <a:t>‹#›</a:t>
            </a:fld>
            <a:endParaRPr lang="en-US"/>
          </a:p>
        </p:txBody>
      </p:sp>
      <p:sp>
        <p:nvSpPr>
          <p:cNvPr id="8" name="日期占位符 1"/>
          <p:cNvSpPr/>
          <p:nvPr userDrawn="1"/>
        </p:nvSpPr>
        <p:spPr>
          <a:xfrm>
            <a:off x="0" y="6605644"/>
            <a:ext cx="2094920" cy="285669"/>
          </a:xfr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altLang="zh-CN" sz="1400" dirty="0">
                <a:solidFill>
                  <a:schemeClr val="accent4"/>
                </a:solidFill>
              </a:rPr>
              <a:t>SPRING 2020</a:t>
            </a:r>
          </a:p>
        </p:txBody>
      </p:sp>
    </p:spTree>
    <p:extLst>
      <p:ext uri="{BB962C8B-B14F-4D97-AF65-F5344CB8AC3E}">
        <p14:creationId xmlns:p14="http://schemas.microsoft.com/office/powerpoint/2010/main" val="331540131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1200" y="228600"/>
            <a:ext cx="103632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11200" y="1611313"/>
            <a:ext cx="5080000" cy="464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5994400" y="1611313"/>
            <a:ext cx="5080000" cy="22479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5994400" y="4011613"/>
            <a:ext cx="5080000" cy="22479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Introduction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1</a:t>
            </a:r>
            <a:fld id="{FB9AE2A9-862D-4735-96F7-B371DC022AD0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158785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1169219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-TEX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3200">
                <a:solidFill>
                  <a:schemeClr val="accent1"/>
                </a:solidFill>
              </a:defRPr>
            </a:lvl1pPr>
          </a:lstStyle>
          <a:p>
            <a:r>
              <a:rPr lang="en-US" altLang="zh-CN" dirty="0"/>
              <a:t>Add title here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>
            <a:norm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2800" b="0">
                <a:solidFill>
                  <a:srgbClr val="0000FF"/>
                </a:solidFill>
              </a:defRPr>
            </a:lvl1pPr>
            <a:lvl2pPr>
              <a:lnSpc>
                <a:spcPct val="100000"/>
              </a:lnSpc>
              <a:spcAft>
                <a:spcPts val="0"/>
              </a:spcAft>
              <a:defRPr sz="2400">
                <a:solidFill>
                  <a:srgbClr val="0000FF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defRPr sz="2000">
                <a:solidFill>
                  <a:srgbClr val="0000FF"/>
                </a:solidFill>
              </a:defRPr>
            </a:lvl3pPr>
            <a:lvl4pPr>
              <a:lnSpc>
                <a:spcPct val="100000"/>
              </a:lnSpc>
              <a:spcAft>
                <a:spcPts val="0"/>
              </a:spcAft>
              <a:defRPr sz="1800">
                <a:solidFill>
                  <a:srgbClr val="0000FF"/>
                </a:solidFill>
              </a:defRPr>
            </a:lvl4pPr>
            <a:lvl5pPr>
              <a:lnSpc>
                <a:spcPct val="100000"/>
              </a:lnSpc>
              <a:spcAft>
                <a:spcPts val="0"/>
              </a:spcAft>
              <a:defRPr sz="1800">
                <a:solidFill>
                  <a:srgbClr val="0000FF"/>
                </a:solidFill>
              </a:defRPr>
            </a:lvl5pPr>
          </a:lstStyle>
          <a:p>
            <a:pPr lvl="0"/>
            <a:r>
              <a:rPr lang="en-US" altLang="zh-CN" dirty="0"/>
              <a:t>Add text here</a:t>
            </a:r>
            <a:endParaRPr lang="zh-CN" altLang="en-US" dirty="0"/>
          </a:p>
          <a:p>
            <a:pPr lvl="1"/>
            <a:r>
              <a:rPr lang="en-US" altLang="zh-CN" dirty="0"/>
              <a:t>Add text here</a:t>
            </a:r>
          </a:p>
          <a:p>
            <a:pPr lvl="2"/>
            <a:r>
              <a:rPr lang="en-US" altLang="zh-CN" dirty="0"/>
              <a:t>Add text here</a:t>
            </a:r>
          </a:p>
          <a:p>
            <a:pPr lvl="3"/>
            <a:r>
              <a:rPr lang="en-US" altLang="zh-CN" dirty="0"/>
              <a:t>Add text here</a:t>
            </a:r>
          </a:p>
          <a:p>
            <a:pPr lvl="4"/>
            <a:r>
              <a:rPr lang="en-US" altLang="zh-CN" dirty="0"/>
              <a:t>Add text here</a:t>
            </a:r>
          </a:p>
        </p:txBody>
      </p:sp>
      <p:sp>
        <p:nvSpPr>
          <p:cNvPr id="7" name="页脚占位符 4"/>
          <p:cNvSpPr>
            <a:spLocks noGrp="1"/>
          </p:cNvSpPr>
          <p:nvPr>
            <p:ph type="ftr" sz="quarter" idx="3"/>
          </p:nvPr>
        </p:nvSpPr>
        <p:spPr>
          <a:xfrm>
            <a:off x="10992544" y="6677579"/>
            <a:ext cx="1199456" cy="16394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bg1"/>
                </a:solidFill>
                <a:latin typeface="+mn-lt"/>
                <a:ea typeface="+mn-ea"/>
              </a:defRPr>
            </a:lvl1pPr>
          </a:lstStyle>
          <a:p>
            <a:r>
              <a:rPr lang="en-US" altLang="zh-CN"/>
              <a:t>/    11</a:t>
            </a:r>
            <a:endParaRPr lang="zh-CN" altLang="en-US" dirty="0"/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69373" y="6696629"/>
            <a:ext cx="2364415" cy="168065"/>
          </a:xfrm>
          <a:prstGeom prst="rect">
            <a:avLst/>
          </a:prstGeom>
        </p:spPr>
        <p:txBody>
          <a:bodyPr vert="horz" lIns="91440" tIns="0" rIns="91440" bIns="45720" rtlCol="0" anchor="ctr"/>
          <a:lstStyle>
            <a:lvl1pPr marL="0" algn="r" defTabSz="914400" rtl="0" eaLnBrk="1" latinLnBrk="0" hangingPunct="1">
              <a:defRPr lang="en-US" altLang="zh-CN" sz="11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49F4BA8F-7B64-4198-9505-0CB5D4D3B366}" type="slidenum">
              <a:rPr lang="en-US" altLang="zh-CN" smtClean="0"/>
              <a:t>‹#›</a:t>
            </a:fld>
            <a:endParaRPr lang="zh-CN" altLang="en-US" dirty="0"/>
          </a:p>
        </p:txBody>
      </p:sp>
      <p:sp>
        <p:nvSpPr>
          <p:cNvPr id="9" name="日期占位符 1"/>
          <p:cNvSpPr/>
          <p:nvPr userDrawn="1"/>
        </p:nvSpPr>
        <p:spPr>
          <a:xfrm>
            <a:off x="0" y="6605644"/>
            <a:ext cx="2094920" cy="285669"/>
          </a:xfr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altLang="zh-CN" sz="1400" dirty="0">
                <a:solidFill>
                  <a:schemeClr val="accent4"/>
                </a:solidFill>
              </a:rPr>
              <a:t>SPRING 2020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-TEX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3200">
                <a:solidFill>
                  <a:schemeClr val="accent1"/>
                </a:solidFill>
              </a:defRPr>
            </a:lvl1pPr>
          </a:lstStyle>
          <a:p>
            <a:r>
              <a:rPr lang="en-US" altLang="zh-CN" dirty="0"/>
              <a:t>Add title here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>
            <a:norm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2800" b="0">
                <a:solidFill>
                  <a:srgbClr val="0000FF"/>
                </a:solidFill>
              </a:defRPr>
            </a:lvl1pPr>
            <a:lvl2pPr>
              <a:lnSpc>
                <a:spcPct val="100000"/>
              </a:lnSpc>
              <a:spcAft>
                <a:spcPts val="0"/>
              </a:spcAft>
              <a:defRPr sz="2400">
                <a:solidFill>
                  <a:srgbClr val="0000FF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defRPr sz="2000">
                <a:solidFill>
                  <a:srgbClr val="0000FF"/>
                </a:solidFill>
              </a:defRPr>
            </a:lvl3pPr>
            <a:lvl4pPr>
              <a:lnSpc>
                <a:spcPct val="100000"/>
              </a:lnSpc>
              <a:spcAft>
                <a:spcPts val="0"/>
              </a:spcAft>
              <a:defRPr sz="1800">
                <a:solidFill>
                  <a:srgbClr val="0000FF"/>
                </a:solidFill>
              </a:defRPr>
            </a:lvl4pPr>
            <a:lvl5pPr>
              <a:lnSpc>
                <a:spcPct val="100000"/>
              </a:lnSpc>
              <a:spcAft>
                <a:spcPts val="0"/>
              </a:spcAft>
              <a:defRPr sz="1800">
                <a:solidFill>
                  <a:srgbClr val="0000FF"/>
                </a:solidFill>
              </a:defRPr>
            </a:lvl5pPr>
          </a:lstStyle>
          <a:p>
            <a:pPr lvl="0"/>
            <a:r>
              <a:rPr lang="en-US" altLang="zh-CN" dirty="0"/>
              <a:t>Add text here</a:t>
            </a:r>
            <a:endParaRPr lang="zh-CN" altLang="en-US" dirty="0"/>
          </a:p>
          <a:p>
            <a:pPr lvl="1"/>
            <a:r>
              <a:rPr lang="en-US" altLang="zh-CN" dirty="0"/>
              <a:t>Add text here</a:t>
            </a:r>
          </a:p>
          <a:p>
            <a:pPr lvl="2"/>
            <a:r>
              <a:rPr lang="en-US" altLang="zh-CN" dirty="0"/>
              <a:t>Add text here</a:t>
            </a:r>
          </a:p>
          <a:p>
            <a:pPr lvl="3"/>
            <a:r>
              <a:rPr lang="en-US" altLang="zh-CN" dirty="0"/>
              <a:t>Add text here</a:t>
            </a:r>
          </a:p>
          <a:p>
            <a:pPr lvl="4"/>
            <a:r>
              <a:rPr lang="en-US" altLang="zh-CN" dirty="0"/>
              <a:t>Add text here</a:t>
            </a:r>
          </a:p>
        </p:txBody>
      </p:sp>
      <p:sp>
        <p:nvSpPr>
          <p:cNvPr id="7" name="页脚占位符 4"/>
          <p:cNvSpPr>
            <a:spLocks noGrp="1"/>
          </p:cNvSpPr>
          <p:nvPr>
            <p:ph type="ftr" sz="quarter" idx="3"/>
          </p:nvPr>
        </p:nvSpPr>
        <p:spPr>
          <a:xfrm>
            <a:off x="10992544" y="6677579"/>
            <a:ext cx="1199456" cy="16394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bg1"/>
                </a:solidFill>
                <a:latin typeface="+mn-lt"/>
                <a:ea typeface="+mn-ea"/>
              </a:defRPr>
            </a:lvl1pPr>
          </a:lstStyle>
          <a:p>
            <a:r>
              <a:rPr lang="en-US" altLang="zh-CN"/>
              <a:t>/    11</a:t>
            </a:r>
            <a:endParaRPr lang="zh-CN" altLang="en-US" dirty="0"/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69373" y="6696629"/>
            <a:ext cx="2364415" cy="168065"/>
          </a:xfrm>
          <a:prstGeom prst="rect">
            <a:avLst/>
          </a:prstGeom>
        </p:spPr>
        <p:txBody>
          <a:bodyPr vert="horz" lIns="91440" tIns="0" rIns="91440" bIns="45720" rtlCol="0" anchor="ctr"/>
          <a:lstStyle>
            <a:lvl1pPr marL="0" algn="r" defTabSz="914400" rtl="0" eaLnBrk="1" latinLnBrk="0" hangingPunct="1">
              <a:defRPr lang="en-US" altLang="zh-CN" sz="11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49F4BA8F-7B64-4198-9505-0CB5D4D3B366}" type="slidenum">
              <a:rPr lang="en-US" altLang="zh-CN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630378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11200" y="1600200"/>
            <a:ext cx="5080000" cy="4648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94400" y="1600200"/>
            <a:ext cx="5080000" cy="4648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宋体" pitchFamily="2" charset="-122"/>
              </a:defRPr>
            </a:lvl1pPr>
          </a:lstStyle>
          <a:p>
            <a:pPr>
              <a:defRPr/>
            </a:pPr>
            <a:r>
              <a:rPr lang="en-US" altLang="zh-CN" dirty="0"/>
              <a:t> 1 Introduction</a:t>
            </a:r>
            <a:endParaRPr lang="en-US" altLang="zh-CN" dirty="0">
              <a:latin typeface="Times New Roman" pitchFamily="18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834922" y="6662138"/>
            <a:ext cx="360040" cy="223246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6C3CF1F0-77BB-4D83-A23F-AC4F63D13D36}" type="slidenum">
              <a:rPr lang="en-US" altLang="zh-CN" smtClean="0"/>
              <a:pPr>
                <a:defRPr/>
              </a:pPr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4468364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altLang="zh-CN" dirty="0"/>
              <a:t>Add title here</a:t>
            </a:r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CN"/>
              <a:t>/    11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BEC640B-8EC1-433E-80CD-79E910140350}" type="slidenum">
              <a:rPr lang="en-US" altLang="zh-CN" smtClean="0"/>
              <a:pPr/>
              <a:t>‹#›</a:t>
            </a:fld>
            <a:r>
              <a:rPr lang="en-US" altLang="zh-CN" dirty="0"/>
              <a:t>/</a:t>
            </a:r>
            <a:fld id="{49F4BA8F-7B64-4198-9505-0CB5D4D3B366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  <p:sp>
        <p:nvSpPr>
          <p:cNvPr id="6" name="日期占位符 1"/>
          <p:cNvSpPr/>
          <p:nvPr userDrawn="1"/>
        </p:nvSpPr>
        <p:spPr>
          <a:xfrm>
            <a:off x="0" y="6605644"/>
            <a:ext cx="2094920" cy="285669"/>
          </a:xfr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altLang="zh-CN" sz="1400" dirty="0">
                <a:solidFill>
                  <a:schemeClr val="accent4"/>
                </a:solidFill>
              </a:rPr>
              <a:t>SPRING 2020</a:t>
            </a:r>
          </a:p>
        </p:txBody>
      </p:sp>
    </p:spTree>
    <p:extLst>
      <p:ext uri="{BB962C8B-B14F-4D97-AF65-F5344CB8AC3E}">
        <p14:creationId xmlns:p14="http://schemas.microsoft.com/office/powerpoint/2010/main" val="23874128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-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zh-CN" dirty="0"/>
              <a:t>Add title here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527050" y="1125538"/>
            <a:ext cx="5473700" cy="51831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 dirty="0"/>
              <a:t>Add text here</a:t>
            </a:r>
            <a:endParaRPr lang="zh-CN" altLang="en-US" dirty="0"/>
          </a:p>
          <a:p>
            <a:pPr lvl="1"/>
            <a:r>
              <a:rPr lang="en-US" altLang="zh-CN" dirty="0"/>
              <a:t>Add text here</a:t>
            </a:r>
          </a:p>
          <a:p>
            <a:pPr lvl="2"/>
            <a:r>
              <a:rPr lang="en-US" altLang="zh-CN" dirty="0"/>
              <a:t>Add text here</a:t>
            </a:r>
          </a:p>
          <a:p>
            <a:pPr lvl="3"/>
            <a:r>
              <a:rPr lang="en-US" altLang="zh-CN" dirty="0"/>
              <a:t>Add text here</a:t>
            </a:r>
          </a:p>
          <a:p>
            <a:pPr lvl="4"/>
            <a:r>
              <a:rPr lang="en-US" altLang="zh-CN" dirty="0"/>
              <a:t>Add text here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91250" y="1125538"/>
            <a:ext cx="5473700" cy="51831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 dirty="0"/>
              <a:t>Add text here</a:t>
            </a:r>
            <a:endParaRPr lang="zh-CN" altLang="en-US" dirty="0"/>
          </a:p>
          <a:p>
            <a:pPr lvl="1"/>
            <a:r>
              <a:rPr lang="en-US" altLang="zh-CN" dirty="0"/>
              <a:t>Add text here</a:t>
            </a:r>
          </a:p>
          <a:p>
            <a:pPr lvl="2"/>
            <a:r>
              <a:rPr lang="en-US" altLang="zh-CN" dirty="0"/>
              <a:t>Add text here</a:t>
            </a:r>
          </a:p>
          <a:p>
            <a:pPr lvl="3"/>
            <a:r>
              <a:rPr lang="en-US" altLang="zh-CN" dirty="0"/>
              <a:t>Add text here</a:t>
            </a:r>
          </a:p>
          <a:p>
            <a:pPr lvl="4"/>
            <a:r>
              <a:rPr lang="en-US" altLang="zh-CN" dirty="0"/>
              <a:t>Add text here</a:t>
            </a: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3"/>
          </p:nvPr>
        </p:nvSpPr>
        <p:spPr>
          <a:xfrm>
            <a:off x="10992544" y="6677579"/>
            <a:ext cx="1199456" cy="16394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bg1"/>
                </a:solidFill>
                <a:latin typeface="+mn-lt"/>
                <a:ea typeface="+mn-ea"/>
              </a:defRPr>
            </a:lvl1pPr>
          </a:lstStyle>
          <a:p>
            <a:r>
              <a:rPr lang="en-US" altLang="zh-CN"/>
              <a:t>/    11</a:t>
            </a:r>
            <a:endParaRPr lang="zh-CN" altLang="en-US" dirty="0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69373" y="6696629"/>
            <a:ext cx="2364415" cy="168065"/>
          </a:xfrm>
          <a:prstGeom prst="rect">
            <a:avLst/>
          </a:prstGeom>
        </p:spPr>
        <p:txBody>
          <a:bodyPr vert="horz" lIns="91440" tIns="0" rIns="91440" bIns="45720" rtlCol="0" anchor="ctr"/>
          <a:lstStyle>
            <a:lvl1pPr marL="0" algn="r" defTabSz="914400" rtl="0" eaLnBrk="1" latinLnBrk="0" hangingPunct="1">
              <a:defRPr lang="en-US" altLang="zh-CN" sz="11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49F4BA8F-7B64-4198-9505-0CB5D4D3B366}" type="slidenum">
              <a:rPr lang="en-US" altLang="zh-CN" smtClean="0"/>
              <a:t>‹#›</a:t>
            </a:fld>
            <a:endParaRPr lang="zh-CN" altLang="en-US" dirty="0"/>
          </a:p>
        </p:txBody>
      </p:sp>
      <p:sp>
        <p:nvSpPr>
          <p:cNvPr id="10" name="日期占位符 1"/>
          <p:cNvSpPr/>
          <p:nvPr userDrawn="1"/>
        </p:nvSpPr>
        <p:spPr>
          <a:xfrm>
            <a:off x="0" y="6605644"/>
            <a:ext cx="2094920" cy="285669"/>
          </a:xfr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altLang="zh-CN" sz="1400" dirty="0">
                <a:solidFill>
                  <a:schemeClr val="accent4"/>
                </a:solidFill>
              </a:rPr>
              <a:t>SPRING 2020</a:t>
            </a:r>
          </a:p>
        </p:txBody>
      </p:sp>
    </p:spTree>
    <p:extLst>
      <p:ext uri="{BB962C8B-B14F-4D97-AF65-F5344CB8AC3E}">
        <p14:creationId xmlns:p14="http://schemas.microsoft.com/office/powerpoint/2010/main" val="35145943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Add title here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527051" y="1125538"/>
            <a:ext cx="5473700" cy="639762"/>
          </a:xfrm>
        </p:spPr>
        <p:txBody>
          <a:bodyPr anchor="ctr" anchorCtr="0">
            <a:noAutofit/>
          </a:bodyPr>
          <a:lstStyle>
            <a:lvl1pPr marL="0" indent="0">
              <a:buNone/>
              <a:defRPr sz="2400" b="0">
                <a:solidFill>
                  <a:srgbClr val="0000FF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dirty="0"/>
              <a:t>Add title here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527051" y="1844825"/>
            <a:ext cx="5469467" cy="4463901"/>
          </a:xfrm>
        </p:spPr>
        <p:txBody>
          <a:bodyPr>
            <a:normAutofit/>
          </a:bodyPr>
          <a:lstStyle>
            <a:lvl1pPr>
              <a:defRPr sz="2000">
                <a:solidFill>
                  <a:srgbClr val="0000FF"/>
                </a:solidFill>
              </a:defRPr>
            </a:lvl1pPr>
            <a:lvl2pPr>
              <a:defRPr sz="1800">
                <a:solidFill>
                  <a:srgbClr val="0000FF"/>
                </a:solidFill>
              </a:defRPr>
            </a:lvl2pPr>
            <a:lvl3pPr>
              <a:defRPr sz="1600">
                <a:solidFill>
                  <a:srgbClr val="0000FF"/>
                </a:solidFill>
              </a:defRPr>
            </a:lvl3pPr>
            <a:lvl4pPr>
              <a:defRPr sz="1400">
                <a:solidFill>
                  <a:srgbClr val="0000FF"/>
                </a:solidFill>
              </a:defRPr>
            </a:lvl4pPr>
            <a:lvl5pPr>
              <a:defRPr sz="1400">
                <a:solidFill>
                  <a:srgbClr val="0000FF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 dirty="0"/>
              <a:t>Add text here</a:t>
            </a:r>
            <a:endParaRPr lang="zh-CN" altLang="en-US" dirty="0"/>
          </a:p>
          <a:p>
            <a:pPr lvl="1"/>
            <a:r>
              <a:rPr lang="en-US" altLang="zh-CN" dirty="0"/>
              <a:t>Add text here</a:t>
            </a:r>
          </a:p>
          <a:p>
            <a:pPr lvl="2"/>
            <a:r>
              <a:rPr lang="en-US" altLang="zh-CN" dirty="0"/>
              <a:t>Add text here</a:t>
            </a:r>
          </a:p>
          <a:p>
            <a:pPr lvl="3"/>
            <a:r>
              <a:rPr lang="en-US" altLang="zh-CN" dirty="0"/>
              <a:t>Add text here</a:t>
            </a:r>
          </a:p>
          <a:p>
            <a:pPr lvl="4"/>
            <a:r>
              <a:rPr lang="en-US" altLang="zh-CN" dirty="0"/>
              <a:t>Add text here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91250" y="1125538"/>
            <a:ext cx="5473700" cy="639762"/>
          </a:xfrm>
        </p:spPr>
        <p:txBody>
          <a:bodyPr anchor="ctr" anchorCtr="0">
            <a:noAutofit/>
          </a:bodyPr>
          <a:lstStyle>
            <a:lvl1pPr marL="0" indent="0">
              <a:buNone/>
              <a:defRPr sz="2400" b="0">
                <a:solidFill>
                  <a:srgbClr val="0000FF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dirty="0"/>
              <a:t>Add title here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93367" y="1844825"/>
            <a:ext cx="5471584" cy="4463901"/>
          </a:xfrm>
        </p:spPr>
        <p:txBody>
          <a:bodyPr>
            <a:normAutofit/>
          </a:bodyPr>
          <a:lstStyle>
            <a:lvl1pPr>
              <a:defRPr sz="2000">
                <a:solidFill>
                  <a:srgbClr val="0000FF"/>
                </a:solidFill>
              </a:defRPr>
            </a:lvl1pPr>
            <a:lvl2pPr>
              <a:defRPr sz="1800">
                <a:solidFill>
                  <a:srgbClr val="0000FF"/>
                </a:solidFill>
              </a:defRPr>
            </a:lvl2pPr>
            <a:lvl3pPr>
              <a:defRPr sz="1600">
                <a:solidFill>
                  <a:srgbClr val="0000FF"/>
                </a:solidFill>
              </a:defRPr>
            </a:lvl3pPr>
            <a:lvl4pPr>
              <a:defRPr sz="1400">
                <a:solidFill>
                  <a:srgbClr val="0000FF"/>
                </a:solidFill>
              </a:defRPr>
            </a:lvl4pPr>
            <a:lvl5pPr>
              <a:defRPr sz="1400">
                <a:solidFill>
                  <a:srgbClr val="0000FF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 dirty="0"/>
              <a:t>Add text here</a:t>
            </a:r>
            <a:endParaRPr lang="zh-CN" altLang="en-US" dirty="0"/>
          </a:p>
          <a:p>
            <a:pPr lvl="1"/>
            <a:r>
              <a:rPr lang="en-US" altLang="zh-CN" dirty="0"/>
              <a:t>Add text here</a:t>
            </a:r>
          </a:p>
          <a:p>
            <a:pPr lvl="2"/>
            <a:r>
              <a:rPr lang="en-US" altLang="zh-CN" dirty="0"/>
              <a:t>Add text here</a:t>
            </a:r>
          </a:p>
          <a:p>
            <a:pPr lvl="3"/>
            <a:r>
              <a:rPr lang="en-US" altLang="zh-CN" dirty="0"/>
              <a:t>Add text here</a:t>
            </a:r>
          </a:p>
          <a:p>
            <a:pPr lvl="4"/>
            <a:r>
              <a:rPr lang="en-US" altLang="zh-CN" dirty="0"/>
              <a:t>Add text here</a:t>
            </a:r>
          </a:p>
          <a:p>
            <a:pPr lvl="0"/>
            <a:endParaRPr lang="zh-CN" altLang="en-US" dirty="0"/>
          </a:p>
        </p:txBody>
      </p:sp>
      <p:sp>
        <p:nvSpPr>
          <p:cNvPr id="10" name="页脚占位符 4"/>
          <p:cNvSpPr>
            <a:spLocks noGrp="1"/>
          </p:cNvSpPr>
          <p:nvPr>
            <p:ph type="ftr" sz="quarter" idx="10"/>
          </p:nvPr>
        </p:nvSpPr>
        <p:spPr>
          <a:xfrm>
            <a:off x="10992544" y="6677579"/>
            <a:ext cx="1199456" cy="16394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bg1"/>
                </a:solidFill>
                <a:latin typeface="+mn-lt"/>
                <a:ea typeface="+mn-ea"/>
              </a:defRPr>
            </a:lvl1pPr>
          </a:lstStyle>
          <a:p>
            <a:r>
              <a:rPr lang="en-US" altLang="zh-CN"/>
              <a:t>/    11</a:t>
            </a:r>
            <a:endParaRPr lang="zh-CN" altLang="en-US" dirty="0"/>
          </a:p>
        </p:txBody>
      </p:sp>
      <p:sp>
        <p:nvSpPr>
          <p:cNvPr id="11" name="灯片编号占位符 5"/>
          <p:cNvSpPr>
            <a:spLocks noGrp="1"/>
          </p:cNvSpPr>
          <p:nvPr>
            <p:ph type="sldNum" sz="quarter" idx="11"/>
          </p:nvPr>
        </p:nvSpPr>
        <p:spPr>
          <a:xfrm>
            <a:off x="8669373" y="6696629"/>
            <a:ext cx="2364415" cy="168065"/>
          </a:xfrm>
          <a:prstGeom prst="rect">
            <a:avLst/>
          </a:prstGeom>
        </p:spPr>
        <p:txBody>
          <a:bodyPr vert="horz" lIns="91440" tIns="0" rIns="91440" bIns="45720" rtlCol="0" anchor="ctr"/>
          <a:lstStyle>
            <a:lvl1pPr marL="0" algn="r" defTabSz="914400" rtl="0" eaLnBrk="1" latinLnBrk="0" hangingPunct="1">
              <a:defRPr lang="en-US" altLang="zh-CN" sz="11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49F4BA8F-7B64-4198-9505-0CB5D4D3B366}" type="slidenum">
              <a:rPr lang="en-US" altLang="zh-CN" smtClean="0"/>
              <a:t>‹#›</a:t>
            </a:fld>
            <a:endParaRPr lang="zh-CN" altLang="en-US" dirty="0"/>
          </a:p>
        </p:txBody>
      </p:sp>
      <p:sp>
        <p:nvSpPr>
          <p:cNvPr id="12" name="日期占位符 1"/>
          <p:cNvSpPr/>
          <p:nvPr userDrawn="1"/>
        </p:nvSpPr>
        <p:spPr>
          <a:xfrm>
            <a:off x="0" y="6605644"/>
            <a:ext cx="2094920" cy="285669"/>
          </a:xfr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altLang="zh-CN" sz="1400" dirty="0">
                <a:solidFill>
                  <a:schemeClr val="accent4"/>
                </a:solidFill>
              </a:rPr>
              <a:t>SPRING 2020</a:t>
            </a:r>
          </a:p>
        </p:txBody>
      </p:sp>
    </p:spTree>
    <p:extLst>
      <p:ext uri="{BB962C8B-B14F-4D97-AF65-F5344CB8AC3E}">
        <p14:creationId xmlns:p14="http://schemas.microsoft.com/office/powerpoint/2010/main" val="15484052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EXT-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527051" y="273051"/>
            <a:ext cx="11137900" cy="7080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zh-CN" altLang="en-US"/>
            </a:lvl1pPr>
          </a:lstStyle>
          <a:p>
            <a:pPr marL="0" lvl="0"/>
            <a:r>
              <a:rPr lang="en-US" altLang="zh-CN" dirty="0"/>
              <a:t>Add title here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27382" y="1125538"/>
            <a:ext cx="6898217" cy="5183187"/>
          </a:xfrm>
          <a:ln>
            <a:solidFill>
              <a:schemeClr val="tx2"/>
            </a:solidFill>
          </a:ln>
        </p:spPr>
        <p:txBody>
          <a:bodyPr>
            <a:normAutofit/>
          </a:bodyPr>
          <a:lstStyle>
            <a:lvl1pPr>
              <a:defRPr sz="2800">
                <a:solidFill>
                  <a:srgbClr val="0000FF"/>
                </a:solidFill>
              </a:defRPr>
            </a:lvl1pPr>
            <a:lvl2pPr>
              <a:defRPr sz="2400">
                <a:solidFill>
                  <a:srgbClr val="0000FF"/>
                </a:solidFill>
              </a:defRPr>
            </a:lvl2pPr>
            <a:lvl3pPr>
              <a:defRPr sz="2000">
                <a:solidFill>
                  <a:srgbClr val="0000FF"/>
                </a:solidFill>
              </a:defRPr>
            </a:lvl3pPr>
            <a:lvl4pPr>
              <a:defRPr sz="1800">
                <a:solidFill>
                  <a:srgbClr val="0000FF"/>
                </a:solidFill>
              </a:defRPr>
            </a:lvl4pPr>
            <a:lvl5pPr>
              <a:defRPr sz="1800">
                <a:solidFill>
                  <a:srgbClr val="0000FF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 dirty="0"/>
              <a:t>Add text here</a:t>
            </a:r>
            <a:endParaRPr lang="zh-CN" altLang="en-US" dirty="0"/>
          </a:p>
          <a:p>
            <a:pPr lvl="1"/>
            <a:r>
              <a:rPr lang="en-US" altLang="zh-CN" dirty="0"/>
              <a:t>Add text here</a:t>
            </a:r>
          </a:p>
          <a:p>
            <a:pPr lvl="2"/>
            <a:r>
              <a:rPr lang="en-US" altLang="zh-CN" dirty="0"/>
              <a:t>Add text here</a:t>
            </a:r>
          </a:p>
          <a:p>
            <a:pPr lvl="3"/>
            <a:r>
              <a:rPr lang="en-US" altLang="zh-CN" dirty="0"/>
              <a:t>Add text here</a:t>
            </a:r>
          </a:p>
          <a:p>
            <a:pPr lvl="4"/>
            <a:r>
              <a:rPr lang="en-US" altLang="zh-CN" dirty="0"/>
              <a:t>Add text here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7536161" y="1125538"/>
            <a:ext cx="4093633" cy="518318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0000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dirty="0"/>
              <a:t>Add title here</a:t>
            </a:r>
            <a:endParaRPr lang="zh-CN" altLang="en-US" dirty="0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3"/>
          </p:nvPr>
        </p:nvSpPr>
        <p:spPr>
          <a:xfrm>
            <a:off x="10992544" y="6677579"/>
            <a:ext cx="1199456" cy="16394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bg1"/>
                </a:solidFill>
                <a:latin typeface="+mn-lt"/>
                <a:ea typeface="+mn-ea"/>
              </a:defRPr>
            </a:lvl1pPr>
          </a:lstStyle>
          <a:p>
            <a:r>
              <a:rPr lang="en-US" altLang="zh-CN"/>
              <a:t>/    11</a:t>
            </a:r>
            <a:endParaRPr lang="zh-CN" altLang="en-US" dirty="0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69373" y="6696629"/>
            <a:ext cx="2364415" cy="168065"/>
          </a:xfrm>
          <a:prstGeom prst="rect">
            <a:avLst/>
          </a:prstGeom>
        </p:spPr>
        <p:txBody>
          <a:bodyPr vert="horz" lIns="91440" tIns="0" rIns="91440" bIns="45720" rtlCol="0" anchor="ctr"/>
          <a:lstStyle>
            <a:lvl1pPr marL="0" algn="r" defTabSz="914400" rtl="0" eaLnBrk="1" latinLnBrk="0" hangingPunct="1">
              <a:defRPr lang="en-US" altLang="zh-CN" sz="11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49F4BA8F-7B64-4198-9505-0CB5D4D3B366}" type="slidenum">
              <a:rPr lang="en-US" altLang="zh-CN" smtClean="0"/>
              <a:t>‹#›</a:t>
            </a:fld>
            <a:endParaRPr lang="zh-CN" altLang="en-US" dirty="0"/>
          </a:p>
        </p:txBody>
      </p:sp>
      <p:sp>
        <p:nvSpPr>
          <p:cNvPr id="10" name="日期占位符 1"/>
          <p:cNvSpPr/>
          <p:nvPr userDrawn="1"/>
        </p:nvSpPr>
        <p:spPr>
          <a:xfrm>
            <a:off x="0" y="6605644"/>
            <a:ext cx="2094920" cy="285669"/>
          </a:xfr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altLang="zh-CN" sz="1400" dirty="0">
                <a:solidFill>
                  <a:schemeClr val="accent4"/>
                </a:solidFill>
              </a:rPr>
              <a:t>SPRING 2020</a:t>
            </a:r>
          </a:p>
        </p:txBody>
      </p:sp>
    </p:spTree>
    <p:extLst>
      <p:ext uri="{BB962C8B-B14F-4D97-AF65-F5344CB8AC3E}">
        <p14:creationId xmlns:p14="http://schemas.microsoft.com/office/powerpoint/2010/main" val="8258885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871864" y="3140968"/>
            <a:ext cx="713000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616687" y="1073458"/>
            <a:ext cx="4661334" cy="4661334"/>
          </a:xfrm>
          <a:prstGeom prst="rect">
            <a:avLst/>
          </a:prstGeom>
        </p:spPr>
      </p:pic>
      <p:sp>
        <p:nvSpPr>
          <p:cNvPr id="9" name="弧形 8"/>
          <p:cNvSpPr/>
          <p:nvPr userDrawn="1"/>
        </p:nvSpPr>
        <p:spPr>
          <a:xfrm rot="10800000">
            <a:off x="659210" y="638693"/>
            <a:ext cx="5530862" cy="5530864"/>
          </a:xfrm>
          <a:prstGeom prst="arc">
            <a:avLst>
              <a:gd name="adj1" fmla="val 5484487"/>
              <a:gd name="adj2" fmla="val 18518042"/>
            </a:avLst>
          </a:prstGeom>
          <a:ln w="304800" cap="rnd">
            <a:solidFill>
              <a:schemeClr val="accent3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弧形 9"/>
          <p:cNvSpPr/>
          <p:nvPr userDrawn="1"/>
        </p:nvSpPr>
        <p:spPr>
          <a:xfrm rot="10800000">
            <a:off x="-744760" y="-143009"/>
            <a:ext cx="7094266" cy="7094268"/>
          </a:xfrm>
          <a:prstGeom prst="arc">
            <a:avLst>
              <a:gd name="adj1" fmla="val 3803342"/>
              <a:gd name="adj2" fmla="val 19577685"/>
            </a:avLst>
          </a:prstGeom>
          <a:ln w="3048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弧形 10"/>
          <p:cNvSpPr/>
          <p:nvPr userDrawn="1"/>
        </p:nvSpPr>
        <p:spPr>
          <a:xfrm rot="10800000">
            <a:off x="659210" y="638693"/>
            <a:ext cx="5530862" cy="5530864"/>
          </a:xfrm>
          <a:prstGeom prst="arc">
            <a:avLst>
              <a:gd name="adj1" fmla="val 3459"/>
              <a:gd name="adj2" fmla="val 4777379"/>
            </a:avLst>
          </a:prstGeom>
          <a:ln w="30480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弧形 11"/>
          <p:cNvSpPr/>
          <p:nvPr userDrawn="1"/>
        </p:nvSpPr>
        <p:spPr>
          <a:xfrm rot="10800000">
            <a:off x="659210" y="638693"/>
            <a:ext cx="5530862" cy="5530864"/>
          </a:xfrm>
          <a:prstGeom prst="arc">
            <a:avLst>
              <a:gd name="adj1" fmla="val 19211528"/>
              <a:gd name="adj2" fmla="val 20880876"/>
            </a:avLst>
          </a:prstGeom>
          <a:ln w="304800" cap="rnd">
            <a:solidFill>
              <a:schemeClr val="accent4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弧形 12"/>
          <p:cNvSpPr/>
          <p:nvPr userDrawn="1"/>
        </p:nvSpPr>
        <p:spPr>
          <a:xfrm rot="10800000">
            <a:off x="-744761" y="-143009"/>
            <a:ext cx="7094266" cy="7094268"/>
          </a:xfrm>
          <a:prstGeom prst="arc">
            <a:avLst>
              <a:gd name="adj1" fmla="val 1039272"/>
              <a:gd name="adj2" fmla="val 3259357"/>
            </a:avLst>
          </a:prstGeom>
          <a:ln w="304800" cap="rnd">
            <a:solidFill>
              <a:schemeClr val="accent3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59413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6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0000FF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直接连接符 22"/>
          <p:cNvCxnSpPr/>
          <p:nvPr userDrawn="1"/>
        </p:nvCxnSpPr>
        <p:spPr>
          <a:xfrm>
            <a:off x="-168696" y="6760418"/>
            <a:ext cx="10585176" cy="0"/>
          </a:xfrm>
          <a:prstGeom prst="line">
            <a:avLst/>
          </a:prstGeom>
          <a:ln w="19050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 userDrawn="1"/>
        </p:nvCxnSpPr>
        <p:spPr>
          <a:xfrm>
            <a:off x="10416480" y="6760418"/>
            <a:ext cx="1248471" cy="0"/>
          </a:xfrm>
          <a:prstGeom prst="line">
            <a:avLst/>
          </a:prstGeom>
          <a:ln w="190500" cap="rnd">
            <a:solidFill>
              <a:schemeClr val="accent3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527052" y="260351"/>
            <a:ext cx="11137899" cy="7207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/>
              <a:t>Add title here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527052" y="1196752"/>
            <a:ext cx="11137899" cy="51119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dirty="0"/>
              <a:t>Add text here</a:t>
            </a:r>
            <a:endParaRPr lang="zh-CN" altLang="en-US" dirty="0"/>
          </a:p>
          <a:p>
            <a:pPr lvl="1"/>
            <a:r>
              <a:rPr lang="en-US" altLang="zh-CN" dirty="0"/>
              <a:t>Add text here</a:t>
            </a:r>
          </a:p>
          <a:p>
            <a:pPr lvl="2"/>
            <a:r>
              <a:rPr lang="en-US" altLang="zh-CN" dirty="0"/>
              <a:t>Add text here</a:t>
            </a:r>
          </a:p>
          <a:p>
            <a:pPr lvl="3"/>
            <a:r>
              <a:rPr lang="en-US" altLang="zh-CN" dirty="0"/>
              <a:t>Add text here</a:t>
            </a:r>
          </a:p>
          <a:p>
            <a:pPr lvl="4"/>
            <a:r>
              <a:rPr lang="en-US" altLang="zh-CN" dirty="0"/>
              <a:t>Add text here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10529411" y="6669360"/>
            <a:ext cx="1199456" cy="16394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accent2"/>
                </a:solidFill>
                <a:latin typeface="+mn-lt"/>
                <a:ea typeface="+mn-ea"/>
              </a:defRPr>
            </a:lvl1pPr>
          </a:lstStyle>
          <a:p>
            <a:r>
              <a:rPr lang="en-US" altLang="zh-CN"/>
              <a:t>/    11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928648" y="6645954"/>
            <a:ext cx="360040" cy="223246"/>
          </a:xfrm>
          <a:prstGeom prst="rect">
            <a:avLst/>
          </a:prstGeom>
        </p:spPr>
        <p:txBody>
          <a:bodyPr vert="horz" lIns="91440" tIns="0" rIns="91440" bIns="45720" rtlCol="0" anchor="ctr"/>
          <a:lstStyle>
            <a:lvl1pPr marL="0" algn="r" defTabSz="914400" rtl="0" eaLnBrk="1" latinLnBrk="0" hangingPunct="1">
              <a:defRPr lang="en-US" altLang="zh-CN" sz="1100" kern="1200" smtClean="0">
                <a:solidFill>
                  <a:schemeClr val="accent4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49F4BA8F-7B64-4198-9505-0CB5D4D3B366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  <p:cxnSp>
        <p:nvCxnSpPr>
          <p:cNvPr id="26" name="直接连接符 25"/>
          <p:cNvCxnSpPr/>
          <p:nvPr userDrawn="1"/>
        </p:nvCxnSpPr>
        <p:spPr>
          <a:xfrm>
            <a:off x="11952263" y="6760418"/>
            <a:ext cx="480441" cy="0"/>
          </a:xfrm>
          <a:prstGeom prst="line">
            <a:avLst/>
          </a:prstGeom>
          <a:ln w="1905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日期占位符 1"/>
          <p:cNvSpPr/>
          <p:nvPr userDrawn="1"/>
        </p:nvSpPr>
        <p:spPr>
          <a:xfrm>
            <a:off x="0" y="6605644"/>
            <a:ext cx="2094920" cy="285669"/>
          </a:xfr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altLang="zh-CN" sz="1400" dirty="0">
                <a:solidFill>
                  <a:schemeClr val="accent4"/>
                </a:solidFill>
              </a:rPr>
              <a:t>SPRING 2020</a:t>
            </a:r>
          </a:p>
        </p:txBody>
      </p:sp>
    </p:spTree>
    <p:extLst>
      <p:ext uri="{BB962C8B-B14F-4D97-AF65-F5344CB8AC3E}">
        <p14:creationId xmlns:p14="http://schemas.microsoft.com/office/powerpoint/2010/main" val="8781633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68" r:id="rId2"/>
    <p:sldLayoutId id="2147483699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  <p:sldLayoutId id="2147483708" r:id="rId13"/>
    <p:sldLayoutId id="2147483709" r:id="rId14"/>
    <p:sldLayoutId id="2147483683" r:id="rId15"/>
    <p:sldLayoutId id="2147483707" r:id="rId16"/>
  </p:sldLayoutIdLst>
  <p:hf hdr="0" dt="0"/>
  <p:txStyles>
    <p:titleStyle>
      <a:lvl1pPr algn="l" defTabSz="914400" rtl="0" eaLnBrk="1" latinLnBrk="0" hangingPunct="1">
        <a:spcBef>
          <a:spcPct val="0"/>
        </a:spcBef>
        <a:buNone/>
        <a:defRPr sz="3200" b="1" kern="1200" baseline="0">
          <a:solidFill>
            <a:schemeClr val="accent1"/>
          </a:solidFill>
          <a:latin typeface="Comic Sans MS" panose="030F0702030302020204" pitchFamily="66" charset="0"/>
          <a:ea typeface="微软雅黑" panose="020B0503020204020204" pitchFamily="34" charset="-122"/>
          <a:cs typeface="+mj-cs"/>
        </a:defRPr>
      </a:lvl1pPr>
    </p:titleStyle>
    <p:bodyStyle>
      <a:lvl1pPr marL="342900" marR="0" indent="-3429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Tx/>
        <a:buSzTx/>
        <a:buFontTx/>
        <a:buChar char="•"/>
        <a:defRPr sz="2800" b="0" kern="1200" baseline="0">
          <a:solidFill>
            <a:srgbClr val="000099"/>
          </a:solidFill>
          <a:latin typeface="Comic Sans MS" panose="030F0702030302020204" pitchFamily="66" charset="0"/>
          <a:ea typeface="微软雅黑" panose="020B0503020204020204" pitchFamily="34" charset="-122"/>
          <a:cs typeface="+mn-cs"/>
        </a:defRPr>
      </a:lvl1pPr>
      <a:lvl2pPr marL="742950" marR="0" indent="-28575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Tx/>
        <a:buSzTx/>
        <a:buFontTx/>
        <a:buChar char="–"/>
        <a:defRPr sz="2400" kern="1200" baseline="0">
          <a:solidFill>
            <a:srgbClr val="000099"/>
          </a:solidFill>
          <a:latin typeface="Comic Sans MS" panose="030F0702030302020204" pitchFamily="66" charset="0"/>
          <a:ea typeface="微软雅黑" panose="020B0503020204020204" pitchFamily="34" charset="-122"/>
          <a:cs typeface="+mn-cs"/>
        </a:defRPr>
      </a:lvl2pPr>
      <a:lvl3pPr marL="1143000" marR="0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Tx/>
        <a:buSzTx/>
        <a:buFontTx/>
        <a:buChar char="•"/>
        <a:defRPr sz="2000" kern="1200" baseline="0">
          <a:solidFill>
            <a:srgbClr val="000099"/>
          </a:solidFill>
          <a:latin typeface="Comic Sans MS" panose="030F0702030302020204" pitchFamily="66" charset="0"/>
          <a:ea typeface="微软雅黑" panose="020B0503020204020204" pitchFamily="34" charset="-122"/>
          <a:cs typeface="+mn-cs"/>
        </a:defRPr>
      </a:lvl3pPr>
      <a:lvl4pPr marL="1600200" marR="0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Tx/>
        <a:buSzTx/>
        <a:buFontTx/>
        <a:buChar char="–"/>
        <a:defRPr sz="1800" kern="1200" baseline="0">
          <a:solidFill>
            <a:srgbClr val="000099"/>
          </a:solidFill>
          <a:latin typeface="Comic Sans MS" panose="030F0702030302020204" pitchFamily="66" charset="0"/>
          <a:ea typeface="微软雅黑" panose="020B0503020204020204" pitchFamily="34" charset="-122"/>
          <a:cs typeface="+mn-cs"/>
        </a:defRPr>
      </a:lvl4pPr>
      <a:lvl5pPr marL="2057400" marR="0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Tx/>
        <a:buSzTx/>
        <a:buFontTx/>
        <a:buChar char="»"/>
        <a:defRPr sz="1800" kern="1200" baseline="0">
          <a:solidFill>
            <a:srgbClr val="000099"/>
          </a:solidFill>
          <a:latin typeface="Comic Sans MS" panose="030F0702030302020204" pitchFamily="66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audio" Target="../media/media1.mp3"/><Relationship Id="rId2" Type="http://schemas.microsoft.com/office/2007/relationships/media" Target="../media/media1.mp3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3.pn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.bin"/><Relationship Id="rId13" Type="http://schemas.openxmlformats.org/officeDocument/2006/relationships/image" Target="../media/image40.png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36.jpeg"/><Relationship Id="rId12" Type="http://schemas.openxmlformats.org/officeDocument/2006/relationships/image" Target="../media/image39.png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5.jpeg"/><Relationship Id="rId11" Type="http://schemas.openxmlformats.org/officeDocument/2006/relationships/image" Target="../media/image38.emf"/><Relationship Id="rId5" Type="http://schemas.openxmlformats.org/officeDocument/2006/relationships/image" Target="../media/image34.png"/><Relationship Id="rId10" Type="http://schemas.openxmlformats.org/officeDocument/2006/relationships/image" Target="../media/image37.png"/><Relationship Id="rId4" Type="http://schemas.openxmlformats.org/officeDocument/2006/relationships/image" Target="../media/image9.png"/><Relationship Id="rId9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18" Type="http://schemas.openxmlformats.org/officeDocument/2006/relationships/image" Target="../media/image29.png"/><Relationship Id="rId3" Type="http://schemas.openxmlformats.org/officeDocument/2006/relationships/image" Target="../media/image9.png"/><Relationship Id="rId21" Type="http://schemas.openxmlformats.org/officeDocument/2006/relationships/image" Target="../media/image32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17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27.png"/><Relationship Id="rId20" Type="http://schemas.openxmlformats.org/officeDocument/2006/relationships/image" Target="../media/image31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10" Type="http://schemas.openxmlformats.org/officeDocument/2006/relationships/image" Target="../media/image21.png"/><Relationship Id="rId19" Type="http://schemas.openxmlformats.org/officeDocument/2006/relationships/image" Target="../media/image30.png"/><Relationship Id="rId4" Type="http://schemas.openxmlformats.org/officeDocument/2006/relationships/image" Target="../media/image7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Relationship Id="rId22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18" Type="http://schemas.openxmlformats.org/officeDocument/2006/relationships/image" Target="../media/image29.png"/><Relationship Id="rId3" Type="http://schemas.openxmlformats.org/officeDocument/2006/relationships/image" Target="../media/image9.png"/><Relationship Id="rId21" Type="http://schemas.openxmlformats.org/officeDocument/2006/relationships/image" Target="../media/image32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17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27.png"/><Relationship Id="rId20" Type="http://schemas.openxmlformats.org/officeDocument/2006/relationships/image" Target="../media/image31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10" Type="http://schemas.openxmlformats.org/officeDocument/2006/relationships/image" Target="../media/image21.png"/><Relationship Id="rId19" Type="http://schemas.openxmlformats.org/officeDocument/2006/relationships/image" Target="../media/image30.png"/><Relationship Id="rId4" Type="http://schemas.openxmlformats.org/officeDocument/2006/relationships/image" Target="../media/image7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Relationship Id="rId22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3.png"/><Relationship Id="rId5" Type="http://schemas.openxmlformats.org/officeDocument/2006/relationships/image" Target="../media/image9.png"/><Relationship Id="rId4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18" Type="http://schemas.openxmlformats.org/officeDocument/2006/relationships/image" Target="../media/image29.png"/><Relationship Id="rId3" Type="http://schemas.openxmlformats.org/officeDocument/2006/relationships/image" Target="../media/image9.png"/><Relationship Id="rId21" Type="http://schemas.openxmlformats.org/officeDocument/2006/relationships/image" Target="../media/image32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17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27.png"/><Relationship Id="rId20" Type="http://schemas.openxmlformats.org/officeDocument/2006/relationships/image" Target="../media/image31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10" Type="http://schemas.openxmlformats.org/officeDocument/2006/relationships/image" Target="../media/image21.png"/><Relationship Id="rId19" Type="http://schemas.openxmlformats.org/officeDocument/2006/relationships/image" Target="../media/image30.png"/><Relationship Id="rId4" Type="http://schemas.openxmlformats.org/officeDocument/2006/relationships/image" Target="../media/image7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Relationship Id="rId22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18" Type="http://schemas.openxmlformats.org/officeDocument/2006/relationships/image" Target="../media/image29.png"/><Relationship Id="rId3" Type="http://schemas.openxmlformats.org/officeDocument/2006/relationships/image" Target="../media/image9.png"/><Relationship Id="rId21" Type="http://schemas.openxmlformats.org/officeDocument/2006/relationships/image" Target="../media/image32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17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27.png"/><Relationship Id="rId20" Type="http://schemas.openxmlformats.org/officeDocument/2006/relationships/image" Target="../media/image31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10" Type="http://schemas.openxmlformats.org/officeDocument/2006/relationships/image" Target="../media/image21.png"/><Relationship Id="rId19" Type="http://schemas.openxmlformats.org/officeDocument/2006/relationships/image" Target="../media/image30.png"/><Relationship Id="rId4" Type="http://schemas.openxmlformats.org/officeDocument/2006/relationships/image" Target="../media/image7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43.png"/><Relationship Id="rId5" Type="http://schemas.openxmlformats.org/officeDocument/2006/relationships/image" Target="../media/image44.wmf"/><Relationship Id="rId4" Type="http://schemas.openxmlformats.org/officeDocument/2006/relationships/oleObject" Target="../embeddings/oleObject2.bin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3.png"/><Relationship Id="rId5" Type="http://schemas.openxmlformats.org/officeDocument/2006/relationships/image" Target="../media/image9.png"/><Relationship Id="rId4" Type="http://schemas.openxmlformats.org/officeDocument/2006/relationships/image" Target="../media/image4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3.png"/><Relationship Id="rId5" Type="http://schemas.openxmlformats.org/officeDocument/2006/relationships/image" Target="../media/image9.png"/><Relationship Id="rId4" Type="http://schemas.openxmlformats.org/officeDocument/2006/relationships/image" Target="../media/image4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9.png"/><Relationship Id="rId7" Type="http://schemas.openxmlformats.org/officeDocument/2006/relationships/image" Target="../media/image50.png"/><Relationship Id="rId12" Type="http://schemas.openxmlformats.org/officeDocument/2006/relationships/image" Target="../media/image5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9.png"/><Relationship Id="rId11" Type="http://schemas.openxmlformats.org/officeDocument/2006/relationships/image" Target="../media/image53.png"/><Relationship Id="rId5" Type="http://schemas.openxmlformats.org/officeDocument/2006/relationships/image" Target="../media/image48.png"/><Relationship Id="rId10" Type="http://schemas.openxmlformats.org/officeDocument/2006/relationships/image" Target="../media/image43.png"/><Relationship Id="rId4" Type="http://schemas.openxmlformats.org/officeDocument/2006/relationships/image" Target="../media/image7.png"/><Relationship Id="rId9" Type="http://schemas.openxmlformats.org/officeDocument/2006/relationships/image" Target="../media/image5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9.png"/><Relationship Id="rId3" Type="http://schemas.openxmlformats.org/officeDocument/2006/relationships/image" Target="../media/image48.png"/><Relationship Id="rId7" Type="http://schemas.openxmlformats.org/officeDocument/2006/relationships/image" Target="../media/image58.png"/><Relationship Id="rId12" Type="http://schemas.openxmlformats.org/officeDocument/2006/relationships/image" Target="../media/image6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57.png"/><Relationship Id="rId11" Type="http://schemas.openxmlformats.org/officeDocument/2006/relationships/image" Target="../media/image62.png"/><Relationship Id="rId5" Type="http://schemas.openxmlformats.org/officeDocument/2006/relationships/image" Target="../media/image56.png"/><Relationship Id="rId10" Type="http://schemas.openxmlformats.org/officeDocument/2006/relationships/image" Target="../media/image61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Relationship Id="rId14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70.png"/><Relationship Id="rId3" Type="http://schemas.openxmlformats.org/officeDocument/2006/relationships/image" Target="../media/image9.png"/><Relationship Id="rId7" Type="http://schemas.openxmlformats.org/officeDocument/2006/relationships/image" Target="../media/image65.png"/><Relationship Id="rId12" Type="http://schemas.openxmlformats.org/officeDocument/2006/relationships/image" Target="../media/image6.png"/><Relationship Id="rId17" Type="http://schemas.openxmlformats.org/officeDocument/2006/relationships/image" Target="../media/image54.pn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53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4.png"/><Relationship Id="rId11" Type="http://schemas.openxmlformats.org/officeDocument/2006/relationships/image" Target="../media/image69.png"/><Relationship Id="rId5" Type="http://schemas.openxmlformats.org/officeDocument/2006/relationships/image" Target="../media/image48.png"/><Relationship Id="rId15" Type="http://schemas.openxmlformats.org/officeDocument/2006/relationships/image" Target="../media/image72.png"/><Relationship Id="rId10" Type="http://schemas.openxmlformats.org/officeDocument/2006/relationships/image" Target="../media/image68.png"/><Relationship Id="rId4" Type="http://schemas.openxmlformats.org/officeDocument/2006/relationships/image" Target="../media/image7.png"/><Relationship Id="rId9" Type="http://schemas.openxmlformats.org/officeDocument/2006/relationships/image" Target="../media/image67.png"/><Relationship Id="rId14" Type="http://schemas.openxmlformats.org/officeDocument/2006/relationships/image" Target="../media/image7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74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7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77.png"/><Relationship Id="rId4" Type="http://schemas.openxmlformats.org/officeDocument/2006/relationships/image" Target="../media/image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13" Type="http://schemas.openxmlformats.org/officeDocument/2006/relationships/image" Target="../media/image87.png"/><Relationship Id="rId3" Type="http://schemas.openxmlformats.org/officeDocument/2006/relationships/image" Target="../media/image7.png"/><Relationship Id="rId7" Type="http://schemas.openxmlformats.org/officeDocument/2006/relationships/image" Target="../media/image81.png"/><Relationship Id="rId12" Type="http://schemas.openxmlformats.org/officeDocument/2006/relationships/image" Target="../media/image8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80.png"/><Relationship Id="rId11" Type="http://schemas.openxmlformats.org/officeDocument/2006/relationships/image" Target="../media/image85.png"/><Relationship Id="rId5" Type="http://schemas.openxmlformats.org/officeDocument/2006/relationships/image" Target="../media/image79.png"/><Relationship Id="rId10" Type="http://schemas.openxmlformats.org/officeDocument/2006/relationships/image" Target="../media/image84.png"/><Relationship Id="rId4" Type="http://schemas.openxmlformats.org/officeDocument/2006/relationships/image" Target="../media/image78.png"/><Relationship Id="rId9" Type="http://schemas.openxmlformats.org/officeDocument/2006/relationships/image" Target="../media/image83.png"/><Relationship Id="rId1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9.png"/><Relationship Id="rId7" Type="http://schemas.openxmlformats.org/officeDocument/2006/relationships/image" Target="../media/image74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9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91.w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93.png"/><Relationship Id="rId4" Type="http://schemas.openxmlformats.org/officeDocument/2006/relationships/image" Target="../media/image92.wm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93.png"/><Relationship Id="rId4" Type="http://schemas.openxmlformats.org/officeDocument/2006/relationships/image" Target="../media/image92.wm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9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5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5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5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5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5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97.wmf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5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5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5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3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5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5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98.wmf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9.png"/><Relationship Id="rId4" Type="http://schemas.openxmlformats.org/officeDocument/2006/relationships/image" Target="../media/image98.wmf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98.wmf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9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5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5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5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5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7" Type="http://schemas.openxmlformats.org/officeDocument/2006/relationships/image" Target="../media/image102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1.png"/><Relationship Id="rId5" Type="http://schemas.openxmlformats.org/officeDocument/2006/relationships/image" Target="../media/image7.png"/><Relationship Id="rId4" Type="http://schemas.openxmlformats.org/officeDocument/2006/relationships/image" Target="../media/image43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18" Type="http://schemas.openxmlformats.org/officeDocument/2006/relationships/image" Target="../media/image21.png"/><Relationship Id="rId26" Type="http://schemas.openxmlformats.org/officeDocument/2006/relationships/image" Target="../media/image29.png"/><Relationship Id="rId3" Type="http://schemas.openxmlformats.org/officeDocument/2006/relationships/image" Target="../media/image6.png"/><Relationship Id="rId21" Type="http://schemas.openxmlformats.org/officeDocument/2006/relationships/image" Target="../media/image24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17" Type="http://schemas.openxmlformats.org/officeDocument/2006/relationships/image" Target="../media/image20.png"/><Relationship Id="rId25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19.png"/><Relationship Id="rId20" Type="http://schemas.openxmlformats.org/officeDocument/2006/relationships/image" Target="../media/image23.png"/><Relationship Id="rId29" Type="http://schemas.openxmlformats.org/officeDocument/2006/relationships/image" Target="../media/image32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24" Type="http://schemas.openxmlformats.org/officeDocument/2006/relationships/image" Target="../media/image27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23" Type="http://schemas.openxmlformats.org/officeDocument/2006/relationships/image" Target="../media/image26.png"/><Relationship Id="rId28" Type="http://schemas.openxmlformats.org/officeDocument/2006/relationships/image" Target="../media/image31.png"/><Relationship Id="rId10" Type="http://schemas.openxmlformats.org/officeDocument/2006/relationships/image" Target="../media/image13.png"/><Relationship Id="rId19" Type="http://schemas.openxmlformats.org/officeDocument/2006/relationships/image" Target="../media/image22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Relationship Id="rId22" Type="http://schemas.openxmlformats.org/officeDocument/2006/relationships/image" Target="../media/image25.png"/><Relationship Id="rId27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ctrTitle"/>
          </p:nvPr>
        </p:nvSpPr>
        <p:spPr>
          <a:xfrm>
            <a:off x="5663952" y="2636912"/>
            <a:ext cx="6696744" cy="1193378"/>
          </a:xfrm>
        </p:spPr>
        <p:txBody>
          <a:bodyPr>
            <a:scene3d>
              <a:camera prst="orthographicFront"/>
              <a:lightRig rig="threePt" dir="t"/>
            </a:scene3d>
          </a:bodyPr>
          <a:lstStyle/>
          <a:p>
            <a:r>
              <a:rPr lang="zh-CN" altLang="en-US" sz="60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网络与分布式计算</a:t>
            </a:r>
            <a:endParaRPr lang="zh-CN" altLang="en-US" sz="600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>
          <a:xfrm>
            <a:off x="3503712" y="3717032"/>
            <a:ext cx="9001000" cy="720080"/>
          </a:xfrm>
        </p:spPr>
        <p:txBody>
          <a:bodyPr/>
          <a:lstStyle/>
          <a:p>
            <a:r>
              <a:rPr lang="en-US" altLang="zh-CN" dirty="0">
                <a:latin typeface="Comic Sans MS" panose="030F0702030302020204" pitchFamily="66" charset="0"/>
              </a:rPr>
              <a:t>Networks and Distributed Computing</a:t>
            </a:r>
          </a:p>
        </p:txBody>
      </p:sp>
      <p:pic>
        <p:nvPicPr>
          <p:cNvPr id="4" name="welcome">
            <a:hlinkClick r:id="" action="ppaction://media"/>
            <a:extLst>
              <a:ext uri="{FF2B5EF4-FFF2-40B4-BE49-F238E27FC236}">
                <a16:creationId xmlns:a16="http://schemas.microsoft.com/office/drawing/2014/main" id="{38A32DAE-D745-4BAA-8F43-7B884BB15430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641085" y="620688"/>
            <a:ext cx="487363" cy="4873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2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162925" y="248804"/>
            <a:ext cx="8077200" cy="1006475"/>
          </a:xfrm>
        </p:spPr>
        <p:txBody>
          <a:bodyPr/>
          <a:lstStyle/>
          <a:p>
            <a:pPr eaLnBrk="1" hangingPunct="1"/>
            <a:r>
              <a:rPr lang="en-US" altLang="ja-JP" dirty="0"/>
              <a:t>"Fun" Internet-connected devices</a:t>
            </a:r>
            <a:endParaRPr lang="en-US" altLang="zh-CN" dirty="0"/>
          </a:p>
        </p:txBody>
      </p:sp>
      <p:pic>
        <p:nvPicPr>
          <p:cNvPr id="23554" name="Picture 19" descr="underline_base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2350" y="1004889"/>
            <a:ext cx="7562850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6" name="Picture 3" descr="toaster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9850" y="1460500"/>
            <a:ext cx="2495550" cy="2935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7" name="Picture 4" descr="whisper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0789" y="1425576"/>
            <a:ext cx="1895475" cy="1560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8" name="Text Box 7"/>
          <p:cNvSpPr txBox="1">
            <a:spLocks noChangeArrowheads="1"/>
          </p:cNvSpPr>
          <p:nvPr/>
        </p:nvSpPr>
        <p:spPr bwMode="auto">
          <a:xfrm>
            <a:off x="2419351" y="2789239"/>
            <a:ext cx="236154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600" dirty="0">
                <a:solidFill>
                  <a:srgbClr val="000099"/>
                </a:solidFill>
                <a:latin typeface="Comic Sans MS" panose="030F0702030302020204" pitchFamily="66" charset="0"/>
              </a:rPr>
              <a:t>IP picture frame</a:t>
            </a:r>
          </a:p>
          <a:p>
            <a:r>
              <a:rPr lang="en-US" altLang="zh-CN" sz="1600" dirty="0">
                <a:solidFill>
                  <a:srgbClr val="000099"/>
                </a:solidFill>
                <a:latin typeface="Comic Sans MS" panose="030F0702030302020204" pitchFamily="66" charset="0"/>
              </a:rPr>
              <a:t>http://www.ceiva.com/</a:t>
            </a:r>
          </a:p>
        </p:txBody>
      </p:sp>
      <p:sp>
        <p:nvSpPr>
          <p:cNvPr id="23559" name="Text Box 8"/>
          <p:cNvSpPr txBox="1">
            <a:spLocks noChangeArrowheads="1"/>
          </p:cNvSpPr>
          <p:nvPr/>
        </p:nvSpPr>
        <p:spPr bwMode="auto">
          <a:xfrm>
            <a:off x="7150101" y="1989139"/>
            <a:ext cx="239039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600" dirty="0">
                <a:solidFill>
                  <a:srgbClr val="000099"/>
                </a:solidFill>
                <a:latin typeface="Comic Sans MS" panose="030F0702030302020204" pitchFamily="66" charset="0"/>
              </a:rPr>
              <a:t>Web-enabled toaster +</a:t>
            </a:r>
          </a:p>
          <a:p>
            <a:r>
              <a:rPr lang="en-US" altLang="zh-CN" sz="1600" dirty="0">
                <a:solidFill>
                  <a:srgbClr val="000099"/>
                </a:solidFill>
                <a:latin typeface="Comic Sans MS" panose="030F0702030302020204" pitchFamily="66" charset="0"/>
              </a:rPr>
              <a:t>weather forecaster</a:t>
            </a:r>
          </a:p>
        </p:txBody>
      </p:sp>
      <p:pic>
        <p:nvPicPr>
          <p:cNvPr id="23560" name="Picture 9" descr="cisco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5214" y="4387850"/>
            <a:ext cx="2395537" cy="1919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61" name="Text Box 10"/>
          <p:cNvSpPr txBox="1">
            <a:spLocks noChangeArrowheads="1"/>
          </p:cNvSpPr>
          <p:nvPr/>
        </p:nvSpPr>
        <p:spPr bwMode="auto">
          <a:xfrm>
            <a:off x="7715251" y="5951538"/>
            <a:ext cx="174278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600" dirty="0">
                <a:solidFill>
                  <a:srgbClr val="000099"/>
                </a:solidFill>
                <a:latin typeface="Comic Sans MS" panose="030F0702030302020204" pitchFamily="66" charset="0"/>
              </a:rPr>
              <a:t>Internet phones</a:t>
            </a:r>
          </a:p>
        </p:txBody>
      </p:sp>
      <p:graphicFrame>
        <p:nvGraphicFramePr>
          <p:cNvPr id="23562" name="Object 14"/>
          <p:cNvGraphicFramePr>
            <a:graphicFrameLocks noChangeAspect="1"/>
          </p:cNvGraphicFramePr>
          <p:nvPr/>
        </p:nvGraphicFramePr>
        <p:xfrm>
          <a:off x="2443164" y="3581401"/>
          <a:ext cx="803275" cy="2168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6" r:id="rId8" imgW="1434415" imgH="3873016" progId="">
                  <p:embed/>
                </p:oleObj>
              </mc:Choice>
              <mc:Fallback>
                <p:oleObj r:id="rId8" imgW="1434415" imgH="3873016" progId="">
                  <p:embed/>
                  <p:pic>
                    <p:nvPicPr>
                      <p:cNvPr id="23562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43164" y="3581401"/>
                        <a:ext cx="803275" cy="2168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563" name="Text Box 8"/>
          <p:cNvSpPr txBox="1">
            <a:spLocks noChangeArrowheads="1"/>
          </p:cNvSpPr>
          <p:nvPr/>
        </p:nvSpPr>
        <p:spPr bwMode="auto">
          <a:xfrm>
            <a:off x="2505076" y="5789614"/>
            <a:ext cx="138691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600" dirty="0">
                <a:solidFill>
                  <a:srgbClr val="000099"/>
                </a:solidFill>
                <a:latin typeface="Comic Sans MS" panose="030F0702030302020204" pitchFamily="66" charset="0"/>
              </a:rPr>
              <a:t>Internet </a:t>
            </a:r>
          </a:p>
          <a:p>
            <a:r>
              <a:rPr lang="en-US" altLang="zh-CN" sz="1600" dirty="0">
                <a:solidFill>
                  <a:srgbClr val="000099"/>
                </a:solidFill>
                <a:latin typeface="Comic Sans MS" panose="030F0702030302020204" pitchFamily="66" charset="0"/>
              </a:rPr>
              <a:t>refrigerator</a:t>
            </a:r>
          </a:p>
        </p:txBody>
      </p:sp>
      <p:pic>
        <p:nvPicPr>
          <p:cNvPr id="23564" name="Picture 16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5026" y="3508375"/>
            <a:ext cx="1552575" cy="74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65" name="Text Box 8"/>
          <p:cNvSpPr txBox="1">
            <a:spLocks noChangeArrowheads="1"/>
          </p:cNvSpPr>
          <p:nvPr/>
        </p:nvSpPr>
        <p:spPr bwMode="auto">
          <a:xfrm>
            <a:off x="3530601" y="4148139"/>
            <a:ext cx="267092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600" dirty="0" err="1">
                <a:solidFill>
                  <a:srgbClr val="000099"/>
                </a:solidFill>
                <a:latin typeface="Comic Sans MS" panose="030F0702030302020204" pitchFamily="66" charset="0"/>
              </a:rPr>
              <a:t>Slingbox</a:t>
            </a:r>
            <a:r>
              <a:rPr lang="en-US" altLang="zh-CN" sz="1600" dirty="0">
                <a:solidFill>
                  <a:srgbClr val="000099"/>
                </a:solidFill>
                <a:latin typeface="Comic Sans MS" panose="030F0702030302020204" pitchFamily="66" charset="0"/>
              </a:rPr>
              <a:t>: watch,</a:t>
            </a:r>
          </a:p>
          <a:p>
            <a:r>
              <a:rPr lang="en-US" altLang="zh-CN" sz="1600" dirty="0">
                <a:solidFill>
                  <a:srgbClr val="000099"/>
                </a:solidFill>
                <a:latin typeface="Comic Sans MS" panose="030F0702030302020204" pitchFamily="66" charset="0"/>
              </a:rPr>
              <a:t>control cable TV remotely</a:t>
            </a:r>
          </a:p>
        </p:txBody>
      </p:sp>
      <p:pic>
        <p:nvPicPr>
          <p:cNvPr id="23567" name="Picture 23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5339" y="2754313"/>
            <a:ext cx="695325" cy="1096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68" name="Text Box 10"/>
          <p:cNvSpPr txBox="1">
            <a:spLocks noChangeArrowheads="1"/>
          </p:cNvSpPr>
          <p:nvPr/>
        </p:nvSpPr>
        <p:spPr bwMode="auto">
          <a:xfrm>
            <a:off x="8277226" y="3841750"/>
            <a:ext cx="200728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600" dirty="0">
                <a:solidFill>
                  <a:srgbClr val="000099"/>
                </a:solidFill>
                <a:latin typeface="Comic Sans MS" panose="030F0702030302020204" pitchFamily="66" charset="0"/>
              </a:rPr>
              <a:t>Tweet-a-watt: </a:t>
            </a:r>
          </a:p>
          <a:p>
            <a:r>
              <a:rPr lang="en-US" altLang="zh-CN" sz="1600" dirty="0">
                <a:solidFill>
                  <a:srgbClr val="000099"/>
                </a:solidFill>
                <a:latin typeface="Comic Sans MS" panose="030F0702030302020204" pitchFamily="66" charset="0"/>
              </a:rPr>
              <a:t>monitor energy use</a:t>
            </a:r>
          </a:p>
        </p:txBody>
      </p:sp>
      <p:pic>
        <p:nvPicPr>
          <p:cNvPr id="23569" name="Picture 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7813" y="4972050"/>
            <a:ext cx="1289050" cy="154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70" name="Text Box 8"/>
          <p:cNvSpPr txBox="1">
            <a:spLocks noChangeArrowheads="1"/>
          </p:cNvSpPr>
          <p:nvPr/>
        </p:nvSpPr>
        <p:spPr bwMode="auto">
          <a:xfrm>
            <a:off x="5464175" y="5151438"/>
            <a:ext cx="1266693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600">
                <a:solidFill>
                  <a:srgbClr val="000099"/>
                </a:solidFill>
                <a:latin typeface="Comic Sans MS" panose="030F0702030302020204" pitchFamily="66" charset="0"/>
              </a:rPr>
              <a:t>sensorized,</a:t>
            </a:r>
          </a:p>
          <a:p>
            <a:r>
              <a:rPr lang="en-US" altLang="zh-CN" sz="1600">
                <a:solidFill>
                  <a:srgbClr val="000099"/>
                </a:solidFill>
                <a:latin typeface="Comic Sans MS" panose="030F0702030302020204" pitchFamily="66" charset="0"/>
              </a:rPr>
              <a:t>bed</a:t>
            </a:r>
          </a:p>
          <a:p>
            <a:r>
              <a:rPr lang="en-US" altLang="zh-CN" sz="1600">
                <a:solidFill>
                  <a:srgbClr val="000099"/>
                </a:solidFill>
                <a:latin typeface="Comic Sans MS" panose="030F0702030302020204" pitchFamily="66" charset="0"/>
              </a:rPr>
              <a:t>mattress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79376" y="1425576"/>
            <a:ext cx="1015423" cy="1481969"/>
          </a:xfrm>
          <a:prstGeom prst="rect">
            <a:avLst/>
          </a:prstGeom>
        </p:spPr>
      </p:pic>
      <p:sp>
        <p:nvSpPr>
          <p:cNvPr id="22" name="Text Box 8"/>
          <p:cNvSpPr txBox="1">
            <a:spLocks noChangeArrowheads="1"/>
          </p:cNvSpPr>
          <p:nvPr/>
        </p:nvSpPr>
        <p:spPr bwMode="auto">
          <a:xfrm>
            <a:off x="563135" y="2914471"/>
            <a:ext cx="821059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600" dirty="0">
                <a:solidFill>
                  <a:srgbClr val="000099"/>
                </a:solidFill>
                <a:latin typeface="Comic Sans MS" panose="030F0702030302020204" pitchFamily="66" charset="0"/>
              </a:rPr>
              <a:t>Xiaomi</a:t>
            </a:r>
          </a:p>
          <a:p>
            <a:r>
              <a:rPr lang="en-US" altLang="zh-CN" sz="1600" dirty="0" err="1">
                <a:solidFill>
                  <a:srgbClr val="000099"/>
                </a:solidFill>
                <a:latin typeface="Comic Sans MS" panose="030F0702030302020204" pitchFamily="66" charset="0"/>
              </a:rPr>
              <a:t>aibox</a:t>
            </a:r>
            <a:endParaRPr lang="en-US" altLang="zh-CN" sz="1600" dirty="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2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0560496" y="6657522"/>
            <a:ext cx="1199456" cy="163946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>
                <a:solidFill>
                  <a:schemeClr val="accent2"/>
                </a:solidFill>
                <a:latin typeface="Tahoma" panose="020B0604030504040204" pitchFamily="34" charset="0"/>
              </a:rPr>
              <a:t>1 Introduction</a:t>
            </a:r>
          </a:p>
        </p:txBody>
      </p:sp>
      <p:sp>
        <p:nvSpPr>
          <p:cNvPr id="2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804302" y="6687722"/>
            <a:ext cx="2364415" cy="16806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52FD4BDF-EA02-40CC-A4A6-DBE307729CC4}" type="slidenum">
              <a:rPr lang="en-US" altLang="zh-CN" sz="1200" smtClean="0">
                <a:solidFill>
                  <a:schemeClr val="accent4">
                    <a:lumMod val="75000"/>
                  </a:schemeClr>
                </a:solidFill>
                <a:latin typeface="Tahoma" panose="020B0604030504040204" pitchFamily="34" charset="0"/>
              </a:rPr>
              <a:pPr/>
              <a:t>10</a:t>
            </a:fld>
            <a:endParaRPr lang="en-US" altLang="zh-CN" sz="1200" dirty="0">
              <a:solidFill>
                <a:schemeClr val="accent4">
                  <a:lumMod val="75000"/>
                </a:schemeClr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87413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Footer Placeholder 2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>
                <a:solidFill>
                  <a:schemeClr val="accent2"/>
                </a:solidFill>
                <a:latin typeface="Tahoma" panose="020B0604030504040204" pitchFamily="34" charset="0"/>
              </a:rPr>
              <a:t>1 Introduction</a:t>
            </a:r>
          </a:p>
        </p:txBody>
      </p:sp>
      <p:sp>
        <p:nvSpPr>
          <p:cNvPr id="25605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6D09E965-CC2F-4BDA-99BD-75C5567EF463}" type="slidenum">
              <a:rPr lang="en-US" altLang="zh-CN" sz="1200" smtClean="0">
                <a:solidFill>
                  <a:schemeClr val="accent3"/>
                </a:solidFill>
                <a:latin typeface="Tahoma" panose="020B0604030504040204" pitchFamily="34" charset="0"/>
              </a:rPr>
              <a:pPr/>
              <a:t>11</a:t>
            </a:fld>
            <a:endParaRPr lang="en-US" altLang="zh-CN" sz="1200" dirty="0">
              <a:solidFill>
                <a:schemeClr val="accent3"/>
              </a:solidFill>
              <a:latin typeface="Tahoma" panose="020B0604030504040204" pitchFamily="34" charset="0"/>
            </a:endParaRPr>
          </a:p>
        </p:txBody>
      </p:sp>
      <p:sp>
        <p:nvSpPr>
          <p:cNvPr id="25602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1504531" y="1517650"/>
            <a:ext cx="4768850" cy="4457700"/>
          </a:xfrm>
        </p:spPr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altLang="zh-CN" sz="2400" i="1" dirty="0"/>
              <a:t> </a:t>
            </a:r>
            <a:r>
              <a:rPr lang="en-US" altLang="zh-CN" sz="2400" i="1" dirty="0">
                <a:solidFill>
                  <a:srgbClr val="CC0000"/>
                </a:solidFill>
              </a:rPr>
              <a:t>Internet: </a:t>
            </a:r>
            <a:r>
              <a:rPr lang="en-US" altLang="ja-JP" sz="2400" dirty="0">
                <a:solidFill>
                  <a:srgbClr val="CC0000"/>
                </a:solidFill>
              </a:rPr>
              <a:t>"network of networks"</a:t>
            </a:r>
            <a:endParaRPr lang="en-US" altLang="ja-JP" sz="2400" dirty="0"/>
          </a:p>
          <a:p>
            <a:pPr marL="682625" lvl="1" indent="-225425"/>
            <a:r>
              <a:rPr lang="en-US" altLang="zh-CN" sz="2000" dirty="0">
                <a:ea typeface="宋体" panose="02010600030101010101" pitchFamily="2" charset="-122"/>
              </a:rPr>
              <a:t>Interconnected ISPs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altLang="zh-CN" sz="2400" i="1" dirty="0"/>
              <a:t> </a:t>
            </a:r>
            <a:r>
              <a:rPr lang="en-US" altLang="zh-CN" sz="2400" i="1" dirty="0">
                <a:solidFill>
                  <a:srgbClr val="CC0000"/>
                </a:solidFill>
              </a:rPr>
              <a:t>protocols</a:t>
            </a:r>
            <a:r>
              <a:rPr lang="en-US" altLang="zh-CN" sz="2400" dirty="0">
                <a:solidFill>
                  <a:srgbClr val="FF0000"/>
                </a:solidFill>
              </a:rPr>
              <a:t> </a:t>
            </a:r>
            <a:r>
              <a:rPr lang="en-US" altLang="zh-CN" sz="2400" dirty="0"/>
              <a:t>control sending, receiving of messages</a:t>
            </a:r>
          </a:p>
          <a:p>
            <a:pPr marL="682625" lvl="1" indent="-225425"/>
            <a:r>
              <a:rPr lang="en-US" altLang="zh-CN" sz="2000" dirty="0">
                <a:ea typeface="宋体" panose="02010600030101010101" pitchFamily="2" charset="-122"/>
              </a:rPr>
              <a:t>e.g., TCP, IP, HTTP, Skype,  802.11</a:t>
            </a:r>
            <a:endParaRPr lang="en-US" altLang="zh-CN" dirty="0">
              <a:ea typeface="宋体" panose="02010600030101010101" pitchFamily="2" charset="-122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altLang="zh-CN" sz="2400" i="1" dirty="0"/>
              <a:t> </a:t>
            </a:r>
            <a:r>
              <a:rPr lang="en-US" altLang="zh-CN" sz="2400" i="1" dirty="0">
                <a:solidFill>
                  <a:srgbClr val="C00000"/>
                </a:solidFill>
              </a:rPr>
              <a:t>Internet  standards</a:t>
            </a:r>
          </a:p>
          <a:p>
            <a:pPr marL="682625" lvl="1" indent="-225425"/>
            <a:r>
              <a:rPr lang="en-US" altLang="zh-CN" sz="2000" dirty="0">
                <a:ea typeface="宋体" panose="02010600030101010101" pitchFamily="2" charset="-122"/>
              </a:rPr>
              <a:t>RFC: Request for comments</a:t>
            </a:r>
          </a:p>
          <a:p>
            <a:pPr marL="682625" lvl="1" indent="-225425"/>
            <a:r>
              <a:rPr lang="en-US" altLang="zh-CN" sz="2000" dirty="0">
                <a:ea typeface="宋体" panose="02010600030101010101" pitchFamily="2" charset="-122"/>
              </a:rPr>
              <a:t>IETF: Internet Engineering Task Force</a:t>
            </a:r>
          </a:p>
        </p:txBody>
      </p:sp>
      <p:sp>
        <p:nvSpPr>
          <p:cNvPr id="25603" name="Rectangle 2"/>
          <p:cNvSpPr>
            <a:spLocks noChangeArrowheads="1"/>
          </p:cNvSpPr>
          <p:nvPr/>
        </p:nvSpPr>
        <p:spPr bwMode="auto">
          <a:xfrm>
            <a:off x="1736724" y="190501"/>
            <a:ext cx="9471844" cy="93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CN" sz="3600" dirty="0">
                <a:solidFill>
                  <a:srgbClr val="000099"/>
                </a:solidFill>
                <a:latin typeface="Comic Sans MS" panose="030F0702030302020204" pitchFamily="66" charset="0"/>
              </a:rPr>
              <a:t>What</a:t>
            </a:r>
            <a:r>
              <a:rPr lang="en-US" altLang="ja-JP" sz="3600" dirty="0">
                <a:solidFill>
                  <a:srgbClr val="000099"/>
                </a:solidFill>
                <a:latin typeface="Comic Sans MS" panose="030F0702030302020204" pitchFamily="66" charset="0"/>
              </a:rPr>
              <a:t>'s the Internet: "nuts and bolts" view</a:t>
            </a:r>
            <a:endParaRPr lang="en-US" altLang="zh-CN" sz="4400" dirty="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pic>
        <p:nvPicPr>
          <p:cNvPr id="25604" name="Picture 330" descr="underline_bas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3512" y="868365"/>
            <a:ext cx="9570391" cy="164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5606" name="Group 979"/>
          <p:cNvGrpSpPr>
            <a:grpSpLocks/>
          </p:cNvGrpSpPr>
          <p:nvPr/>
        </p:nvGrpSpPr>
        <p:grpSpPr bwMode="auto">
          <a:xfrm>
            <a:off x="6726239" y="1384300"/>
            <a:ext cx="3551237" cy="4747137"/>
            <a:chOff x="5202238" y="1384300"/>
            <a:chExt cx="3551237" cy="4747137"/>
          </a:xfrm>
        </p:grpSpPr>
        <p:sp>
          <p:nvSpPr>
            <p:cNvPr id="25607" name="Freeform 416"/>
            <p:cNvSpPr>
              <a:spLocks/>
            </p:cNvSpPr>
            <p:nvPr/>
          </p:nvSpPr>
          <p:spPr bwMode="auto">
            <a:xfrm>
              <a:off x="7023100" y="2001838"/>
              <a:ext cx="1730375" cy="1125537"/>
            </a:xfrm>
            <a:custGeom>
              <a:avLst/>
              <a:gdLst>
                <a:gd name="T0" fmla="*/ 2147483647 w 765"/>
                <a:gd name="T1" fmla="*/ 2147483647 h 459"/>
                <a:gd name="T2" fmla="*/ 2147483647 w 765"/>
                <a:gd name="T3" fmla="*/ 2147483647 h 459"/>
                <a:gd name="T4" fmla="*/ 2147483647 w 765"/>
                <a:gd name="T5" fmla="*/ 2147483647 h 459"/>
                <a:gd name="T6" fmla="*/ 2147483647 w 765"/>
                <a:gd name="T7" fmla="*/ 2147483647 h 459"/>
                <a:gd name="T8" fmla="*/ 2147483647 w 765"/>
                <a:gd name="T9" fmla="*/ 2147483647 h 459"/>
                <a:gd name="T10" fmla="*/ 2147483647 w 765"/>
                <a:gd name="T11" fmla="*/ 2147483647 h 459"/>
                <a:gd name="T12" fmla="*/ 2147483647 w 765"/>
                <a:gd name="T13" fmla="*/ 2147483647 h 459"/>
                <a:gd name="T14" fmla="*/ 2147483647 w 765"/>
                <a:gd name="T15" fmla="*/ 2147483647 h 459"/>
                <a:gd name="T16" fmla="*/ 2147483647 w 765"/>
                <a:gd name="T17" fmla="*/ 2147483647 h 459"/>
                <a:gd name="T18" fmla="*/ 2147483647 w 765"/>
                <a:gd name="T19" fmla="*/ 2147483647 h 459"/>
                <a:gd name="T20" fmla="*/ 2147483647 w 765"/>
                <a:gd name="T21" fmla="*/ 2147483647 h 459"/>
                <a:gd name="T22" fmla="*/ 2147483647 w 765"/>
                <a:gd name="T23" fmla="*/ 2147483647 h 459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765"/>
                <a:gd name="T37" fmla="*/ 0 h 459"/>
                <a:gd name="T38" fmla="*/ 765 w 765"/>
                <a:gd name="T39" fmla="*/ 459 h 459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765" h="459">
                  <a:moveTo>
                    <a:pt x="424" y="10"/>
                  </a:moveTo>
                  <a:cubicBezTo>
                    <a:pt x="362" y="16"/>
                    <a:pt x="343" y="55"/>
                    <a:pt x="288" y="70"/>
                  </a:cubicBezTo>
                  <a:cubicBezTo>
                    <a:pt x="233" y="85"/>
                    <a:pt x="142" y="56"/>
                    <a:pt x="96" y="100"/>
                  </a:cubicBezTo>
                  <a:cubicBezTo>
                    <a:pt x="50" y="144"/>
                    <a:pt x="0" y="279"/>
                    <a:pt x="14" y="336"/>
                  </a:cubicBezTo>
                  <a:cubicBezTo>
                    <a:pt x="28" y="393"/>
                    <a:pt x="125" y="429"/>
                    <a:pt x="180" y="444"/>
                  </a:cubicBezTo>
                  <a:cubicBezTo>
                    <a:pt x="235" y="459"/>
                    <a:pt x="279" y="426"/>
                    <a:pt x="346" y="426"/>
                  </a:cubicBezTo>
                  <a:cubicBezTo>
                    <a:pt x="413" y="426"/>
                    <a:pt x="525" y="443"/>
                    <a:pt x="584" y="444"/>
                  </a:cubicBezTo>
                  <a:cubicBezTo>
                    <a:pt x="643" y="445"/>
                    <a:pt x="670" y="446"/>
                    <a:pt x="698" y="434"/>
                  </a:cubicBezTo>
                  <a:cubicBezTo>
                    <a:pt x="726" y="422"/>
                    <a:pt x="743" y="418"/>
                    <a:pt x="752" y="372"/>
                  </a:cubicBezTo>
                  <a:cubicBezTo>
                    <a:pt x="761" y="326"/>
                    <a:pt x="765" y="214"/>
                    <a:pt x="750" y="158"/>
                  </a:cubicBezTo>
                  <a:cubicBezTo>
                    <a:pt x="735" y="102"/>
                    <a:pt x="716" y="58"/>
                    <a:pt x="662" y="34"/>
                  </a:cubicBezTo>
                  <a:cubicBezTo>
                    <a:pt x="608" y="10"/>
                    <a:pt x="505" y="0"/>
                    <a:pt x="424" y="1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CCFF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608" name="Freeform 415"/>
            <p:cNvSpPr>
              <a:spLocks/>
            </p:cNvSpPr>
            <p:nvPr/>
          </p:nvSpPr>
          <p:spPr bwMode="auto">
            <a:xfrm>
              <a:off x="7004050" y="3527425"/>
              <a:ext cx="1314450" cy="674688"/>
            </a:xfrm>
            <a:custGeom>
              <a:avLst/>
              <a:gdLst>
                <a:gd name="T0" fmla="*/ 2147483647 w 828"/>
                <a:gd name="T1" fmla="*/ 2147483647 h 425"/>
                <a:gd name="T2" fmla="*/ 2147483647 w 828"/>
                <a:gd name="T3" fmla="*/ 2147483647 h 425"/>
                <a:gd name="T4" fmla="*/ 2147483647 w 828"/>
                <a:gd name="T5" fmla="*/ 2147483647 h 425"/>
                <a:gd name="T6" fmla="*/ 2147483647 w 828"/>
                <a:gd name="T7" fmla="*/ 2147483647 h 425"/>
                <a:gd name="T8" fmla="*/ 2147483647 w 828"/>
                <a:gd name="T9" fmla="*/ 2147483647 h 425"/>
                <a:gd name="T10" fmla="*/ 2147483647 w 828"/>
                <a:gd name="T11" fmla="*/ 2147483647 h 425"/>
                <a:gd name="T12" fmla="*/ 2147483647 w 828"/>
                <a:gd name="T13" fmla="*/ 2147483647 h 425"/>
                <a:gd name="T14" fmla="*/ 2147483647 w 828"/>
                <a:gd name="T15" fmla="*/ 2147483647 h 425"/>
                <a:gd name="T16" fmla="*/ 2147483647 w 828"/>
                <a:gd name="T17" fmla="*/ 2147483647 h 425"/>
                <a:gd name="T18" fmla="*/ 2147483647 w 828"/>
                <a:gd name="T19" fmla="*/ 2147483647 h 425"/>
                <a:gd name="T20" fmla="*/ 2147483647 w 828"/>
                <a:gd name="T21" fmla="*/ 2147483647 h 425"/>
                <a:gd name="T22" fmla="*/ 2147483647 w 828"/>
                <a:gd name="T23" fmla="*/ 2147483647 h 42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828"/>
                <a:gd name="T37" fmla="*/ 0 h 425"/>
                <a:gd name="T38" fmla="*/ 828 w 828"/>
                <a:gd name="T39" fmla="*/ 425 h 425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828" h="425">
                  <a:moveTo>
                    <a:pt x="382" y="30"/>
                  </a:moveTo>
                  <a:cubicBezTo>
                    <a:pt x="350" y="29"/>
                    <a:pt x="413" y="30"/>
                    <a:pt x="370" y="30"/>
                  </a:cubicBezTo>
                  <a:cubicBezTo>
                    <a:pt x="327" y="30"/>
                    <a:pt x="187" y="16"/>
                    <a:pt x="126" y="32"/>
                  </a:cubicBezTo>
                  <a:cubicBezTo>
                    <a:pt x="65" y="48"/>
                    <a:pt x="12" y="86"/>
                    <a:pt x="6" y="126"/>
                  </a:cubicBezTo>
                  <a:cubicBezTo>
                    <a:pt x="0" y="166"/>
                    <a:pt x="44" y="231"/>
                    <a:pt x="92" y="274"/>
                  </a:cubicBezTo>
                  <a:cubicBezTo>
                    <a:pt x="140" y="317"/>
                    <a:pt x="217" y="360"/>
                    <a:pt x="292" y="384"/>
                  </a:cubicBezTo>
                  <a:cubicBezTo>
                    <a:pt x="367" y="408"/>
                    <a:pt x="472" y="425"/>
                    <a:pt x="540" y="416"/>
                  </a:cubicBezTo>
                  <a:cubicBezTo>
                    <a:pt x="608" y="407"/>
                    <a:pt x="659" y="371"/>
                    <a:pt x="698" y="330"/>
                  </a:cubicBezTo>
                  <a:cubicBezTo>
                    <a:pt x="737" y="289"/>
                    <a:pt x="760" y="221"/>
                    <a:pt x="776" y="170"/>
                  </a:cubicBezTo>
                  <a:cubicBezTo>
                    <a:pt x="792" y="119"/>
                    <a:pt x="828" y="44"/>
                    <a:pt x="792" y="22"/>
                  </a:cubicBezTo>
                  <a:cubicBezTo>
                    <a:pt x="756" y="0"/>
                    <a:pt x="630" y="37"/>
                    <a:pt x="560" y="38"/>
                  </a:cubicBezTo>
                  <a:cubicBezTo>
                    <a:pt x="490" y="39"/>
                    <a:pt x="414" y="31"/>
                    <a:pt x="382" y="30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609" name="Freeform 665"/>
            <p:cNvSpPr>
              <a:spLocks/>
            </p:cNvSpPr>
            <p:nvPr/>
          </p:nvSpPr>
          <p:spPr bwMode="auto">
            <a:xfrm>
              <a:off x="5202238" y="1712913"/>
              <a:ext cx="1736725" cy="1071562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grpSp>
          <p:nvGrpSpPr>
            <p:cNvPr id="25610" name="Group 666"/>
            <p:cNvGrpSpPr>
              <a:grpSpLocks/>
            </p:cNvGrpSpPr>
            <p:nvPr/>
          </p:nvGrpSpPr>
          <p:grpSpPr bwMode="auto">
            <a:xfrm>
              <a:off x="5329977" y="2980450"/>
              <a:ext cx="1458912" cy="933450"/>
              <a:chOff x="2889" y="1631"/>
              <a:chExt cx="980" cy="743"/>
            </a:xfrm>
          </p:grpSpPr>
          <p:sp>
            <p:nvSpPr>
              <p:cNvPr id="26217" name="Rectangle 667"/>
              <p:cNvSpPr>
                <a:spLocks noChangeArrowheads="1"/>
              </p:cNvSpPr>
              <p:nvPr/>
            </p:nvSpPr>
            <p:spPr bwMode="auto">
              <a:xfrm>
                <a:off x="3046" y="1841"/>
                <a:ext cx="663" cy="533"/>
              </a:xfrm>
              <a:prstGeom prst="rect">
                <a:avLst/>
              </a:pr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218" name="AutoShape 668"/>
              <p:cNvSpPr>
                <a:spLocks noChangeArrowheads="1"/>
              </p:cNvSpPr>
              <p:nvPr/>
            </p:nvSpPr>
            <p:spPr bwMode="auto">
              <a:xfrm>
                <a:off x="2889" y="1631"/>
                <a:ext cx="980" cy="253"/>
              </a:xfrm>
              <a:prstGeom prst="triangle">
                <a:avLst>
                  <a:gd name="adj" fmla="val 50000"/>
                </a:avLst>
              </a:pr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CCFF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25611" name="Freeform 669"/>
            <p:cNvSpPr>
              <a:spLocks/>
            </p:cNvSpPr>
            <p:nvPr/>
          </p:nvSpPr>
          <p:spPr bwMode="auto">
            <a:xfrm>
              <a:off x="5364163" y="4331380"/>
              <a:ext cx="3225800" cy="1665288"/>
            </a:xfrm>
            <a:custGeom>
              <a:avLst/>
              <a:gdLst>
                <a:gd name="T0" fmla="*/ 2147483647 w 2032"/>
                <a:gd name="T1" fmla="*/ 2147483647 h 1049"/>
                <a:gd name="T2" fmla="*/ 2147483647 w 2032"/>
                <a:gd name="T3" fmla="*/ 2147483647 h 1049"/>
                <a:gd name="T4" fmla="*/ 2147483647 w 2032"/>
                <a:gd name="T5" fmla="*/ 2147483647 h 1049"/>
                <a:gd name="T6" fmla="*/ 2147483647 w 2032"/>
                <a:gd name="T7" fmla="*/ 2147483647 h 1049"/>
                <a:gd name="T8" fmla="*/ 2147483647 w 2032"/>
                <a:gd name="T9" fmla="*/ 2147483647 h 1049"/>
                <a:gd name="T10" fmla="*/ 2147483647 w 2032"/>
                <a:gd name="T11" fmla="*/ 2147483647 h 1049"/>
                <a:gd name="T12" fmla="*/ 2147483647 w 2032"/>
                <a:gd name="T13" fmla="*/ 2147483647 h 1049"/>
                <a:gd name="T14" fmla="*/ 2147483647 w 2032"/>
                <a:gd name="T15" fmla="*/ 2147483647 h 1049"/>
                <a:gd name="T16" fmla="*/ 2147483647 w 2032"/>
                <a:gd name="T17" fmla="*/ 2147483647 h 1049"/>
                <a:gd name="T18" fmla="*/ 2147483647 w 2032"/>
                <a:gd name="T19" fmla="*/ 2147483647 h 1049"/>
                <a:gd name="T20" fmla="*/ 2147483647 w 2032"/>
                <a:gd name="T21" fmla="*/ 2147483647 h 1049"/>
                <a:gd name="T22" fmla="*/ 2147483647 w 2032"/>
                <a:gd name="T23" fmla="*/ 2147483647 h 1049"/>
                <a:gd name="T24" fmla="*/ 2147483647 w 2032"/>
                <a:gd name="T25" fmla="*/ 2147483647 h 1049"/>
                <a:gd name="T26" fmla="*/ 2147483647 w 2032"/>
                <a:gd name="T27" fmla="*/ 2147483647 h 1049"/>
                <a:gd name="T28" fmla="*/ 2147483647 w 2032"/>
                <a:gd name="T29" fmla="*/ 2147483647 h 1049"/>
                <a:gd name="T30" fmla="*/ 2147483647 w 2032"/>
                <a:gd name="T31" fmla="*/ 2147483647 h 1049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2032"/>
                <a:gd name="T49" fmla="*/ 0 h 1049"/>
                <a:gd name="T50" fmla="*/ 2032 w 2032"/>
                <a:gd name="T51" fmla="*/ 1049 h 1049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2032" h="1049">
                  <a:moveTo>
                    <a:pt x="1044" y="26"/>
                  </a:moveTo>
                  <a:cubicBezTo>
                    <a:pt x="959" y="45"/>
                    <a:pt x="924" y="118"/>
                    <a:pt x="847" y="125"/>
                  </a:cubicBezTo>
                  <a:cubicBezTo>
                    <a:pt x="770" y="132"/>
                    <a:pt x="697" y="61"/>
                    <a:pt x="580" y="68"/>
                  </a:cubicBezTo>
                  <a:cubicBezTo>
                    <a:pt x="463" y="75"/>
                    <a:pt x="232" y="119"/>
                    <a:pt x="143" y="170"/>
                  </a:cubicBezTo>
                  <a:cubicBezTo>
                    <a:pt x="54" y="221"/>
                    <a:pt x="65" y="289"/>
                    <a:pt x="48" y="374"/>
                  </a:cubicBezTo>
                  <a:cubicBezTo>
                    <a:pt x="31" y="459"/>
                    <a:pt x="0" y="618"/>
                    <a:pt x="41" y="680"/>
                  </a:cubicBezTo>
                  <a:cubicBezTo>
                    <a:pt x="82" y="742"/>
                    <a:pt x="191" y="709"/>
                    <a:pt x="294" y="744"/>
                  </a:cubicBezTo>
                  <a:cubicBezTo>
                    <a:pt x="397" y="779"/>
                    <a:pt x="527" y="849"/>
                    <a:pt x="660" y="893"/>
                  </a:cubicBezTo>
                  <a:cubicBezTo>
                    <a:pt x="793" y="938"/>
                    <a:pt x="944" y="991"/>
                    <a:pt x="1088" y="1014"/>
                  </a:cubicBezTo>
                  <a:cubicBezTo>
                    <a:pt x="1232" y="1036"/>
                    <a:pt x="1401" y="1049"/>
                    <a:pt x="1525" y="1031"/>
                  </a:cubicBezTo>
                  <a:cubicBezTo>
                    <a:pt x="1649" y="1012"/>
                    <a:pt x="1749" y="960"/>
                    <a:pt x="1831" y="907"/>
                  </a:cubicBezTo>
                  <a:cubicBezTo>
                    <a:pt x="1913" y="855"/>
                    <a:pt x="1998" y="824"/>
                    <a:pt x="2015" y="714"/>
                  </a:cubicBezTo>
                  <a:cubicBezTo>
                    <a:pt x="2032" y="604"/>
                    <a:pt x="1990" y="350"/>
                    <a:pt x="1931" y="251"/>
                  </a:cubicBezTo>
                  <a:cubicBezTo>
                    <a:pt x="1872" y="151"/>
                    <a:pt x="1754" y="153"/>
                    <a:pt x="1658" y="114"/>
                  </a:cubicBezTo>
                  <a:cubicBezTo>
                    <a:pt x="1562" y="76"/>
                    <a:pt x="1457" y="30"/>
                    <a:pt x="1355" y="15"/>
                  </a:cubicBezTo>
                  <a:cubicBezTo>
                    <a:pt x="1253" y="0"/>
                    <a:pt x="1129" y="8"/>
                    <a:pt x="1044" y="26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612" name="Line 670"/>
            <p:cNvSpPr>
              <a:spLocks noChangeShapeType="1"/>
            </p:cNvSpPr>
            <p:nvPr/>
          </p:nvSpPr>
          <p:spPr bwMode="auto">
            <a:xfrm rot="-5400000">
              <a:off x="7845425" y="5162551"/>
              <a:ext cx="523875" cy="1397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613" name="Line 671"/>
            <p:cNvSpPr>
              <a:spLocks noChangeShapeType="1"/>
            </p:cNvSpPr>
            <p:nvPr/>
          </p:nvSpPr>
          <p:spPr bwMode="auto">
            <a:xfrm rot="5400000" flipV="1">
              <a:off x="7991475" y="5443538"/>
              <a:ext cx="3175" cy="85725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614" name="Line 672"/>
            <p:cNvSpPr>
              <a:spLocks noChangeShapeType="1"/>
            </p:cNvSpPr>
            <p:nvPr/>
          </p:nvSpPr>
          <p:spPr bwMode="auto">
            <a:xfrm rot="-5400000">
              <a:off x="8177213" y="5116513"/>
              <a:ext cx="0" cy="1143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615" name="Line 674"/>
            <p:cNvSpPr>
              <a:spLocks noChangeShapeType="1"/>
            </p:cNvSpPr>
            <p:nvPr/>
          </p:nvSpPr>
          <p:spPr bwMode="auto">
            <a:xfrm>
              <a:off x="6100763" y="4776788"/>
              <a:ext cx="217487" cy="10001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616" name="Line 675"/>
            <p:cNvSpPr>
              <a:spLocks noChangeShapeType="1"/>
            </p:cNvSpPr>
            <p:nvPr/>
          </p:nvSpPr>
          <p:spPr bwMode="auto">
            <a:xfrm flipV="1">
              <a:off x="5842000" y="5038725"/>
              <a:ext cx="407988" cy="7461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617" name="Line 678"/>
            <p:cNvSpPr>
              <a:spLocks noChangeShapeType="1"/>
            </p:cNvSpPr>
            <p:nvPr/>
          </p:nvSpPr>
          <p:spPr bwMode="auto">
            <a:xfrm flipH="1">
              <a:off x="6267450" y="5102225"/>
              <a:ext cx="144463" cy="16986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618" name="Line 679"/>
            <p:cNvSpPr>
              <a:spLocks noChangeShapeType="1"/>
            </p:cNvSpPr>
            <p:nvPr/>
          </p:nvSpPr>
          <p:spPr bwMode="auto">
            <a:xfrm flipH="1" flipV="1">
              <a:off x="6586538" y="5110163"/>
              <a:ext cx="76200" cy="16351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619" name="Line 680"/>
            <p:cNvSpPr>
              <a:spLocks noChangeShapeType="1"/>
            </p:cNvSpPr>
            <p:nvPr/>
          </p:nvSpPr>
          <p:spPr bwMode="auto">
            <a:xfrm>
              <a:off x="6743700" y="5056188"/>
              <a:ext cx="503238" cy="26987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620" name="Line 682"/>
            <p:cNvSpPr>
              <a:spLocks noChangeShapeType="1"/>
            </p:cNvSpPr>
            <p:nvPr/>
          </p:nvSpPr>
          <p:spPr bwMode="auto">
            <a:xfrm>
              <a:off x="6284913" y="3551238"/>
              <a:ext cx="0" cy="10636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621" name="Line 683"/>
            <p:cNvSpPr>
              <a:spLocks noChangeShapeType="1"/>
            </p:cNvSpPr>
            <p:nvPr/>
          </p:nvSpPr>
          <p:spPr bwMode="auto">
            <a:xfrm flipV="1">
              <a:off x="5891213" y="3736975"/>
              <a:ext cx="168275" cy="317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pic>
          <p:nvPicPr>
            <p:cNvPr id="25622" name="Picture 684" descr="access_point_stylized_small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0388" y="3548063"/>
              <a:ext cx="369887" cy="3063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623" name="Line 685"/>
            <p:cNvSpPr>
              <a:spLocks noChangeShapeType="1"/>
            </p:cNvSpPr>
            <p:nvPr/>
          </p:nvSpPr>
          <p:spPr bwMode="auto">
            <a:xfrm rot="5400000" flipV="1">
              <a:off x="7994650" y="5440363"/>
              <a:ext cx="3175" cy="85725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624" name="Line 686"/>
            <p:cNvSpPr>
              <a:spLocks noChangeShapeType="1"/>
            </p:cNvSpPr>
            <p:nvPr/>
          </p:nvSpPr>
          <p:spPr bwMode="auto">
            <a:xfrm flipV="1">
              <a:off x="5894388" y="3733800"/>
              <a:ext cx="168275" cy="317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pic>
          <p:nvPicPr>
            <p:cNvPr id="25625" name="Picture 708" descr="access_point_stylized_small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1975" y="3546475"/>
              <a:ext cx="369888" cy="3063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626" name="Line 711"/>
            <p:cNvSpPr>
              <a:spLocks noChangeShapeType="1"/>
            </p:cNvSpPr>
            <p:nvPr/>
          </p:nvSpPr>
          <p:spPr bwMode="auto">
            <a:xfrm>
              <a:off x="7396163" y="3816350"/>
              <a:ext cx="163512" cy="12065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627" name="Line 712"/>
            <p:cNvSpPr>
              <a:spLocks noChangeShapeType="1"/>
            </p:cNvSpPr>
            <p:nvPr/>
          </p:nvSpPr>
          <p:spPr bwMode="auto">
            <a:xfrm>
              <a:off x="7493000" y="3736975"/>
              <a:ext cx="279400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628" name="Line 713"/>
            <p:cNvSpPr>
              <a:spLocks noChangeShapeType="1"/>
            </p:cNvSpPr>
            <p:nvPr/>
          </p:nvSpPr>
          <p:spPr bwMode="auto">
            <a:xfrm flipV="1">
              <a:off x="7729538" y="3822700"/>
              <a:ext cx="134937" cy="104775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629" name="Line 714"/>
            <p:cNvSpPr>
              <a:spLocks noChangeShapeType="1"/>
            </p:cNvSpPr>
            <p:nvPr/>
          </p:nvSpPr>
          <p:spPr bwMode="auto">
            <a:xfrm>
              <a:off x="6723063" y="2590800"/>
              <a:ext cx="509587" cy="31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630" name="Line 715"/>
            <p:cNvSpPr>
              <a:spLocks noChangeShapeType="1"/>
            </p:cNvSpPr>
            <p:nvPr/>
          </p:nvSpPr>
          <p:spPr bwMode="auto">
            <a:xfrm>
              <a:off x="7358063" y="4700588"/>
              <a:ext cx="390525" cy="1841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631" name="Line 716"/>
            <p:cNvSpPr>
              <a:spLocks noChangeShapeType="1"/>
            </p:cNvSpPr>
            <p:nvPr/>
          </p:nvSpPr>
          <p:spPr bwMode="auto">
            <a:xfrm flipV="1">
              <a:off x="6737350" y="4687888"/>
              <a:ext cx="322263" cy="19843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632" name="Line 717"/>
            <p:cNvSpPr>
              <a:spLocks noChangeShapeType="1"/>
            </p:cNvSpPr>
            <p:nvPr/>
          </p:nvSpPr>
          <p:spPr bwMode="auto">
            <a:xfrm flipV="1">
              <a:off x="6780213" y="4979988"/>
              <a:ext cx="97155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633" name="Line 718"/>
            <p:cNvSpPr>
              <a:spLocks noChangeShapeType="1"/>
            </p:cNvSpPr>
            <p:nvPr/>
          </p:nvSpPr>
          <p:spPr bwMode="auto">
            <a:xfrm flipV="1">
              <a:off x="7577138" y="2495550"/>
              <a:ext cx="123825" cy="87313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634" name="Line 719"/>
            <p:cNvSpPr>
              <a:spLocks noChangeShapeType="1"/>
            </p:cNvSpPr>
            <p:nvPr/>
          </p:nvSpPr>
          <p:spPr bwMode="auto">
            <a:xfrm>
              <a:off x="7405688" y="2668588"/>
              <a:ext cx="0" cy="82550"/>
            </a:xfrm>
            <a:prstGeom prst="line">
              <a:avLst/>
            </a:prstGeom>
            <a:noFill/>
            <a:ln w="9525">
              <a:solidFill>
                <a:srgbClr val="96969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635" name="Line 720"/>
            <p:cNvSpPr>
              <a:spLocks noChangeShapeType="1"/>
            </p:cNvSpPr>
            <p:nvPr/>
          </p:nvSpPr>
          <p:spPr bwMode="auto">
            <a:xfrm flipV="1">
              <a:off x="7577138" y="2565400"/>
              <a:ext cx="263525" cy="288925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636" name="Line 721"/>
            <p:cNvSpPr>
              <a:spLocks noChangeShapeType="1"/>
            </p:cNvSpPr>
            <p:nvPr/>
          </p:nvSpPr>
          <p:spPr bwMode="auto">
            <a:xfrm>
              <a:off x="7942263" y="2563813"/>
              <a:ext cx="0" cy="19685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637" name="Line 722"/>
            <p:cNvSpPr>
              <a:spLocks noChangeShapeType="1"/>
            </p:cNvSpPr>
            <p:nvPr/>
          </p:nvSpPr>
          <p:spPr bwMode="auto">
            <a:xfrm>
              <a:off x="7596188" y="2870200"/>
              <a:ext cx="188912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638" name="Line 723"/>
            <p:cNvSpPr>
              <a:spLocks noChangeShapeType="1"/>
            </p:cNvSpPr>
            <p:nvPr/>
          </p:nvSpPr>
          <p:spPr bwMode="auto">
            <a:xfrm>
              <a:off x="8150225" y="2860675"/>
              <a:ext cx="177800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639" name="Line 724"/>
            <p:cNvSpPr>
              <a:spLocks noChangeShapeType="1"/>
            </p:cNvSpPr>
            <p:nvPr/>
          </p:nvSpPr>
          <p:spPr bwMode="auto">
            <a:xfrm flipH="1">
              <a:off x="7296150" y="2936875"/>
              <a:ext cx="98425" cy="704850"/>
            </a:xfrm>
            <a:prstGeom prst="line">
              <a:avLst/>
            </a:prstGeom>
            <a:noFill/>
            <a:ln w="9525">
              <a:solidFill>
                <a:srgbClr val="96969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640" name="Line 725"/>
            <p:cNvSpPr>
              <a:spLocks noChangeShapeType="1"/>
            </p:cNvSpPr>
            <p:nvPr/>
          </p:nvSpPr>
          <p:spPr bwMode="auto">
            <a:xfrm flipH="1">
              <a:off x="7888288" y="2936875"/>
              <a:ext cx="111125" cy="727075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641" name="Line 726"/>
            <p:cNvSpPr>
              <a:spLocks noChangeShapeType="1"/>
            </p:cNvSpPr>
            <p:nvPr/>
          </p:nvSpPr>
          <p:spPr bwMode="auto">
            <a:xfrm flipV="1">
              <a:off x="7272338" y="4078288"/>
              <a:ext cx="227012" cy="436562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642" name="Line 727"/>
            <p:cNvSpPr>
              <a:spLocks noChangeShapeType="1"/>
            </p:cNvSpPr>
            <p:nvPr/>
          </p:nvSpPr>
          <p:spPr bwMode="auto">
            <a:xfrm>
              <a:off x="8345488" y="2859088"/>
              <a:ext cx="177800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643" name="Line 728"/>
            <p:cNvSpPr>
              <a:spLocks noChangeShapeType="1"/>
            </p:cNvSpPr>
            <p:nvPr/>
          </p:nvSpPr>
          <p:spPr bwMode="auto">
            <a:xfrm>
              <a:off x="6289675" y="2406650"/>
              <a:ext cx="152400" cy="9525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644" name="Oval 407"/>
            <p:cNvSpPr>
              <a:spLocks noChangeArrowheads="1"/>
            </p:cNvSpPr>
            <p:nvPr/>
          </p:nvSpPr>
          <p:spPr bwMode="auto">
            <a:xfrm>
              <a:off x="6354763" y="2565400"/>
              <a:ext cx="387350" cy="9525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Comic Sans MS" panose="030F0702030302020204" pitchFamily="66" charset="0"/>
              </a:endParaRPr>
            </a:p>
          </p:txBody>
        </p:sp>
        <p:sp>
          <p:nvSpPr>
            <p:cNvPr id="25645" name="Rectangle 410"/>
            <p:cNvSpPr>
              <a:spLocks noChangeArrowheads="1"/>
            </p:cNvSpPr>
            <p:nvPr/>
          </p:nvSpPr>
          <p:spPr bwMode="auto">
            <a:xfrm>
              <a:off x="6354763" y="2555875"/>
              <a:ext cx="388937" cy="58738"/>
            </a:xfrm>
            <a:prstGeom prst="rect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latin typeface="Comic Sans MS" panose="030F0702030302020204" pitchFamily="66" charset="0"/>
              </a:endParaRPr>
            </a:p>
          </p:txBody>
        </p:sp>
        <p:sp>
          <p:nvSpPr>
            <p:cNvPr id="25646" name="Oval 411"/>
            <p:cNvSpPr>
              <a:spLocks noChangeArrowheads="1"/>
            </p:cNvSpPr>
            <p:nvPr/>
          </p:nvSpPr>
          <p:spPr bwMode="auto">
            <a:xfrm>
              <a:off x="6353175" y="2490788"/>
              <a:ext cx="387350" cy="111125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Comic Sans MS" panose="030F0702030302020204" pitchFamily="66" charset="0"/>
              </a:endParaRPr>
            </a:p>
          </p:txBody>
        </p:sp>
        <p:grpSp>
          <p:nvGrpSpPr>
            <p:cNvPr id="25647" name="Group 732"/>
            <p:cNvGrpSpPr>
              <a:grpSpLocks/>
            </p:cNvGrpSpPr>
            <p:nvPr/>
          </p:nvGrpSpPr>
          <p:grpSpPr bwMode="auto">
            <a:xfrm>
              <a:off x="6430963" y="2519363"/>
              <a:ext cx="219075" cy="52387"/>
              <a:chOff x="2468" y="1332"/>
              <a:chExt cx="310" cy="60"/>
            </a:xfrm>
          </p:grpSpPr>
          <p:sp>
            <p:nvSpPr>
              <p:cNvPr id="26215" name="Freeform 733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216" name="Freeform 734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25648" name="Line 735"/>
            <p:cNvSpPr>
              <a:spLocks noChangeShapeType="1"/>
            </p:cNvSpPr>
            <p:nvPr/>
          </p:nvSpPr>
          <p:spPr bwMode="auto">
            <a:xfrm>
              <a:off x="6354763" y="2543175"/>
              <a:ext cx="0" cy="746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649" name="Line 736"/>
            <p:cNvSpPr>
              <a:spLocks noChangeShapeType="1"/>
            </p:cNvSpPr>
            <p:nvPr/>
          </p:nvSpPr>
          <p:spPr bwMode="auto">
            <a:xfrm>
              <a:off x="6740525" y="2546350"/>
              <a:ext cx="0" cy="73025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grpSp>
          <p:nvGrpSpPr>
            <p:cNvPr id="25650" name="Group 737"/>
            <p:cNvGrpSpPr>
              <a:grpSpLocks/>
            </p:cNvGrpSpPr>
            <p:nvPr/>
          </p:nvGrpSpPr>
          <p:grpSpPr bwMode="auto">
            <a:xfrm>
              <a:off x="7202488" y="2493963"/>
              <a:ext cx="390525" cy="174625"/>
              <a:chOff x="4334" y="1470"/>
              <a:chExt cx="246" cy="107"/>
            </a:xfrm>
          </p:grpSpPr>
          <p:sp>
            <p:nvSpPr>
              <p:cNvPr id="26207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208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209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6210" name="Group 741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26213" name="Freeform 742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6214" name="Freeform 743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6211" name="Line 744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212" name="Line 745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6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25651" name="Group 746"/>
            <p:cNvGrpSpPr>
              <a:grpSpLocks/>
            </p:cNvGrpSpPr>
            <p:nvPr/>
          </p:nvGrpSpPr>
          <p:grpSpPr bwMode="auto">
            <a:xfrm>
              <a:off x="7213600" y="2757488"/>
              <a:ext cx="390525" cy="174625"/>
              <a:chOff x="4334" y="1470"/>
              <a:chExt cx="246" cy="107"/>
            </a:xfrm>
          </p:grpSpPr>
          <p:sp>
            <p:nvSpPr>
              <p:cNvPr id="26199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200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201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6202" name="Group 750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26205" name="Freeform 751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6206" name="Freeform 752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6203" name="Line 753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204" name="Line 754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6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25652" name="Group 764"/>
            <p:cNvGrpSpPr>
              <a:grpSpLocks/>
            </p:cNvGrpSpPr>
            <p:nvPr/>
          </p:nvGrpSpPr>
          <p:grpSpPr bwMode="auto">
            <a:xfrm>
              <a:off x="7689850" y="2393950"/>
              <a:ext cx="390525" cy="174625"/>
              <a:chOff x="4334" y="1470"/>
              <a:chExt cx="246" cy="107"/>
            </a:xfrm>
          </p:grpSpPr>
          <p:sp>
            <p:nvSpPr>
              <p:cNvPr id="26191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192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193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6194" name="Group 768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26197" name="Freeform 769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6198" name="Freeform 770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6195" name="Line 771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196" name="Line 772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6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25653" name="Line 782"/>
            <p:cNvSpPr>
              <a:spLocks noChangeShapeType="1"/>
            </p:cNvSpPr>
            <p:nvPr/>
          </p:nvSpPr>
          <p:spPr bwMode="auto">
            <a:xfrm>
              <a:off x="6427788" y="3743325"/>
              <a:ext cx="67945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grpSp>
          <p:nvGrpSpPr>
            <p:cNvPr id="25654" name="Group 801"/>
            <p:cNvGrpSpPr>
              <a:grpSpLocks/>
            </p:cNvGrpSpPr>
            <p:nvPr/>
          </p:nvGrpSpPr>
          <p:grpSpPr bwMode="auto">
            <a:xfrm>
              <a:off x="7591425" y="4806950"/>
              <a:ext cx="622300" cy="244475"/>
              <a:chOff x="4334" y="1470"/>
              <a:chExt cx="246" cy="107"/>
            </a:xfrm>
          </p:grpSpPr>
          <p:sp>
            <p:nvSpPr>
              <p:cNvPr id="26183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184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185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6186" name="Group 805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26189" name="Freeform 806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6190" name="Freeform 807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6187" name="Line 808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188" name="Line 809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25655" name="Group 810"/>
            <p:cNvGrpSpPr>
              <a:grpSpLocks/>
            </p:cNvGrpSpPr>
            <p:nvPr/>
          </p:nvGrpSpPr>
          <p:grpSpPr bwMode="auto">
            <a:xfrm>
              <a:off x="6965950" y="4508500"/>
              <a:ext cx="622300" cy="244475"/>
              <a:chOff x="4334" y="1470"/>
              <a:chExt cx="246" cy="107"/>
            </a:xfrm>
          </p:grpSpPr>
          <p:sp>
            <p:nvSpPr>
              <p:cNvPr id="26175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176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177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6178" name="Group 814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26181" name="Freeform 815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6182" name="Freeform 816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6179" name="Line 817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180" name="Line 818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25656" name="Group 819"/>
            <p:cNvGrpSpPr>
              <a:grpSpLocks/>
            </p:cNvGrpSpPr>
            <p:nvPr/>
          </p:nvGrpSpPr>
          <p:grpSpPr bwMode="auto">
            <a:xfrm>
              <a:off x="6242050" y="4851400"/>
              <a:ext cx="622300" cy="244475"/>
              <a:chOff x="4334" y="1470"/>
              <a:chExt cx="246" cy="107"/>
            </a:xfrm>
          </p:grpSpPr>
          <p:sp>
            <p:nvSpPr>
              <p:cNvPr id="26167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168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169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6170" name="Group 823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26173" name="Freeform 824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6174" name="Freeform 825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6171" name="Line 826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172" name="Line 827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25657" name="Group 828"/>
            <p:cNvGrpSpPr>
              <a:grpSpLocks/>
            </p:cNvGrpSpPr>
            <p:nvPr/>
          </p:nvGrpSpPr>
          <p:grpSpPr bwMode="auto">
            <a:xfrm>
              <a:off x="6051550" y="3644900"/>
              <a:ext cx="390525" cy="171450"/>
              <a:chOff x="4334" y="1470"/>
              <a:chExt cx="246" cy="107"/>
            </a:xfrm>
          </p:grpSpPr>
          <p:sp>
            <p:nvSpPr>
              <p:cNvPr id="26159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160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161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6162" name="Group 832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26165" name="Freeform 833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6166" name="Freeform 834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6163" name="Line 835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5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164" name="Line 836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9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25658" name="Group 846"/>
            <p:cNvGrpSpPr>
              <a:grpSpLocks/>
            </p:cNvGrpSpPr>
            <p:nvPr/>
          </p:nvGrpSpPr>
          <p:grpSpPr bwMode="auto">
            <a:xfrm>
              <a:off x="6138863" y="1989138"/>
              <a:ext cx="282575" cy="477837"/>
              <a:chOff x="3748" y="1253"/>
              <a:chExt cx="178" cy="301"/>
            </a:xfrm>
          </p:grpSpPr>
          <p:sp>
            <p:nvSpPr>
              <p:cNvPr id="26143" name="Line 270"/>
              <p:cNvSpPr>
                <a:spLocks noChangeShapeType="1"/>
              </p:cNvSpPr>
              <p:nvPr/>
            </p:nvSpPr>
            <p:spPr bwMode="auto">
              <a:xfrm flipH="1">
                <a:off x="3748" y="1276"/>
                <a:ext cx="89" cy="25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144" name="Line 271"/>
              <p:cNvSpPr>
                <a:spLocks noChangeShapeType="1"/>
              </p:cNvSpPr>
              <p:nvPr/>
            </p:nvSpPr>
            <p:spPr bwMode="auto">
              <a:xfrm>
                <a:off x="3837" y="1276"/>
                <a:ext cx="89" cy="2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145" name="Line 272"/>
              <p:cNvSpPr>
                <a:spLocks noChangeShapeType="1"/>
              </p:cNvSpPr>
              <p:nvPr/>
            </p:nvSpPr>
            <p:spPr bwMode="auto">
              <a:xfrm>
                <a:off x="3748" y="1527"/>
                <a:ext cx="89" cy="2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146" name="Line 273"/>
              <p:cNvSpPr>
                <a:spLocks noChangeShapeType="1"/>
              </p:cNvSpPr>
              <p:nvPr/>
            </p:nvSpPr>
            <p:spPr bwMode="auto">
              <a:xfrm flipH="1">
                <a:off x="3837" y="1527"/>
                <a:ext cx="89" cy="2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147" name="Line 274"/>
              <p:cNvSpPr>
                <a:spLocks noChangeShapeType="1"/>
              </p:cNvSpPr>
              <p:nvPr/>
            </p:nvSpPr>
            <p:spPr bwMode="auto">
              <a:xfrm>
                <a:off x="3837" y="1282"/>
                <a:ext cx="0" cy="27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148" name="Line 275"/>
              <p:cNvSpPr>
                <a:spLocks noChangeShapeType="1"/>
              </p:cNvSpPr>
              <p:nvPr/>
            </p:nvSpPr>
            <p:spPr bwMode="auto">
              <a:xfrm flipV="1">
                <a:off x="3748" y="1501"/>
                <a:ext cx="89" cy="2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149" name="Line 276"/>
              <p:cNvSpPr>
                <a:spLocks noChangeShapeType="1"/>
              </p:cNvSpPr>
              <p:nvPr/>
            </p:nvSpPr>
            <p:spPr bwMode="auto">
              <a:xfrm flipH="1" flipV="1">
                <a:off x="3837" y="1501"/>
                <a:ext cx="89" cy="2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150" name="Line 277"/>
              <p:cNvSpPr>
                <a:spLocks noChangeShapeType="1"/>
              </p:cNvSpPr>
              <p:nvPr/>
            </p:nvSpPr>
            <p:spPr bwMode="auto">
              <a:xfrm>
                <a:off x="3786" y="1418"/>
                <a:ext cx="51" cy="2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151" name="Line 278"/>
              <p:cNvSpPr>
                <a:spLocks noChangeShapeType="1"/>
              </p:cNvSpPr>
              <p:nvPr/>
            </p:nvSpPr>
            <p:spPr bwMode="auto">
              <a:xfrm flipV="1">
                <a:off x="3837" y="1418"/>
                <a:ext cx="54" cy="2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152" name="Line 279"/>
              <p:cNvSpPr>
                <a:spLocks noChangeShapeType="1"/>
              </p:cNvSpPr>
              <p:nvPr/>
            </p:nvSpPr>
            <p:spPr bwMode="auto">
              <a:xfrm>
                <a:off x="3768" y="1455"/>
                <a:ext cx="66" cy="28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153" name="Line 280"/>
              <p:cNvSpPr>
                <a:spLocks noChangeShapeType="1"/>
              </p:cNvSpPr>
              <p:nvPr/>
            </p:nvSpPr>
            <p:spPr bwMode="auto">
              <a:xfrm flipV="1">
                <a:off x="3837" y="1461"/>
                <a:ext cx="66" cy="2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154" name="Line 281"/>
              <p:cNvSpPr>
                <a:spLocks noChangeShapeType="1"/>
              </p:cNvSpPr>
              <p:nvPr/>
            </p:nvSpPr>
            <p:spPr bwMode="auto">
              <a:xfrm flipV="1">
                <a:off x="3837" y="1381"/>
                <a:ext cx="34" cy="1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155" name="Line 282"/>
              <p:cNvSpPr>
                <a:spLocks noChangeShapeType="1"/>
              </p:cNvSpPr>
              <p:nvPr/>
            </p:nvSpPr>
            <p:spPr bwMode="auto">
              <a:xfrm flipV="1">
                <a:off x="3837" y="1329"/>
                <a:ext cx="21" cy="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156" name="Line 283"/>
              <p:cNvSpPr>
                <a:spLocks noChangeShapeType="1"/>
              </p:cNvSpPr>
              <p:nvPr/>
            </p:nvSpPr>
            <p:spPr bwMode="auto">
              <a:xfrm>
                <a:off x="3798" y="1377"/>
                <a:ext cx="42" cy="1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157" name="Line 284"/>
              <p:cNvSpPr>
                <a:spLocks noChangeShapeType="1"/>
              </p:cNvSpPr>
              <p:nvPr/>
            </p:nvSpPr>
            <p:spPr bwMode="auto">
              <a:xfrm>
                <a:off x="3817" y="1327"/>
                <a:ext cx="24" cy="13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158" name="Oval 862"/>
              <p:cNvSpPr>
                <a:spLocks noChangeArrowheads="1"/>
              </p:cNvSpPr>
              <p:nvPr/>
            </p:nvSpPr>
            <p:spPr bwMode="auto">
              <a:xfrm>
                <a:off x="3821" y="1253"/>
                <a:ext cx="30" cy="29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</p:grpSp>
        <p:pic>
          <p:nvPicPr>
            <p:cNvPr id="25659" name="Picture 915" descr="access_point_stylized_small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59625" y="5056188"/>
              <a:ext cx="433388" cy="3635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660" name="Line 918"/>
            <p:cNvSpPr>
              <a:spLocks noChangeShapeType="1"/>
            </p:cNvSpPr>
            <p:nvPr/>
          </p:nvSpPr>
          <p:spPr bwMode="auto">
            <a:xfrm rot="5400000" flipV="1">
              <a:off x="7991475" y="5440363"/>
              <a:ext cx="3175" cy="85725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grpSp>
          <p:nvGrpSpPr>
            <p:cNvPr id="25661" name="Group 919"/>
            <p:cNvGrpSpPr>
              <a:grpSpLocks/>
            </p:cNvGrpSpPr>
            <p:nvPr/>
          </p:nvGrpSpPr>
          <p:grpSpPr bwMode="auto">
            <a:xfrm flipH="1">
              <a:off x="5775325" y="4533900"/>
              <a:ext cx="414338" cy="373063"/>
              <a:chOff x="2839" y="3501"/>
              <a:chExt cx="755" cy="803"/>
            </a:xfrm>
          </p:grpSpPr>
          <p:pic>
            <p:nvPicPr>
              <p:cNvPr id="26141" name="Picture 920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6142" name="Freeform 921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25662" name="Group 922"/>
            <p:cNvGrpSpPr>
              <a:grpSpLocks/>
            </p:cNvGrpSpPr>
            <p:nvPr/>
          </p:nvGrpSpPr>
          <p:grpSpPr bwMode="auto">
            <a:xfrm flipH="1">
              <a:off x="5457825" y="4954588"/>
              <a:ext cx="482600" cy="406400"/>
              <a:chOff x="2839" y="3501"/>
              <a:chExt cx="755" cy="803"/>
            </a:xfrm>
          </p:grpSpPr>
          <p:pic>
            <p:nvPicPr>
              <p:cNvPr id="26139" name="Picture 923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6140" name="Freeform 924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25663" name="Group 925"/>
            <p:cNvGrpSpPr>
              <a:grpSpLocks/>
            </p:cNvGrpSpPr>
            <p:nvPr/>
          </p:nvGrpSpPr>
          <p:grpSpPr bwMode="auto">
            <a:xfrm flipH="1">
              <a:off x="5935663" y="5256213"/>
              <a:ext cx="427037" cy="349250"/>
              <a:chOff x="2839" y="3501"/>
              <a:chExt cx="755" cy="803"/>
            </a:xfrm>
          </p:grpSpPr>
          <p:pic>
            <p:nvPicPr>
              <p:cNvPr id="26137" name="Picture 926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6138" name="Freeform 927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25664" name="Group 928"/>
            <p:cNvGrpSpPr>
              <a:grpSpLocks/>
            </p:cNvGrpSpPr>
            <p:nvPr/>
          </p:nvGrpSpPr>
          <p:grpSpPr bwMode="auto">
            <a:xfrm>
              <a:off x="6550025" y="5238750"/>
              <a:ext cx="427038" cy="350838"/>
              <a:chOff x="2839" y="3501"/>
              <a:chExt cx="755" cy="803"/>
            </a:xfrm>
          </p:grpSpPr>
          <p:pic>
            <p:nvPicPr>
              <p:cNvPr id="26135" name="Picture 929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6136" name="Freeform 930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  <p:pic>
          <p:nvPicPr>
            <p:cNvPr id="25665" name="Picture 933" descr="iphone_stylized_small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3010" y="1604047"/>
              <a:ext cx="136841" cy="3279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666" name="Picture 934" descr="antenna_radiation_stylized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18163" y="1558925"/>
              <a:ext cx="415925" cy="886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667" name="Picture 936" descr="access_point_stylized_small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64388" y="5057775"/>
              <a:ext cx="41275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25668" name="Group 938"/>
            <p:cNvGrpSpPr>
              <a:grpSpLocks/>
            </p:cNvGrpSpPr>
            <p:nvPr/>
          </p:nvGrpSpPr>
          <p:grpSpPr bwMode="auto">
            <a:xfrm>
              <a:off x="8240713" y="5002213"/>
              <a:ext cx="227012" cy="481012"/>
              <a:chOff x="4140" y="429"/>
              <a:chExt cx="1425" cy="2396"/>
            </a:xfrm>
          </p:grpSpPr>
          <p:sp>
            <p:nvSpPr>
              <p:cNvPr id="26103" name="Freeform 939"/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3 w 354"/>
                  <a:gd name="T1" fmla="*/ 0 h 2742"/>
                  <a:gd name="T2" fmla="*/ 15 w 354"/>
                  <a:gd name="T3" fmla="*/ 27 h 2742"/>
                  <a:gd name="T4" fmla="*/ 15 w 354"/>
                  <a:gd name="T5" fmla="*/ 205 h 2742"/>
                  <a:gd name="T6" fmla="*/ 0 w 354"/>
                  <a:gd name="T7" fmla="*/ 215 h 2742"/>
                  <a:gd name="T8" fmla="*/ 3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104" name="Rectangle 940"/>
              <p:cNvSpPr>
                <a:spLocks noChangeArrowheads="1"/>
              </p:cNvSpPr>
              <p:nvPr/>
            </p:nvSpPr>
            <p:spPr bwMode="auto">
              <a:xfrm>
                <a:off x="4210" y="429"/>
                <a:ext cx="1046" cy="2285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105" name="Freeform 941"/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9 w 211"/>
                  <a:gd name="T3" fmla="*/ 18 h 2537"/>
                  <a:gd name="T4" fmla="*/ 2 w 211"/>
                  <a:gd name="T5" fmla="*/ 196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106" name="Freeform 942"/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1 h 226"/>
                  <a:gd name="T4" fmla="*/ 14 w 328"/>
                  <a:gd name="T5" fmla="*/ 19 h 226"/>
                  <a:gd name="T6" fmla="*/ 0 w 328"/>
                  <a:gd name="T7" fmla="*/ 8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107" name="Rectangle 943"/>
              <p:cNvSpPr>
                <a:spLocks noChangeArrowheads="1"/>
              </p:cNvSpPr>
              <p:nvPr/>
            </p:nvSpPr>
            <p:spPr bwMode="auto">
              <a:xfrm>
                <a:off x="4210" y="690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6108" name="Group 944"/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26133" name="AutoShape 945"/>
                <p:cNvSpPr>
                  <a:spLocks noChangeArrowheads="1"/>
                </p:cNvSpPr>
                <p:nvPr/>
              </p:nvSpPr>
              <p:spPr bwMode="auto">
                <a:xfrm>
                  <a:off x="613" y="2566"/>
                  <a:ext cx="721" cy="14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6134" name="AutoShape 946"/>
                <p:cNvSpPr>
                  <a:spLocks noChangeArrowheads="1"/>
                </p:cNvSpPr>
                <p:nvPr/>
              </p:nvSpPr>
              <p:spPr bwMode="auto">
                <a:xfrm>
                  <a:off x="625" y="2581"/>
                  <a:ext cx="696" cy="11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6109" name="Rectangle 947"/>
              <p:cNvSpPr>
                <a:spLocks noChangeArrowheads="1"/>
              </p:cNvSpPr>
              <p:nvPr/>
            </p:nvSpPr>
            <p:spPr bwMode="auto">
              <a:xfrm>
                <a:off x="4220" y="1022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6110" name="Group 948"/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26131" name="AutoShape 949"/>
                <p:cNvSpPr>
                  <a:spLocks noChangeArrowheads="1"/>
                </p:cNvSpPr>
                <p:nvPr/>
              </p:nvSpPr>
              <p:spPr bwMode="auto">
                <a:xfrm>
                  <a:off x="615" y="2564"/>
                  <a:ext cx="721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6132" name="AutoShape 950"/>
                <p:cNvSpPr>
                  <a:spLocks noChangeArrowheads="1"/>
                </p:cNvSpPr>
                <p:nvPr/>
              </p:nvSpPr>
              <p:spPr bwMode="auto">
                <a:xfrm>
                  <a:off x="628" y="2581"/>
                  <a:ext cx="696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6111" name="Rectangle 951"/>
              <p:cNvSpPr>
                <a:spLocks noChangeArrowheads="1"/>
              </p:cNvSpPr>
              <p:nvPr/>
            </p:nvSpPr>
            <p:spPr bwMode="auto">
              <a:xfrm>
                <a:off x="4220" y="1354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112" name="Rectangle 952"/>
              <p:cNvSpPr>
                <a:spLocks noChangeArrowheads="1"/>
              </p:cNvSpPr>
              <p:nvPr/>
            </p:nvSpPr>
            <p:spPr bwMode="auto">
              <a:xfrm>
                <a:off x="4230" y="1655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6113" name="Group 953"/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26129" name="AutoShape 954"/>
                <p:cNvSpPr>
                  <a:spLocks noChangeArrowheads="1"/>
                </p:cNvSpPr>
                <p:nvPr/>
              </p:nvSpPr>
              <p:spPr bwMode="auto">
                <a:xfrm>
                  <a:off x="618" y="2586"/>
                  <a:ext cx="720" cy="12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6130" name="AutoShape 955"/>
                <p:cNvSpPr>
                  <a:spLocks noChangeArrowheads="1"/>
                </p:cNvSpPr>
                <p:nvPr/>
              </p:nvSpPr>
              <p:spPr bwMode="auto">
                <a:xfrm>
                  <a:off x="630" y="2586"/>
                  <a:ext cx="695" cy="10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6114" name="Freeform 956"/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0 h 226"/>
                  <a:gd name="T4" fmla="*/ 14 w 328"/>
                  <a:gd name="T5" fmla="*/ 17 h 226"/>
                  <a:gd name="T6" fmla="*/ 0 w 328"/>
                  <a:gd name="T7" fmla="*/ 7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6115" name="Group 957"/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26127" name="AutoShape 958"/>
                <p:cNvSpPr>
                  <a:spLocks noChangeArrowheads="1"/>
                </p:cNvSpPr>
                <p:nvPr/>
              </p:nvSpPr>
              <p:spPr bwMode="auto">
                <a:xfrm>
                  <a:off x="613" y="2571"/>
                  <a:ext cx="732" cy="13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6128" name="AutoShape 959"/>
                <p:cNvSpPr>
                  <a:spLocks noChangeArrowheads="1"/>
                </p:cNvSpPr>
                <p:nvPr/>
              </p:nvSpPr>
              <p:spPr bwMode="auto">
                <a:xfrm>
                  <a:off x="625" y="2587"/>
                  <a:ext cx="720" cy="103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6116" name="Rectangle 960"/>
              <p:cNvSpPr>
                <a:spLocks noChangeArrowheads="1"/>
              </p:cNvSpPr>
              <p:nvPr/>
            </p:nvSpPr>
            <p:spPr bwMode="auto">
              <a:xfrm>
                <a:off x="5246" y="429"/>
                <a:ext cx="70" cy="2285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117" name="Freeform 961"/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14 w 296"/>
                  <a:gd name="T3" fmla="*/ 10 h 256"/>
                  <a:gd name="T4" fmla="*/ 14 w 296"/>
                  <a:gd name="T5" fmla="*/ 19 h 256"/>
                  <a:gd name="T6" fmla="*/ 0 w 296"/>
                  <a:gd name="T7" fmla="*/ 7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118" name="Freeform 962"/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14 w 304"/>
                  <a:gd name="T3" fmla="*/ 13 h 288"/>
                  <a:gd name="T4" fmla="*/ 13 w 304"/>
                  <a:gd name="T5" fmla="*/ 23 h 288"/>
                  <a:gd name="T6" fmla="*/ 2 w 304"/>
                  <a:gd name="T7" fmla="*/ 10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119" name="Oval 963"/>
              <p:cNvSpPr>
                <a:spLocks noChangeArrowheads="1"/>
              </p:cNvSpPr>
              <p:nvPr/>
            </p:nvSpPr>
            <p:spPr bwMode="auto">
              <a:xfrm>
                <a:off x="5515" y="2611"/>
                <a:ext cx="50" cy="95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120" name="Freeform 964"/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9 h 240"/>
                  <a:gd name="T2" fmla="*/ 2 w 306"/>
                  <a:gd name="T3" fmla="*/ 19 h 240"/>
                  <a:gd name="T4" fmla="*/ 14 w 306"/>
                  <a:gd name="T5" fmla="*/ 9 h 240"/>
                  <a:gd name="T6" fmla="*/ 14 w 306"/>
                  <a:gd name="T7" fmla="*/ 0 h 240"/>
                  <a:gd name="T8" fmla="*/ 0 w 306"/>
                  <a:gd name="T9" fmla="*/ 9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121" name="AutoShape 965"/>
              <p:cNvSpPr>
                <a:spLocks noChangeArrowheads="1"/>
              </p:cNvSpPr>
              <p:nvPr/>
            </p:nvSpPr>
            <p:spPr bwMode="auto">
              <a:xfrm>
                <a:off x="4140" y="2675"/>
                <a:ext cx="1196" cy="15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122" name="AutoShape 966"/>
              <p:cNvSpPr>
                <a:spLocks noChangeArrowheads="1"/>
              </p:cNvSpPr>
              <p:nvPr/>
            </p:nvSpPr>
            <p:spPr bwMode="auto">
              <a:xfrm>
                <a:off x="4210" y="2714"/>
                <a:ext cx="1066" cy="7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123" name="Oval 967"/>
              <p:cNvSpPr>
                <a:spLocks noChangeArrowheads="1"/>
              </p:cNvSpPr>
              <p:nvPr/>
            </p:nvSpPr>
            <p:spPr bwMode="auto">
              <a:xfrm>
                <a:off x="4309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124" name="Oval 968"/>
              <p:cNvSpPr>
                <a:spLocks noChangeArrowheads="1"/>
              </p:cNvSpPr>
              <p:nvPr/>
            </p:nvSpPr>
            <p:spPr bwMode="auto">
              <a:xfrm>
                <a:off x="4489" y="2382"/>
                <a:ext cx="159" cy="142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/>
                <a:endParaRPr lang="zh-CN" altLang="zh-CN" sz="1800">
                  <a:solidFill>
                    <a:srgbClr val="FF0000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6125" name="Oval 969"/>
              <p:cNvSpPr>
                <a:spLocks noChangeArrowheads="1"/>
              </p:cNvSpPr>
              <p:nvPr/>
            </p:nvSpPr>
            <p:spPr bwMode="auto">
              <a:xfrm>
                <a:off x="4658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126" name="Rectangle 970"/>
              <p:cNvSpPr>
                <a:spLocks noChangeArrowheads="1"/>
              </p:cNvSpPr>
              <p:nvPr/>
            </p:nvSpPr>
            <p:spPr bwMode="auto">
              <a:xfrm>
                <a:off x="5067" y="1837"/>
                <a:ext cx="80" cy="759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25669" name="Group 971"/>
            <p:cNvGrpSpPr>
              <a:grpSpLocks/>
            </p:cNvGrpSpPr>
            <p:nvPr/>
          </p:nvGrpSpPr>
          <p:grpSpPr bwMode="auto">
            <a:xfrm>
              <a:off x="7924800" y="5303838"/>
              <a:ext cx="227013" cy="481012"/>
              <a:chOff x="4140" y="429"/>
              <a:chExt cx="1425" cy="2396"/>
            </a:xfrm>
          </p:grpSpPr>
          <p:sp>
            <p:nvSpPr>
              <p:cNvPr id="26071" name="Freeform 972"/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3 w 354"/>
                  <a:gd name="T1" fmla="*/ 0 h 2742"/>
                  <a:gd name="T2" fmla="*/ 15 w 354"/>
                  <a:gd name="T3" fmla="*/ 27 h 2742"/>
                  <a:gd name="T4" fmla="*/ 15 w 354"/>
                  <a:gd name="T5" fmla="*/ 205 h 2742"/>
                  <a:gd name="T6" fmla="*/ 0 w 354"/>
                  <a:gd name="T7" fmla="*/ 215 h 2742"/>
                  <a:gd name="T8" fmla="*/ 3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072" name="Rectangle 973"/>
              <p:cNvSpPr>
                <a:spLocks noChangeArrowheads="1"/>
              </p:cNvSpPr>
              <p:nvPr/>
            </p:nvSpPr>
            <p:spPr bwMode="auto">
              <a:xfrm>
                <a:off x="4210" y="429"/>
                <a:ext cx="1046" cy="2285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073" name="Freeform 974"/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9 w 211"/>
                  <a:gd name="T3" fmla="*/ 18 h 2537"/>
                  <a:gd name="T4" fmla="*/ 2 w 211"/>
                  <a:gd name="T5" fmla="*/ 196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074" name="Freeform 975"/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1 h 226"/>
                  <a:gd name="T4" fmla="*/ 14 w 328"/>
                  <a:gd name="T5" fmla="*/ 19 h 226"/>
                  <a:gd name="T6" fmla="*/ 0 w 328"/>
                  <a:gd name="T7" fmla="*/ 8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075" name="Rectangle 976"/>
              <p:cNvSpPr>
                <a:spLocks noChangeArrowheads="1"/>
              </p:cNvSpPr>
              <p:nvPr/>
            </p:nvSpPr>
            <p:spPr bwMode="auto">
              <a:xfrm>
                <a:off x="4210" y="690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6076" name="Group 977"/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26101" name="AutoShape 978"/>
                <p:cNvSpPr>
                  <a:spLocks noChangeArrowheads="1"/>
                </p:cNvSpPr>
                <p:nvPr/>
              </p:nvSpPr>
              <p:spPr bwMode="auto">
                <a:xfrm>
                  <a:off x="613" y="2566"/>
                  <a:ext cx="721" cy="14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6102" name="AutoShape 979"/>
                <p:cNvSpPr>
                  <a:spLocks noChangeArrowheads="1"/>
                </p:cNvSpPr>
                <p:nvPr/>
              </p:nvSpPr>
              <p:spPr bwMode="auto">
                <a:xfrm>
                  <a:off x="625" y="2581"/>
                  <a:ext cx="696" cy="11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6077" name="Rectangle 980"/>
              <p:cNvSpPr>
                <a:spLocks noChangeArrowheads="1"/>
              </p:cNvSpPr>
              <p:nvPr/>
            </p:nvSpPr>
            <p:spPr bwMode="auto">
              <a:xfrm>
                <a:off x="4220" y="1022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6078" name="Group 981"/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26099" name="AutoShape 982"/>
                <p:cNvSpPr>
                  <a:spLocks noChangeArrowheads="1"/>
                </p:cNvSpPr>
                <p:nvPr/>
              </p:nvSpPr>
              <p:spPr bwMode="auto">
                <a:xfrm>
                  <a:off x="615" y="2564"/>
                  <a:ext cx="721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6100" name="AutoShape 983"/>
                <p:cNvSpPr>
                  <a:spLocks noChangeArrowheads="1"/>
                </p:cNvSpPr>
                <p:nvPr/>
              </p:nvSpPr>
              <p:spPr bwMode="auto">
                <a:xfrm>
                  <a:off x="628" y="2581"/>
                  <a:ext cx="696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6079" name="Rectangle 984"/>
              <p:cNvSpPr>
                <a:spLocks noChangeArrowheads="1"/>
              </p:cNvSpPr>
              <p:nvPr/>
            </p:nvSpPr>
            <p:spPr bwMode="auto">
              <a:xfrm>
                <a:off x="4220" y="1354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080" name="Rectangle 985"/>
              <p:cNvSpPr>
                <a:spLocks noChangeArrowheads="1"/>
              </p:cNvSpPr>
              <p:nvPr/>
            </p:nvSpPr>
            <p:spPr bwMode="auto">
              <a:xfrm>
                <a:off x="4230" y="1655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6081" name="Group 986"/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26097" name="AutoShape 987"/>
                <p:cNvSpPr>
                  <a:spLocks noChangeArrowheads="1"/>
                </p:cNvSpPr>
                <p:nvPr/>
              </p:nvSpPr>
              <p:spPr bwMode="auto">
                <a:xfrm>
                  <a:off x="618" y="2586"/>
                  <a:ext cx="720" cy="12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6098" name="AutoShape 988"/>
                <p:cNvSpPr>
                  <a:spLocks noChangeArrowheads="1"/>
                </p:cNvSpPr>
                <p:nvPr/>
              </p:nvSpPr>
              <p:spPr bwMode="auto">
                <a:xfrm>
                  <a:off x="630" y="2586"/>
                  <a:ext cx="695" cy="10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6082" name="Freeform 989"/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0 h 226"/>
                  <a:gd name="T4" fmla="*/ 14 w 328"/>
                  <a:gd name="T5" fmla="*/ 17 h 226"/>
                  <a:gd name="T6" fmla="*/ 0 w 328"/>
                  <a:gd name="T7" fmla="*/ 7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6083" name="Group 990"/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26095" name="AutoShape 991"/>
                <p:cNvSpPr>
                  <a:spLocks noChangeArrowheads="1"/>
                </p:cNvSpPr>
                <p:nvPr/>
              </p:nvSpPr>
              <p:spPr bwMode="auto">
                <a:xfrm>
                  <a:off x="613" y="2571"/>
                  <a:ext cx="732" cy="13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6096" name="AutoShape 992"/>
                <p:cNvSpPr>
                  <a:spLocks noChangeArrowheads="1"/>
                </p:cNvSpPr>
                <p:nvPr/>
              </p:nvSpPr>
              <p:spPr bwMode="auto">
                <a:xfrm>
                  <a:off x="625" y="2587"/>
                  <a:ext cx="720" cy="103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6084" name="Rectangle 993"/>
              <p:cNvSpPr>
                <a:spLocks noChangeArrowheads="1"/>
              </p:cNvSpPr>
              <p:nvPr/>
            </p:nvSpPr>
            <p:spPr bwMode="auto">
              <a:xfrm>
                <a:off x="5246" y="429"/>
                <a:ext cx="70" cy="2285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085" name="Freeform 994"/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14 w 296"/>
                  <a:gd name="T3" fmla="*/ 10 h 256"/>
                  <a:gd name="T4" fmla="*/ 14 w 296"/>
                  <a:gd name="T5" fmla="*/ 19 h 256"/>
                  <a:gd name="T6" fmla="*/ 0 w 296"/>
                  <a:gd name="T7" fmla="*/ 7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086" name="Freeform 995"/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14 w 304"/>
                  <a:gd name="T3" fmla="*/ 13 h 288"/>
                  <a:gd name="T4" fmla="*/ 13 w 304"/>
                  <a:gd name="T5" fmla="*/ 23 h 288"/>
                  <a:gd name="T6" fmla="*/ 2 w 304"/>
                  <a:gd name="T7" fmla="*/ 10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087" name="Oval 996"/>
              <p:cNvSpPr>
                <a:spLocks noChangeArrowheads="1"/>
              </p:cNvSpPr>
              <p:nvPr/>
            </p:nvSpPr>
            <p:spPr bwMode="auto">
              <a:xfrm>
                <a:off x="5515" y="2611"/>
                <a:ext cx="50" cy="95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088" name="Freeform 997"/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9 h 240"/>
                  <a:gd name="T2" fmla="*/ 2 w 306"/>
                  <a:gd name="T3" fmla="*/ 19 h 240"/>
                  <a:gd name="T4" fmla="*/ 14 w 306"/>
                  <a:gd name="T5" fmla="*/ 9 h 240"/>
                  <a:gd name="T6" fmla="*/ 14 w 306"/>
                  <a:gd name="T7" fmla="*/ 0 h 240"/>
                  <a:gd name="T8" fmla="*/ 0 w 306"/>
                  <a:gd name="T9" fmla="*/ 9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089" name="AutoShape 998"/>
              <p:cNvSpPr>
                <a:spLocks noChangeArrowheads="1"/>
              </p:cNvSpPr>
              <p:nvPr/>
            </p:nvSpPr>
            <p:spPr bwMode="auto">
              <a:xfrm>
                <a:off x="4140" y="2675"/>
                <a:ext cx="1196" cy="15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090" name="AutoShape 999"/>
              <p:cNvSpPr>
                <a:spLocks noChangeArrowheads="1"/>
              </p:cNvSpPr>
              <p:nvPr/>
            </p:nvSpPr>
            <p:spPr bwMode="auto">
              <a:xfrm>
                <a:off x="4210" y="2714"/>
                <a:ext cx="1066" cy="7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091" name="Oval 1000"/>
              <p:cNvSpPr>
                <a:spLocks noChangeArrowheads="1"/>
              </p:cNvSpPr>
              <p:nvPr/>
            </p:nvSpPr>
            <p:spPr bwMode="auto">
              <a:xfrm>
                <a:off x="4309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092" name="Oval 1001"/>
              <p:cNvSpPr>
                <a:spLocks noChangeArrowheads="1"/>
              </p:cNvSpPr>
              <p:nvPr/>
            </p:nvSpPr>
            <p:spPr bwMode="auto">
              <a:xfrm>
                <a:off x="4489" y="2382"/>
                <a:ext cx="159" cy="142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/>
                <a:endParaRPr lang="zh-CN" altLang="zh-CN" sz="1800">
                  <a:solidFill>
                    <a:srgbClr val="FF0000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6093" name="Oval 1002"/>
              <p:cNvSpPr>
                <a:spLocks noChangeArrowheads="1"/>
              </p:cNvSpPr>
              <p:nvPr/>
            </p:nvSpPr>
            <p:spPr bwMode="auto">
              <a:xfrm>
                <a:off x="4658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094" name="Rectangle 1003"/>
              <p:cNvSpPr>
                <a:spLocks noChangeArrowheads="1"/>
              </p:cNvSpPr>
              <p:nvPr/>
            </p:nvSpPr>
            <p:spPr bwMode="auto">
              <a:xfrm>
                <a:off x="5067" y="1837"/>
                <a:ext cx="80" cy="759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</p:grpSp>
        <p:pic>
          <p:nvPicPr>
            <p:cNvPr id="25670" name="Picture 1005" descr="antenna_stylized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02250" y="2043113"/>
              <a:ext cx="530703" cy="2237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671" name="Picture 1006" descr="laptop_keyboard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5327957" y="2291590"/>
              <a:ext cx="437222" cy="1595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672" name="Freeform 1007"/>
            <p:cNvSpPr>
              <a:spLocks/>
            </p:cNvSpPr>
            <p:nvPr/>
          </p:nvSpPr>
          <p:spPr bwMode="auto">
            <a:xfrm>
              <a:off x="5472854" y="2136804"/>
              <a:ext cx="351920" cy="208166"/>
            </a:xfrm>
            <a:custGeom>
              <a:avLst/>
              <a:gdLst>
                <a:gd name="T0" fmla="*/ 118 w 2982"/>
                <a:gd name="T1" fmla="*/ 0 h 2442"/>
                <a:gd name="T2" fmla="*/ 0 w 2982"/>
                <a:gd name="T3" fmla="*/ 85 h 2442"/>
                <a:gd name="T4" fmla="*/ 472 w 2982"/>
                <a:gd name="T5" fmla="*/ 85 h 2442"/>
                <a:gd name="T6" fmla="*/ 472 w 2982"/>
                <a:gd name="T7" fmla="*/ 85 h 2442"/>
                <a:gd name="T8" fmla="*/ 118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pic>
          <p:nvPicPr>
            <p:cNvPr id="25673" name="Picture 1008" descr="screen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90187" y="2142157"/>
              <a:ext cx="319785" cy="1894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674" name="Freeform 1009"/>
            <p:cNvSpPr>
              <a:spLocks/>
            </p:cNvSpPr>
            <p:nvPr/>
          </p:nvSpPr>
          <p:spPr bwMode="auto">
            <a:xfrm>
              <a:off x="5536928" y="2130663"/>
              <a:ext cx="298168" cy="38736"/>
            </a:xfrm>
            <a:custGeom>
              <a:avLst/>
              <a:gdLst>
                <a:gd name="T0" fmla="*/ 118 w 2528"/>
                <a:gd name="T1" fmla="*/ 0 h 455"/>
                <a:gd name="T2" fmla="*/ 472 w 2528"/>
                <a:gd name="T3" fmla="*/ 85 h 455"/>
                <a:gd name="T4" fmla="*/ 472 w 2528"/>
                <a:gd name="T5" fmla="*/ 85 h 455"/>
                <a:gd name="T6" fmla="*/ 0 w 2528"/>
                <a:gd name="T7" fmla="*/ 85 h 455"/>
                <a:gd name="T8" fmla="*/ 118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675" name="Freeform 1010"/>
            <p:cNvSpPr>
              <a:spLocks/>
            </p:cNvSpPr>
            <p:nvPr/>
          </p:nvSpPr>
          <p:spPr bwMode="auto">
            <a:xfrm>
              <a:off x="5469738" y="2130348"/>
              <a:ext cx="82770" cy="161242"/>
            </a:xfrm>
            <a:custGeom>
              <a:avLst/>
              <a:gdLst>
                <a:gd name="T0" fmla="*/ 118 w 702"/>
                <a:gd name="T1" fmla="*/ 0 h 1893"/>
                <a:gd name="T2" fmla="*/ 0 w 702"/>
                <a:gd name="T3" fmla="*/ 85 h 1893"/>
                <a:gd name="T4" fmla="*/ 118 w 702"/>
                <a:gd name="T5" fmla="*/ 85 h 1893"/>
                <a:gd name="T6" fmla="*/ 118 w 702"/>
                <a:gd name="T7" fmla="*/ 85 h 1893"/>
                <a:gd name="T8" fmla="*/ 118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676" name="Freeform 1011"/>
            <p:cNvSpPr>
              <a:spLocks/>
            </p:cNvSpPr>
            <p:nvPr/>
          </p:nvSpPr>
          <p:spPr bwMode="auto">
            <a:xfrm>
              <a:off x="5743756" y="2159163"/>
              <a:ext cx="89197" cy="186121"/>
            </a:xfrm>
            <a:custGeom>
              <a:avLst/>
              <a:gdLst>
                <a:gd name="T0" fmla="*/ 118 w 756"/>
                <a:gd name="T1" fmla="*/ 0 h 2184"/>
                <a:gd name="T2" fmla="*/ 118 w 756"/>
                <a:gd name="T3" fmla="*/ 85 h 2184"/>
                <a:gd name="T4" fmla="*/ 0 w 756"/>
                <a:gd name="T5" fmla="*/ 85 h 2184"/>
                <a:gd name="T6" fmla="*/ 118 w 756"/>
                <a:gd name="T7" fmla="*/ 85 h 2184"/>
                <a:gd name="T8" fmla="*/ 118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677" name="Freeform 1012"/>
            <p:cNvSpPr>
              <a:spLocks/>
            </p:cNvSpPr>
            <p:nvPr/>
          </p:nvSpPr>
          <p:spPr bwMode="auto">
            <a:xfrm>
              <a:off x="5468764" y="2283402"/>
              <a:ext cx="327186" cy="62828"/>
            </a:xfrm>
            <a:custGeom>
              <a:avLst/>
              <a:gdLst>
                <a:gd name="T0" fmla="*/ 118 w 2773"/>
                <a:gd name="T1" fmla="*/ 0 h 738"/>
                <a:gd name="T2" fmla="*/ 0 w 2773"/>
                <a:gd name="T3" fmla="*/ 85 h 738"/>
                <a:gd name="T4" fmla="*/ 472 w 2773"/>
                <a:gd name="T5" fmla="*/ 85 h 738"/>
                <a:gd name="T6" fmla="*/ 472 w 2773"/>
                <a:gd name="T7" fmla="*/ 85 h 738"/>
                <a:gd name="T8" fmla="*/ 118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678" name="Freeform 1013"/>
            <p:cNvSpPr>
              <a:spLocks/>
            </p:cNvSpPr>
            <p:nvPr/>
          </p:nvSpPr>
          <p:spPr bwMode="auto">
            <a:xfrm>
              <a:off x="5753689" y="2160738"/>
              <a:ext cx="83549" cy="186909"/>
            </a:xfrm>
            <a:custGeom>
              <a:avLst/>
              <a:gdLst>
                <a:gd name="T0" fmla="*/ 393 w 637"/>
                <a:gd name="T1" fmla="*/ 0 h 1659"/>
                <a:gd name="T2" fmla="*/ 393 w 637"/>
                <a:gd name="T3" fmla="*/ 0 h 1659"/>
                <a:gd name="T4" fmla="*/ 131 w 637"/>
                <a:gd name="T5" fmla="*/ 2366 h 1659"/>
                <a:gd name="T6" fmla="*/ 0 w 637"/>
                <a:gd name="T7" fmla="*/ 2366 h 1659"/>
                <a:gd name="T8" fmla="*/ 393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679" name="Freeform 1014"/>
            <p:cNvSpPr>
              <a:spLocks/>
            </p:cNvSpPr>
            <p:nvPr/>
          </p:nvSpPr>
          <p:spPr bwMode="auto">
            <a:xfrm>
              <a:off x="5469154" y="2291747"/>
              <a:ext cx="290962" cy="62040"/>
            </a:xfrm>
            <a:custGeom>
              <a:avLst/>
              <a:gdLst>
                <a:gd name="T0" fmla="*/ 0 w 2216"/>
                <a:gd name="T1" fmla="*/ 0 h 550"/>
                <a:gd name="T2" fmla="*/ 131 w 2216"/>
                <a:gd name="T3" fmla="*/ 113 h 550"/>
                <a:gd name="T4" fmla="*/ 1707 w 2216"/>
                <a:gd name="T5" fmla="*/ 790 h 550"/>
                <a:gd name="T6" fmla="*/ 1707 w 2216"/>
                <a:gd name="T7" fmla="*/ 677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grpSp>
          <p:nvGrpSpPr>
            <p:cNvPr id="25680" name="Group 1015"/>
            <p:cNvGrpSpPr>
              <a:grpSpLocks/>
            </p:cNvGrpSpPr>
            <p:nvPr/>
          </p:nvGrpSpPr>
          <p:grpSpPr bwMode="auto">
            <a:xfrm>
              <a:off x="5464285" y="2358039"/>
              <a:ext cx="98740" cy="36846"/>
              <a:chOff x="1740" y="2642"/>
              <a:chExt cx="752" cy="327"/>
            </a:xfrm>
          </p:grpSpPr>
          <p:sp>
            <p:nvSpPr>
              <p:cNvPr id="26065" name="Freeform 1016"/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066" name="Freeform 1017"/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067" name="Freeform 1018"/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068" name="Freeform 1019"/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069" name="Freeform 1020"/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070" name="Freeform 1021"/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25681" name="Freeform 1022"/>
            <p:cNvSpPr>
              <a:spLocks/>
            </p:cNvSpPr>
            <p:nvPr/>
          </p:nvSpPr>
          <p:spPr bwMode="auto">
            <a:xfrm>
              <a:off x="5633331" y="2363550"/>
              <a:ext cx="119579" cy="80936"/>
            </a:xfrm>
            <a:custGeom>
              <a:avLst/>
              <a:gdLst>
                <a:gd name="T0" fmla="*/ 121 w 990"/>
                <a:gd name="T1" fmla="*/ 307 h 792"/>
                <a:gd name="T2" fmla="*/ 242 w 990"/>
                <a:gd name="T3" fmla="*/ 0 h 792"/>
                <a:gd name="T4" fmla="*/ 242 w 990"/>
                <a:gd name="T5" fmla="*/ 102 h 792"/>
                <a:gd name="T6" fmla="*/ 0 w 990"/>
                <a:gd name="T7" fmla="*/ 307 h 792"/>
                <a:gd name="T8" fmla="*/ 121 w 990"/>
                <a:gd name="T9" fmla="*/ 307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682" name="Freeform 1023"/>
            <p:cNvSpPr>
              <a:spLocks/>
            </p:cNvSpPr>
            <p:nvPr/>
          </p:nvSpPr>
          <p:spPr bwMode="auto">
            <a:xfrm>
              <a:off x="5328152" y="2370006"/>
              <a:ext cx="305958" cy="73850"/>
            </a:xfrm>
            <a:custGeom>
              <a:avLst/>
              <a:gdLst>
                <a:gd name="T0" fmla="*/ 121 w 2532"/>
                <a:gd name="T1" fmla="*/ 0 h 723"/>
                <a:gd name="T2" fmla="*/ 121 w 2532"/>
                <a:gd name="T3" fmla="*/ 0 h 723"/>
                <a:gd name="T4" fmla="*/ 725 w 2532"/>
                <a:gd name="T5" fmla="*/ 306 h 723"/>
                <a:gd name="T6" fmla="*/ 725 w 2532"/>
                <a:gd name="T7" fmla="*/ 306 h 723"/>
                <a:gd name="T8" fmla="*/ 0 w 2532"/>
                <a:gd name="T9" fmla="*/ 102 h 723"/>
                <a:gd name="T10" fmla="*/ 12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683" name="Freeform 1024"/>
            <p:cNvSpPr>
              <a:spLocks/>
            </p:cNvSpPr>
            <p:nvPr/>
          </p:nvSpPr>
          <p:spPr bwMode="auto">
            <a:xfrm>
              <a:off x="5328347" y="2356465"/>
              <a:ext cx="3311" cy="14959"/>
            </a:xfrm>
            <a:custGeom>
              <a:avLst/>
              <a:gdLst>
                <a:gd name="T0" fmla="*/ 127 w 26"/>
                <a:gd name="T1" fmla="*/ 102 h 147"/>
                <a:gd name="T2" fmla="*/ 127 w 26"/>
                <a:gd name="T3" fmla="*/ 102 h 147"/>
                <a:gd name="T4" fmla="*/ 0 w 26"/>
                <a:gd name="T5" fmla="*/ 102 h 147"/>
                <a:gd name="T6" fmla="*/ 127 w 26"/>
                <a:gd name="T7" fmla="*/ 0 h 147"/>
                <a:gd name="T8" fmla="*/ 127 w 26"/>
                <a:gd name="T9" fmla="*/ 102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684" name="Freeform 1025"/>
            <p:cNvSpPr>
              <a:spLocks/>
            </p:cNvSpPr>
            <p:nvPr/>
          </p:nvSpPr>
          <p:spPr bwMode="auto">
            <a:xfrm>
              <a:off x="5328542" y="2295526"/>
              <a:ext cx="142170" cy="61883"/>
            </a:xfrm>
            <a:custGeom>
              <a:avLst/>
              <a:gdLst>
                <a:gd name="T0" fmla="*/ 242 w 1176"/>
                <a:gd name="T1" fmla="*/ 0 h 606"/>
                <a:gd name="T2" fmla="*/ 0 w 1176"/>
                <a:gd name="T3" fmla="*/ 204 h 606"/>
                <a:gd name="T4" fmla="*/ 121 w 1176"/>
                <a:gd name="T5" fmla="*/ 204 h 606"/>
                <a:gd name="T6" fmla="*/ 242 w 1176"/>
                <a:gd name="T7" fmla="*/ 102 h 606"/>
                <a:gd name="T8" fmla="*/ 242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685" name="Freeform 1026"/>
            <p:cNvSpPr>
              <a:spLocks/>
            </p:cNvSpPr>
            <p:nvPr/>
          </p:nvSpPr>
          <p:spPr bwMode="auto">
            <a:xfrm>
              <a:off x="5338085" y="2359614"/>
              <a:ext cx="290183" cy="71016"/>
            </a:xfrm>
            <a:custGeom>
              <a:avLst/>
              <a:gdLst>
                <a:gd name="T0" fmla="*/ 115 w 2532"/>
                <a:gd name="T1" fmla="*/ 0 h 723"/>
                <a:gd name="T2" fmla="*/ 115 w 2532"/>
                <a:gd name="T3" fmla="*/ 0 h 723"/>
                <a:gd name="T4" fmla="*/ 229 w 2532"/>
                <a:gd name="T5" fmla="*/ 98 h 723"/>
                <a:gd name="T6" fmla="*/ 229 w 2532"/>
                <a:gd name="T7" fmla="*/ 98 h 723"/>
                <a:gd name="T8" fmla="*/ 0 w 2532"/>
                <a:gd name="T9" fmla="*/ 98 h 723"/>
                <a:gd name="T10" fmla="*/ 115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686" name="Freeform 1027"/>
            <p:cNvSpPr>
              <a:spLocks/>
            </p:cNvSpPr>
            <p:nvPr/>
          </p:nvSpPr>
          <p:spPr bwMode="auto">
            <a:xfrm flipV="1">
              <a:off x="5627878" y="2354575"/>
              <a:ext cx="118410" cy="73535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305 h 723"/>
                <a:gd name="T6" fmla="*/ 0 w 2532"/>
                <a:gd name="T7" fmla="*/ 305 h 723"/>
                <a:gd name="T8" fmla="*/ 0 w 2532"/>
                <a:gd name="T9" fmla="*/ 102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pic>
          <p:nvPicPr>
            <p:cNvPr id="25687" name="Picture 1030" descr="laptop_keyboard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6897688" y="5735638"/>
              <a:ext cx="388937" cy="158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688" name="Freeform 1031"/>
            <p:cNvSpPr>
              <a:spLocks/>
            </p:cNvSpPr>
            <p:nvPr/>
          </p:nvSpPr>
          <p:spPr bwMode="auto">
            <a:xfrm>
              <a:off x="7026275" y="5580063"/>
              <a:ext cx="312738" cy="207962"/>
            </a:xfrm>
            <a:custGeom>
              <a:avLst/>
              <a:gdLst>
                <a:gd name="T0" fmla="*/ 2147483647 w 2982"/>
                <a:gd name="T1" fmla="*/ 0 h 2442"/>
                <a:gd name="T2" fmla="*/ 0 w 2982"/>
                <a:gd name="T3" fmla="*/ 2147483647 h 2442"/>
                <a:gd name="T4" fmla="*/ 2147483647 w 2982"/>
                <a:gd name="T5" fmla="*/ 2147483647 h 2442"/>
                <a:gd name="T6" fmla="*/ 2147483647 w 2982"/>
                <a:gd name="T7" fmla="*/ 2147483647 h 2442"/>
                <a:gd name="T8" fmla="*/ 2147483647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pic>
          <p:nvPicPr>
            <p:cNvPr id="25689" name="Picture 1032" descr="screen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42150" y="5584825"/>
              <a:ext cx="284163" cy="190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690" name="Freeform 1033"/>
            <p:cNvSpPr>
              <a:spLocks/>
            </p:cNvSpPr>
            <p:nvPr/>
          </p:nvSpPr>
          <p:spPr bwMode="auto">
            <a:xfrm>
              <a:off x="7083425" y="5573713"/>
              <a:ext cx="265113" cy="39687"/>
            </a:xfrm>
            <a:custGeom>
              <a:avLst/>
              <a:gdLst>
                <a:gd name="T0" fmla="*/ 2147483647 w 2528"/>
                <a:gd name="T1" fmla="*/ 0 h 455"/>
                <a:gd name="T2" fmla="*/ 2147483647 w 2528"/>
                <a:gd name="T3" fmla="*/ 2147483647 h 455"/>
                <a:gd name="T4" fmla="*/ 2147483647 w 2528"/>
                <a:gd name="T5" fmla="*/ 2147483647 h 455"/>
                <a:gd name="T6" fmla="*/ 0 w 2528"/>
                <a:gd name="T7" fmla="*/ 2147483647 h 455"/>
                <a:gd name="T8" fmla="*/ 2147483647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691" name="Freeform 1034"/>
            <p:cNvSpPr>
              <a:spLocks/>
            </p:cNvSpPr>
            <p:nvPr/>
          </p:nvSpPr>
          <p:spPr bwMode="auto">
            <a:xfrm>
              <a:off x="7024688" y="5573713"/>
              <a:ext cx="73025" cy="161925"/>
            </a:xfrm>
            <a:custGeom>
              <a:avLst/>
              <a:gdLst>
                <a:gd name="T0" fmla="*/ 2147483647 w 702"/>
                <a:gd name="T1" fmla="*/ 0 h 1893"/>
                <a:gd name="T2" fmla="*/ 0 w 702"/>
                <a:gd name="T3" fmla="*/ 2147483647 h 1893"/>
                <a:gd name="T4" fmla="*/ 2147483647 w 702"/>
                <a:gd name="T5" fmla="*/ 2147483647 h 1893"/>
                <a:gd name="T6" fmla="*/ 2147483647 w 702"/>
                <a:gd name="T7" fmla="*/ 2147483647 h 1893"/>
                <a:gd name="T8" fmla="*/ 2147483647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692" name="Freeform 1035"/>
            <p:cNvSpPr>
              <a:spLocks/>
            </p:cNvSpPr>
            <p:nvPr/>
          </p:nvSpPr>
          <p:spPr bwMode="auto">
            <a:xfrm>
              <a:off x="7267575" y="5602288"/>
              <a:ext cx="79375" cy="185737"/>
            </a:xfrm>
            <a:custGeom>
              <a:avLst/>
              <a:gdLst>
                <a:gd name="T0" fmla="*/ 2147483647 w 756"/>
                <a:gd name="T1" fmla="*/ 0 h 2184"/>
                <a:gd name="T2" fmla="*/ 2147483647 w 756"/>
                <a:gd name="T3" fmla="*/ 2147483647 h 2184"/>
                <a:gd name="T4" fmla="*/ 0 w 756"/>
                <a:gd name="T5" fmla="*/ 2147483647 h 2184"/>
                <a:gd name="T6" fmla="*/ 2147483647 w 756"/>
                <a:gd name="T7" fmla="*/ 2147483647 h 2184"/>
                <a:gd name="T8" fmla="*/ 2147483647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693" name="Freeform 1036"/>
            <p:cNvSpPr>
              <a:spLocks/>
            </p:cNvSpPr>
            <p:nvPr/>
          </p:nvSpPr>
          <p:spPr bwMode="auto">
            <a:xfrm>
              <a:off x="7023100" y="5726113"/>
              <a:ext cx="290513" cy="63500"/>
            </a:xfrm>
            <a:custGeom>
              <a:avLst/>
              <a:gdLst>
                <a:gd name="T0" fmla="*/ 2147483647 w 2773"/>
                <a:gd name="T1" fmla="*/ 0 h 738"/>
                <a:gd name="T2" fmla="*/ 0 w 2773"/>
                <a:gd name="T3" fmla="*/ 2147483647 h 738"/>
                <a:gd name="T4" fmla="*/ 2147483647 w 2773"/>
                <a:gd name="T5" fmla="*/ 2147483647 h 738"/>
                <a:gd name="T6" fmla="*/ 2147483647 w 2773"/>
                <a:gd name="T7" fmla="*/ 2147483647 h 738"/>
                <a:gd name="T8" fmla="*/ 2147483647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694" name="Freeform 1037"/>
            <p:cNvSpPr>
              <a:spLocks/>
            </p:cNvSpPr>
            <p:nvPr/>
          </p:nvSpPr>
          <p:spPr bwMode="auto">
            <a:xfrm>
              <a:off x="7275513" y="5603875"/>
              <a:ext cx="74612" cy="187325"/>
            </a:xfrm>
            <a:custGeom>
              <a:avLst/>
              <a:gdLst>
                <a:gd name="T0" fmla="*/ 2147483647 w 637"/>
                <a:gd name="T1" fmla="*/ 0 h 1659"/>
                <a:gd name="T2" fmla="*/ 2147483647 w 637"/>
                <a:gd name="T3" fmla="*/ 0 h 1659"/>
                <a:gd name="T4" fmla="*/ 2147483647 w 637"/>
                <a:gd name="T5" fmla="*/ 2147483647 h 1659"/>
                <a:gd name="T6" fmla="*/ 0 w 637"/>
                <a:gd name="T7" fmla="*/ 2147483647 h 1659"/>
                <a:gd name="T8" fmla="*/ 2147483647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695" name="Freeform 1038"/>
            <p:cNvSpPr>
              <a:spLocks/>
            </p:cNvSpPr>
            <p:nvPr/>
          </p:nvSpPr>
          <p:spPr bwMode="auto">
            <a:xfrm>
              <a:off x="7023100" y="5735638"/>
              <a:ext cx="258763" cy="61912"/>
            </a:xfrm>
            <a:custGeom>
              <a:avLst/>
              <a:gdLst>
                <a:gd name="T0" fmla="*/ 0 w 2216"/>
                <a:gd name="T1" fmla="*/ 0 h 550"/>
                <a:gd name="T2" fmla="*/ 2147483647 w 2216"/>
                <a:gd name="T3" fmla="*/ 2147483647 h 550"/>
                <a:gd name="T4" fmla="*/ 2147483647 w 2216"/>
                <a:gd name="T5" fmla="*/ 2147483647 h 550"/>
                <a:gd name="T6" fmla="*/ 2147483647 w 2216"/>
                <a:gd name="T7" fmla="*/ 2147483647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grpSp>
          <p:nvGrpSpPr>
            <p:cNvPr id="25696" name="Group 1039"/>
            <p:cNvGrpSpPr>
              <a:grpSpLocks/>
            </p:cNvGrpSpPr>
            <p:nvPr/>
          </p:nvGrpSpPr>
          <p:grpSpPr bwMode="auto">
            <a:xfrm>
              <a:off x="7019925" y="5800725"/>
              <a:ext cx="87313" cy="38100"/>
              <a:chOff x="1740" y="2642"/>
              <a:chExt cx="752" cy="327"/>
            </a:xfrm>
          </p:grpSpPr>
          <p:sp>
            <p:nvSpPr>
              <p:cNvPr id="26059" name="Freeform 1040"/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060" name="Freeform 1041"/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061" name="Freeform 1042"/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062" name="Freeform 1043"/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063" name="Freeform 1044"/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064" name="Freeform 1045"/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25697" name="Freeform 1046"/>
            <p:cNvSpPr>
              <a:spLocks/>
            </p:cNvSpPr>
            <p:nvPr/>
          </p:nvSpPr>
          <p:spPr bwMode="auto">
            <a:xfrm>
              <a:off x="7169150" y="5807075"/>
              <a:ext cx="106363" cy="80963"/>
            </a:xfrm>
            <a:custGeom>
              <a:avLst/>
              <a:gdLst>
                <a:gd name="T0" fmla="*/ 2147483647 w 990"/>
                <a:gd name="T1" fmla="*/ 2147483647 h 792"/>
                <a:gd name="T2" fmla="*/ 2147483647 w 990"/>
                <a:gd name="T3" fmla="*/ 0 h 792"/>
                <a:gd name="T4" fmla="*/ 2147483647 w 990"/>
                <a:gd name="T5" fmla="*/ 2147483647 h 792"/>
                <a:gd name="T6" fmla="*/ 0 w 990"/>
                <a:gd name="T7" fmla="*/ 2147483647 h 792"/>
                <a:gd name="T8" fmla="*/ 2147483647 w 990"/>
                <a:gd name="T9" fmla="*/ 2147483647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698" name="Freeform 1047"/>
            <p:cNvSpPr>
              <a:spLocks/>
            </p:cNvSpPr>
            <p:nvPr/>
          </p:nvSpPr>
          <p:spPr bwMode="auto">
            <a:xfrm>
              <a:off x="6897688" y="5813425"/>
              <a:ext cx="271462" cy="73025"/>
            </a:xfrm>
            <a:custGeom>
              <a:avLst/>
              <a:gdLst>
                <a:gd name="T0" fmla="*/ 2147483647 w 2532"/>
                <a:gd name="T1" fmla="*/ 0 h 723"/>
                <a:gd name="T2" fmla="*/ 2147483647 w 2532"/>
                <a:gd name="T3" fmla="*/ 0 h 723"/>
                <a:gd name="T4" fmla="*/ 2147483647 w 2532"/>
                <a:gd name="T5" fmla="*/ 2147483647 h 723"/>
                <a:gd name="T6" fmla="*/ 2147483647 w 2532"/>
                <a:gd name="T7" fmla="*/ 2147483647 h 723"/>
                <a:gd name="T8" fmla="*/ 0 w 2532"/>
                <a:gd name="T9" fmla="*/ 2147483647 h 723"/>
                <a:gd name="T10" fmla="*/ 2147483647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699" name="Freeform 1048"/>
            <p:cNvSpPr>
              <a:spLocks/>
            </p:cNvSpPr>
            <p:nvPr/>
          </p:nvSpPr>
          <p:spPr bwMode="auto">
            <a:xfrm>
              <a:off x="6899275" y="5799138"/>
              <a:ext cx="1588" cy="15875"/>
            </a:xfrm>
            <a:custGeom>
              <a:avLst/>
              <a:gdLst>
                <a:gd name="T0" fmla="*/ 2147483647 w 26"/>
                <a:gd name="T1" fmla="*/ 2147483647 h 147"/>
                <a:gd name="T2" fmla="*/ 2147483647 w 26"/>
                <a:gd name="T3" fmla="*/ 2147483647 h 147"/>
                <a:gd name="T4" fmla="*/ 0 w 26"/>
                <a:gd name="T5" fmla="*/ 2147483647 h 147"/>
                <a:gd name="T6" fmla="*/ 2147483647 w 26"/>
                <a:gd name="T7" fmla="*/ 0 h 147"/>
                <a:gd name="T8" fmla="*/ 2147483647 w 26"/>
                <a:gd name="T9" fmla="*/ 2147483647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700" name="Freeform 1049"/>
            <p:cNvSpPr>
              <a:spLocks/>
            </p:cNvSpPr>
            <p:nvPr/>
          </p:nvSpPr>
          <p:spPr bwMode="auto">
            <a:xfrm>
              <a:off x="6899275" y="5738813"/>
              <a:ext cx="125413" cy="61912"/>
            </a:xfrm>
            <a:custGeom>
              <a:avLst/>
              <a:gdLst>
                <a:gd name="T0" fmla="*/ 2147483647 w 1176"/>
                <a:gd name="T1" fmla="*/ 0 h 606"/>
                <a:gd name="T2" fmla="*/ 0 w 1176"/>
                <a:gd name="T3" fmla="*/ 2147483647 h 606"/>
                <a:gd name="T4" fmla="*/ 2147483647 w 1176"/>
                <a:gd name="T5" fmla="*/ 2147483647 h 606"/>
                <a:gd name="T6" fmla="*/ 2147483647 w 1176"/>
                <a:gd name="T7" fmla="*/ 2147483647 h 606"/>
                <a:gd name="T8" fmla="*/ 2147483647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701" name="Freeform 1050"/>
            <p:cNvSpPr>
              <a:spLocks/>
            </p:cNvSpPr>
            <p:nvPr/>
          </p:nvSpPr>
          <p:spPr bwMode="auto">
            <a:xfrm>
              <a:off x="6907213" y="5802313"/>
              <a:ext cx="257175" cy="71437"/>
            </a:xfrm>
            <a:custGeom>
              <a:avLst/>
              <a:gdLst>
                <a:gd name="T0" fmla="*/ 2147483647 w 2532"/>
                <a:gd name="T1" fmla="*/ 0 h 723"/>
                <a:gd name="T2" fmla="*/ 2147483647 w 2532"/>
                <a:gd name="T3" fmla="*/ 0 h 723"/>
                <a:gd name="T4" fmla="*/ 2147483647 w 2532"/>
                <a:gd name="T5" fmla="*/ 2147483647 h 723"/>
                <a:gd name="T6" fmla="*/ 2147483647 w 2532"/>
                <a:gd name="T7" fmla="*/ 2147483647 h 723"/>
                <a:gd name="T8" fmla="*/ 0 w 2532"/>
                <a:gd name="T9" fmla="*/ 2147483647 h 723"/>
                <a:gd name="T10" fmla="*/ 2147483647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702" name="Freeform 1051"/>
            <p:cNvSpPr>
              <a:spLocks/>
            </p:cNvSpPr>
            <p:nvPr/>
          </p:nvSpPr>
          <p:spPr bwMode="auto">
            <a:xfrm flipV="1">
              <a:off x="7164388" y="5797550"/>
              <a:ext cx="104775" cy="74613"/>
            </a:xfrm>
            <a:custGeom>
              <a:avLst/>
              <a:gdLst>
                <a:gd name="T0" fmla="*/ 2147483647 w 2532"/>
                <a:gd name="T1" fmla="*/ 0 h 723"/>
                <a:gd name="T2" fmla="*/ 2147483647 w 2532"/>
                <a:gd name="T3" fmla="*/ 0 h 723"/>
                <a:gd name="T4" fmla="*/ 2147483647 w 2532"/>
                <a:gd name="T5" fmla="*/ 2147483647 h 723"/>
                <a:gd name="T6" fmla="*/ 2147483647 w 2532"/>
                <a:gd name="T7" fmla="*/ 2147483647 h 723"/>
                <a:gd name="T8" fmla="*/ 0 w 2532"/>
                <a:gd name="T9" fmla="*/ 2147483647 h 723"/>
                <a:gd name="T10" fmla="*/ 2147483647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grpSp>
          <p:nvGrpSpPr>
            <p:cNvPr id="25703" name="Group 2"/>
            <p:cNvGrpSpPr>
              <a:grpSpLocks/>
            </p:cNvGrpSpPr>
            <p:nvPr/>
          </p:nvGrpSpPr>
          <p:grpSpPr bwMode="auto">
            <a:xfrm>
              <a:off x="5607050" y="3182938"/>
              <a:ext cx="317500" cy="246062"/>
              <a:chOff x="5581650" y="3128963"/>
              <a:chExt cx="423863" cy="320675"/>
            </a:xfrm>
          </p:grpSpPr>
          <p:pic>
            <p:nvPicPr>
              <p:cNvPr id="26037" name="Picture 1054" descr="laptop_keyboard"/>
              <p:cNvPicPr>
                <a:picLocks noChangeAspect="1" noChangeArrowheads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9064" flipH="1">
                <a:off x="5581650" y="3290888"/>
                <a:ext cx="363538" cy="1587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6038" name="Freeform 1055"/>
              <p:cNvSpPr>
                <a:spLocks/>
              </p:cNvSpPr>
              <p:nvPr/>
            </p:nvSpPr>
            <p:spPr bwMode="auto">
              <a:xfrm>
                <a:off x="5702300" y="3135313"/>
                <a:ext cx="292100" cy="207962"/>
              </a:xfrm>
              <a:custGeom>
                <a:avLst/>
                <a:gdLst>
                  <a:gd name="T0" fmla="*/ 2147483647 w 2982"/>
                  <a:gd name="T1" fmla="*/ 0 h 2442"/>
                  <a:gd name="T2" fmla="*/ 0 w 2982"/>
                  <a:gd name="T3" fmla="*/ 2147483647 h 2442"/>
                  <a:gd name="T4" fmla="*/ 2147483647 w 2982"/>
                  <a:gd name="T5" fmla="*/ 2147483647 h 2442"/>
                  <a:gd name="T6" fmla="*/ 2147483647 w 2982"/>
                  <a:gd name="T7" fmla="*/ 2147483647 h 2442"/>
                  <a:gd name="T8" fmla="*/ 2147483647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pic>
            <p:nvPicPr>
              <p:cNvPr id="26039" name="Picture 1056" descr="screen"/>
              <p:cNvPicPr>
                <a:picLocks noChangeAspect="1" noChangeArrowheads="1"/>
              </p:cNvPicPr>
              <p:nvPr/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16588" y="3140075"/>
                <a:ext cx="266700" cy="1905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6040" name="Freeform 1057"/>
              <p:cNvSpPr>
                <a:spLocks/>
              </p:cNvSpPr>
              <p:nvPr/>
            </p:nvSpPr>
            <p:spPr bwMode="auto">
              <a:xfrm>
                <a:off x="5756275" y="3128963"/>
                <a:ext cx="247650" cy="39687"/>
              </a:xfrm>
              <a:custGeom>
                <a:avLst/>
                <a:gdLst>
                  <a:gd name="T0" fmla="*/ 2147483647 w 2528"/>
                  <a:gd name="T1" fmla="*/ 0 h 455"/>
                  <a:gd name="T2" fmla="*/ 2147483647 w 2528"/>
                  <a:gd name="T3" fmla="*/ 2147483647 h 455"/>
                  <a:gd name="T4" fmla="*/ 2147483647 w 2528"/>
                  <a:gd name="T5" fmla="*/ 2147483647 h 455"/>
                  <a:gd name="T6" fmla="*/ 0 w 2528"/>
                  <a:gd name="T7" fmla="*/ 2147483647 h 455"/>
                  <a:gd name="T8" fmla="*/ 2147483647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041" name="Freeform 1058"/>
              <p:cNvSpPr>
                <a:spLocks/>
              </p:cNvSpPr>
              <p:nvPr/>
            </p:nvSpPr>
            <p:spPr bwMode="auto">
              <a:xfrm>
                <a:off x="5700713" y="3128963"/>
                <a:ext cx="68262" cy="161925"/>
              </a:xfrm>
              <a:custGeom>
                <a:avLst/>
                <a:gdLst>
                  <a:gd name="T0" fmla="*/ 2147483647 w 702"/>
                  <a:gd name="T1" fmla="*/ 0 h 1893"/>
                  <a:gd name="T2" fmla="*/ 0 w 702"/>
                  <a:gd name="T3" fmla="*/ 2147483647 h 1893"/>
                  <a:gd name="T4" fmla="*/ 2147483647 w 702"/>
                  <a:gd name="T5" fmla="*/ 2147483647 h 1893"/>
                  <a:gd name="T6" fmla="*/ 2147483647 w 702"/>
                  <a:gd name="T7" fmla="*/ 2147483647 h 1893"/>
                  <a:gd name="T8" fmla="*/ 2147483647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042" name="Freeform 1059"/>
              <p:cNvSpPr>
                <a:spLocks/>
              </p:cNvSpPr>
              <p:nvPr/>
            </p:nvSpPr>
            <p:spPr bwMode="auto">
              <a:xfrm>
                <a:off x="5927725" y="3157538"/>
                <a:ext cx="74613" cy="185737"/>
              </a:xfrm>
              <a:custGeom>
                <a:avLst/>
                <a:gdLst>
                  <a:gd name="T0" fmla="*/ 2147483647 w 756"/>
                  <a:gd name="T1" fmla="*/ 0 h 2184"/>
                  <a:gd name="T2" fmla="*/ 2147483647 w 756"/>
                  <a:gd name="T3" fmla="*/ 2147483647 h 2184"/>
                  <a:gd name="T4" fmla="*/ 0 w 756"/>
                  <a:gd name="T5" fmla="*/ 2147483647 h 2184"/>
                  <a:gd name="T6" fmla="*/ 2147483647 w 756"/>
                  <a:gd name="T7" fmla="*/ 2147483647 h 2184"/>
                  <a:gd name="T8" fmla="*/ 2147483647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043" name="Freeform 1060"/>
              <p:cNvSpPr>
                <a:spLocks/>
              </p:cNvSpPr>
              <p:nvPr/>
            </p:nvSpPr>
            <p:spPr bwMode="auto">
              <a:xfrm>
                <a:off x="5699125" y="3281363"/>
                <a:ext cx="271463" cy="63500"/>
              </a:xfrm>
              <a:custGeom>
                <a:avLst/>
                <a:gdLst>
                  <a:gd name="T0" fmla="*/ 2147483647 w 2773"/>
                  <a:gd name="T1" fmla="*/ 0 h 738"/>
                  <a:gd name="T2" fmla="*/ 0 w 2773"/>
                  <a:gd name="T3" fmla="*/ 2147483647 h 738"/>
                  <a:gd name="T4" fmla="*/ 2147483647 w 2773"/>
                  <a:gd name="T5" fmla="*/ 2147483647 h 738"/>
                  <a:gd name="T6" fmla="*/ 2147483647 w 2773"/>
                  <a:gd name="T7" fmla="*/ 2147483647 h 738"/>
                  <a:gd name="T8" fmla="*/ 2147483647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044" name="Freeform 1061"/>
              <p:cNvSpPr>
                <a:spLocks/>
              </p:cNvSpPr>
              <p:nvPr/>
            </p:nvSpPr>
            <p:spPr bwMode="auto">
              <a:xfrm>
                <a:off x="5935663" y="3159125"/>
                <a:ext cx="69850" cy="187325"/>
              </a:xfrm>
              <a:custGeom>
                <a:avLst/>
                <a:gdLst>
                  <a:gd name="T0" fmla="*/ 2147483647 w 637"/>
                  <a:gd name="T1" fmla="*/ 0 h 1659"/>
                  <a:gd name="T2" fmla="*/ 2147483647 w 637"/>
                  <a:gd name="T3" fmla="*/ 0 h 1659"/>
                  <a:gd name="T4" fmla="*/ 2147483647 w 637"/>
                  <a:gd name="T5" fmla="*/ 2147483647 h 1659"/>
                  <a:gd name="T6" fmla="*/ 0 w 637"/>
                  <a:gd name="T7" fmla="*/ 2147483647 h 1659"/>
                  <a:gd name="T8" fmla="*/ 2147483647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045" name="Freeform 1062"/>
              <p:cNvSpPr>
                <a:spLocks/>
              </p:cNvSpPr>
              <p:nvPr/>
            </p:nvSpPr>
            <p:spPr bwMode="auto">
              <a:xfrm>
                <a:off x="5699125" y="3290888"/>
                <a:ext cx="242888" cy="61912"/>
              </a:xfrm>
              <a:custGeom>
                <a:avLst/>
                <a:gdLst>
                  <a:gd name="T0" fmla="*/ 0 w 2216"/>
                  <a:gd name="T1" fmla="*/ 0 h 550"/>
                  <a:gd name="T2" fmla="*/ 2147483647 w 2216"/>
                  <a:gd name="T3" fmla="*/ 2147483647 h 550"/>
                  <a:gd name="T4" fmla="*/ 2147483647 w 2216"/>
                  <a:gd name="T5" fmla="*/ 2147483647 h 550"/>
                  <a:gd name="T6" fmla="*/ 2147483647 w 2216"/>
                  <a:gd name="T7" fmla="*/ 2147483647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6046" name="Group 1063"/>
              <p:cNvGrpSpPr>
                <a:grpSpLocks/>
              </p:cNvGrpSpPr>
              <p:nvPr/>
            </p:nvGrpSpPr>
            <p:grpSpPr bwMode="auto">
              <a:xfrm>
                <a:off x="5695950" y="3355975"/>
                <a:ext cx="80963" cy="38100"/>
                <a:chOff x="1740" y="2642"/>
                <a:chExt cx="752" cy="327"/>
              </a:xfrm>
            </p:grpSpPr>
            <p:sp>
              <p:nvSpPr>
                <p:cNvPr id="26053" name="Freeform 1064"/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6054" name="Freeform 1065"/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6055" name="Freeform 1066"/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6056" name="Freeform 1067"/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6057" name="Freeform 1068"/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6058" name="Freeform 1069"/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6047" name="Freeform 1070"/>
              <p:cNvSpPr>
                <a:spLocks/>
              </p:cNvSpPr>
              <p:nvPr/>
            </p:nvSpPr>
            <p:spPr bwMode="auto">
              <a:xfrm>
                <a:off x="5835650" y="3362325"/>
                <a:ext cx="100013" cy="80963"/>
              </a:xfrm>
              <a:custGeom>
                <a:avLst/>
                <a:gdLst>
                  <a:gd name="T0" fmla="*/ 2147483647 w 990"/>
                  <a:gd name="T1" fmla="*/ 2147483647 h 792"/>
                  <a:gd name="T2" fmla="*/ 2147483647 w 990"/>
                  <a:gd name="T3" fmla="*/ 0 h 792"/>
                  <a:gd name="T4" fmla="*/ 2147483647 w 990"/>
                  <a:gd name="T5" fmla="*/ 2147483647 h 792"/>
                  <a:gd name="T6" fmla="*/ 0 w 990"/>
                  <a:gd name="T7" fmla="*/ 2147483647 h 792"/>
                  <a:gd name="T8" fmla="*/ 2147483647 w 990"/>
                  <a:gd name="T9" fmla="*/ 2147483647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048" name="Freeform 1071"/>
              <p:cNvSpPr>
                <a:spLocks/>
              </p:cNvSpPr>
              <p:nvPr/>
            </p:nvSpPr>
            <p:spPr bwMode="auto">
              <a:xfrm>
                <a:off x="5583238" y="3368675"/>
                <a:ext cx="254000" cy="73025"/>
              </a:xfrm>
              <a:custGeom>
                <a:avLst/>
                <a:gdLst>
                  <a:gd name="T0" fmla="*/ 2147483647 w 2532"/>
                  <a:gd name="T1" fmla="*/ 0 h 723"/>
                  <a:gd name="T2" fmla="*/ 2147483647 w 2532"/>
                  <a:gd name="T3" fmla="*/ 0 h 723"/>
                  <a:gd name="T4" fmla="*/ 2147483647 w 2532"/>
                  <a:gd name="T5" fmla="*/ 2147483647 h 723"/>
                  <a:gd name="T6" fmla="*/ 2147483647 w 2532"/>
                  <a:gd name="T7" fmla="*/ 2147483647 h 723"/>
                  <a:gd name="T8" fmla="*/ 0 w 2532"/>
                  <a:gd name="T9" fmla="*/ 2147483647 h 723"/>
                  <a:gd name="T10" fmla="*/ 2147483647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049" name="Freeform 1072"/>
              <p:cNvSpPr>
                <a:spLocks/>
              </p:cNvSpPr>
              <p:nvPr/>
            </p:nvSpPr>
            <p:spPr bwMode="auto">
              <a:xfrm>
                <a:off x="5583238" y="3354388"/>
                <a:ext cx="1587" cy="15875"/>
              </a:xfrm>
              <a:custGeom>
                <a:avLst/>
                <a:gdLst>
                  <a:gd name="T0" fmla="*/ 2147483647 w 26"/>
                  <a:gd name="T1" fmla="*/ 2147483647 h 147"/>
                  <a:gd name="T2" fmla="*/ 2147483647 w 26"/>
                  <a:gd name="T3" fmla="*/ 2147483647 h 147"/>
                  <a:gd name="T4" fmla="*/ 0 w 26"/>
                  <a:gd name="T5" fmla="*/ 2147483647 h 147"/>
                  <a:gd name="T6" fmla="*/ 2147483647 w 26"/>
                  <a:gd name="T7" fmla="*/ 0 h 147"/>
                  <a:gd name="T8" fmla="*/ 2147483647 w 26"/>
                  <a:gd name="T9" fmla="*/ 2147483647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050" name="Freeform 1073"/>
              <p:cNvSpPr>
                <a:spLocks/>
              </p:cNvSpPr>
              <p:nvPr/>
            </p:nvSpPr>
            <p:spPr bwMode="auto">
              <a:xfrm>
                <a:off x="5583238" y="3294063"/>
                <a:ext cx="117475" cy="61912"/>
              </a:xfrm>
              <a:custGeom>
                <a:avLst/>
                <a:gdLst>
                  <a:gd name="T0" fmla="*/ 2147483647 w 1176"/>
                  <a:gd name="T1" fmla="*/ 0 h 606"/>
                  <a:gd name="T2" fmla="*/ 0 w 1176"/>
                  <a:gd name="T3" fmla="*/ 2147483647 h 606"/>
                  <a:gd name="T4" fmla="*/ 2147483647 w 1176"/>
                  <a:gd name="T5" fmla="*/ 2147483647 h 606"/>
                  <a:gd name="T6" fmla="*/ 2147483647 w 1176"/>
                  <a:gd name="T7" fmla="*/ 2147483647 h 606"/>
                  <a:gd name="T8" fmla="*/ 2147483647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051" name="Freeform 1074"/>
              <p:cNvSpPr>
                <a:spLocks/>
              </p:cNvSpPr>
              <p:nvPr/>
            </p:nvSpPr>
            <p:spPr bwMode="auto">
              <a:xfrm>
                <a:off x="5591175" y="3357563"/>
                <a:ext cx="241300" cy="71437"/>
              </a:xfrm>
              <a:custGeom>
                <a:avLst/>
                <a:gdLst>
                  <a:gd name="T0" fmla="*/ 2147483647 w 2532"/>
                  <a:gd name="T1" fmla="*/ 0 h 723"/>
                  <a:gd name="T2" fmla="*/ 2147483647 w 2532"/>
                  <a:gd name="T3" fmla="*/ 0 h 723"/>
                  <a:gd name="T4" fmla="*/ 2147483647 w 2532"/>
                  <a:gd name="T5" fmla="*/ 2147483647 h 723"/>
                  <a:gd name="T6" fmla="*/ 2147483647 w 2532"/>
                  <a:gd name="T7" fmla="*/ 2147483647 h 723"/>
                  <a:gd name="T8" fmla="*/ 0 w 2532"/>
                  <a:gd name="T9" fmla="*/ 2147483647 h 723"/>
                  <a:gd name="T10" fmla="*/ 2147483647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052" name="Freeform 1075"/>
              <p:cNvSpPr>
                <a:spLocks/>
              </p:cNvSpPr>
              <p:nvPr/>
            </p:nvSpPr>
            <p:spPr bwMode="auto">
              <a:xfrm flipV="1">
                <a:off x="5830888" y="3352800"/>
                <a:ext cx="98425" cy="74613"/>
              </a:xfrm>
              <a:custGeom>
                <a:avLst/>
                <a:gdLst>
                  <a:gd name="T0" fmla="*/ 2147483647 w 2532"/>
                  <a:gd name="T1" fmla="*/ 0 h 723"/>
                  <a:gd name="T2" fmla="*/ 2147483647 w 2532"/>
                  <a:gd name="T3" fmla="*/ 0 h 723"/>
                  <a:gd name="T4" fmla="*/ 2147483647 w 2532"/>
                  <a:gd name="T5" fmla="*/ 2147483647 h 723"/>
                  <a:gd name="T6" fmla="*/ 2147483647 w 2532"/>
                  <a:gd name="T7" fmla="*/ 2147483647 h 723"/>
                  <a:gd name="T8" fmla="*/ 0 w 2532"/>
                  <a:gd name="T9" fmla="*/ 2147483647 h 723"/>
                  <a:gd name="T10" fmla="*/ 2147483647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  <p:pic>
          <p:nvPicPr>
            <p:cNvPr id="25704" name="Picture 1077" descr="desktop_computer_stylized_medium"/>
            <p:cNvPicPr>
              <a:picLocks noChangeAspect="1" noChangeArrowheads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6156325" y="3300413"/>
              <a:ext cx="342900" cy="3349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705" name="Freeform 1078"/>
            <p:cNvSpPr>
              <a:spLocks/>
            </p:cNvSpPr>
            <p:nvPr/>
          </p:nvSpPr>
          <p:spPr bwMode="auto">
            <a:xfrm flipH="1">
              <a:off x="6302568" y="3332533"/>
              <a:ext cx="161685" cy="153507"/>
            </a:xfrm>
            <a:custGeom>
              <a:avLst/>
              <a:gdLst>
                <a:gd name="T0" fmla="*/ 0 w 356"/>
                <a:gd name="T1" fmla="*/ 0 h 368"/>
                <a:gd name="T2" fmla="*/ 136251 w 356"/>
                <a:gd name="T3" fmla="*/ 5840 h 368"/>
                <a:gd name="T4" fmla="*/ 161685 w 356"/>
                <a:gd name="T5" fmla="*/ 122639 h 368"/>
                <a:gd name="T6" fmla="*/ 35425 w 356"/>
                <a:gd name="T7" fmla="*/ 15350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pic>
          <p:nvPicPr>
            <p:cNvPr id="25706" name="Picture 1081" descr="laptop_keyboard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7329488" y="5672138"/>
              <a:ext cx="388937" cy="158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707" name="Freeform 1082"/>
            <p:cNvSpPr>
              <a:spLocks/>
            </p:cNvSpPr>
            <p:nvPr/>
          </p:nvSpPr>
          <p:spPr bwMode="auto">
            <a:xfrm>
              <a:off x="7458075" y="5516563"/>
              <a:ext cx="312738" cy="207962"/>
            </a:xfrm>
            <a:custGeom>
              <a:avLst/>
              <a:gdLst>
                <a:gd name="T0" fmla="*/ 2147483647 w 2982"/>
                <a:gd name="T1" fmla="*/ 0 h 2442"/>
                <a:gd name="T2" fmla="*/ 0 w 2982"/>
                <a:gd name="T3" fmla="*/ 2147483647 h 2442"/>
                <a:gd name="T4" fmla="*/ 2147483647 w 2982"/>
                <a:gd name="T5" fmla="*/ 2147483647 h 2442"/>
                <a:gd name="T6" fmla="*/ 2147483647 w 2982"/>
                <a:gd name="T7" fmla="*/ 2147483647 h 2442"/>
                <a:gd name="T8" fmla="*/ 2147483647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pic>
          <p:nvPicPr>
            <p:cNvPr id="25708" name="Picture 1083" descr="screen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73950" y="5521325"/>
              <a:ext cx="284163" cy="190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709" name="Freeform 1084"/>
            <p:cNvSpPr>
              <a:spLocks/>
            </p:cNvSpPr>
            <p:nvPr/>
          </p:nvSpPr>
          <p:spPr bwMode="auto">
            <a:xfrm>
              <a:off x="7515225" y="5510213"/>
              <a:ext cx="265113" cy="39687"/>
            </a:xfrm>
            <a:custGeom>
              <a:avLst/>
              <a:gdLst>
                <a:gd name="T0" fmla="*/ 2147483647 w 2528"/>
                <a:gd name="T1" fmla="*/ 0 h 455"/>
                <a:gd name="T2" fmla="*/ 2147483647 w 2528"/>
                <a:gd name="T3" fmla="*/ 2147483647 h 455"/>
                <a:gd name="T4" fmla="*/ 2147483647 w 2528"/>
                <a:gd name="T5" fmla="*/ 2147483647 h 455"/>
                <a:gd name="T6" fmla="*/ 0 w 2528"/>
                <a:gd name="T7" fmla="*/ 2147483647 h 455"/>
                <a:gd name="T8" fmla="*/ 2147483647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710" name="Freeform 1085"/>
            <p:cNvSpPr>
              <a:spLocks/>
            </p:cNvSpPr>
            <p:nvPr/>
          </p:nvSpPr>
          <p:spPr bwMode="auto">
            <a:xfrm>
              <a:off x="7456488" y="5510213"/>
              <a:ext cx="73025" cy="161925"/>
            </a:xfrm>
            <a:custGeom>
              <a:avLst/>
              <a:gdLst>
                <a:gd name="T0" fmla="*/ 2147483647 w 702"/>
                <a:gd name="T1" fmla="*/ 0 h 1893"/>
                <a:gd name="T2" fmla="*/ 0 w 702"/>
                <a:gd name="T3" fmla="*/ 2147483647 h 1893"/>
                <a:gd name="T4" fmla="*/ 2147483647 w 702"/>
                <a:gd name="T5" fmla="*/ 2147483647 h 1893"/>
                <a:gd name="T6" fmla="*/ 2147483647 w 702"/>
                <a:gd name="T7" fmla="*/ 2147483647 h 1893"/>
                <a:gd name="T8" fmla="*/ 2147483647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711" name="Freeform 1086"/>
            <p:cNvSpPr>
              <a:spLocks/>
            </p:cNvSpPr>
            <p:nvPr/>
          </p:nvSpPr>
          <p:spPr bwMode="auto">
            <a:xfrm>
              <a:off x="7699375" y="5538788"/>
              <a:ext cx="79375" cy="185737"/>
            </a:xfrm>
            <a:custGeom>
              <a:avLst/>
              <a:gdLst>
                <a:gd name="T0" fmla="*/ 2147483647 w 756"/>
                <a:gd name="T1" fmla="*/ 0 h 2184"/>
                <a:gd name="T2" fmla="*/ 2147483647 w 756"/>
                <a:gd name="T3" fmla="*/ 2147483647 h 2184"/>
                <a:gd name="T4" fmla="*/ 0 w 756"/>
                <a:gd name="T5" fmla="*/ 2147483647 h 2184"/>
                <a:gd name="T6" fmla="*/ 2147483647 w 756"/>
                <a:gd name="T7" fmla="*/ 2147483647 h 2184"/>
                <a:gd name="T8" fmla="*/ 2147483647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712" name="Freeform 1087"/>
            <p:cNvSpPr>
              <a:spLocks/>
            </p:cNvSpPr>
            <p:nvPr/>
          </p:nvSpPr>
          <p:spPr bwMode="auto">
            <a:xfrm>
              <a:off x="7454900" y="5662613"/>
              <a:ext cx="290513" cy="63500"/>
            </a:xfrm>
            <a:custGeom>
              <a:avLst/>
              <a:gdLst>
                <a:gd name="T0" fmla="*/ 2147483647 w 2773"/>
                <a:gd name="T1" fmla="*/ 0 h 738"/>
                <a:gd name="T2" fmla="*/ 0 w 2773"/>
                <a:gd name="T3" fmla="*/ 2147483647 h 738"/>
                <a:gd name="T4" fmla="*/ 2147483647 w 2773"/>
                <a:gd name="T5" fmla="*/ 2147483647 h 738"/>
                <a:gd name="T6" fmla="*/ 2147483647 w 2773"/>
                <a:gd name="T7" fmla="*/ 2147483647 h 738"/>
                <a:gd name="T8" fmla="*/ 2147483647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713" name="Freeform 1088"/>
            <p:cNvSpPr>
              <a:spLocks/>
            </p:cNvSpPr>
            <p:nvPr/>
          </p:nvSpPr>
          <p:spPr bwMode="auto">
            <a:xfrm>
              <a:off x="7707313" y="5540375"/>
              <a:ext cx="74612" cy="187325"/>
            </a:xfrm>
            <a:custGeom>
              <a:avLst/>
              <a:gdLst>
                <a:gd name="T0" fmla="*/ 2147483647 w 637"/>
                <a:gd name="T1" fmla="*/ 0 h 1659"/>
                <a:gd name="T2" fmla="*/ 2147483647 w 637"/>
                <a:gd name="T3" fmla="*/ 0 h 1659"/>
                <a:gd name="T4" fmla="*/ 2147483647 w 637"/>
                <a:gd name="T5" fmla="*/ 2147483647 h 1659"/>
                <a:gd name="T6" fmla="*/ 0 w 637"/>
                <a:gd name="T7" fmla="*/ 2147483647 h 1659"/>
                <a:gd name="T8" fmla="*/ 2147483647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714" name="Freeform 1089"/>
            <p:cNvSpPr>
              <a:spLocks/>
            </p:cNvSpPr>
            <p:nvPr/>
          </p:nvSpPr>
          <p:spPr bwMode="auto">
            <a:xfrm>
              <a:off x="7454900" y="5672138"/>
              <a:ext cx="258763" cy="61912"/>
            </a:xfrm>
            <a:custGeom>
              <a:avLst/>
              <a:gdLst>
                <a:gd name="T0" fmla="*/ 0 w 2216"/>
                <a:gd name="T1" fmla="*/ 0 h 550"/>
                <a:gd name="T2" fmla="*/ 2147483647 w 2216"/>
                <a:gd name="T3" fmla="*/ 2147483647 h 550"/>
                <a:gd name="T4" fmla="*/ 2147483647 w 2216"/>
                <a:gd name="T5" fmla="*/ 2147483647 h 550"/>
                <a:gd name="T6" fmla="*/ 2147483647 w 2216"/>
                <a:gd name="T7" fmla="*/ 2147483647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grpSp>
          <p:nvGrpSpPr>
            <p:cNvPr id="25715" name="Group 1090"/>
            <p:cNvGrpSpPr>
              <a:grpSpLocks/>
            </p:cNvGrpSpPr>
            <p:nvPr/>
          </p:nvGrpSpPr>
          <p:grpSpPr bwMode="auto">
            <a:xfrm>
              <a:off x="7451725" y="5737225"/>
              <a:ext cx="87313" cy="38100"/>
              <a:chOff x="1740" y="2642"/>
              <a:chExt cx="752" cy="327"/>
            </a:xfrm>
          </p:grpSpPr>
          <p:sp>
            <p:nvSpPr>
              <p:cNvPr id="26031" name="Freeform 1091"/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032" name="Freeform 1092"/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033" name="Freeform 1093"/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034" name="Freeform 1094"/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035" name="Freeform 1095"/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036" name="Freeform 1096"/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25716" name="Freeform 1097"/>
            <p:cNvSpPr>
              <a:spLocks/>
            </p:cNvSpPr>
            <p:nvPr/>
          </p:nvSpPr>
          <p:spPr bwMode="auto">
            <a:xfrm>
              <a:off x="7600950" y="5743575"/>
              <a:ext cx="106363" cy="80963"/>
            </a:xfrm>
            <a:custGeom>
              <a:avLst/>
              <a:gdLst>
                <a:gd name="T0" fmla="*/ 2147483647 w 990"/>
                <a:gd name="T1" fmla="*/ 2147483647 h 792"/>
                <a:gd name="T2" fmla="*/ 2147483647 w 990"/>
                <a:gd name="T3" fmla="*/ 0 h 792"/>
                <a:gd name="T4" fmla="*/ 2147483647 w 990"/>
                <a:gd name="T5" fmla="*/ 2147483647 h 792"/>
                <a:gd name="T6" fmla="*/ 0 w 990"/>
                <a:gd name="T7" fmla="*/ 2147483647 h 792"/>
                <a:gd name="T8" fmla="*/ 2147483647 w 990"/>
                <a:gd name="T9" fmla="*/ 2147483647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717" name="Freeform 1098"/>
            <p:cNvSpPr>
              <a:spLocks/>
            </p:cNvSpPr>
            <p:nvPr/>
          </p:nvSpPr>
          <p:spPr bwMode="auto">
            <a:xfrm>
              <a:off x="7329488" y="5749925"/>
              <a:ext cx="271462" cy="73025"/>
            </a:xfrm>
            <a:custGeom>
              <a:avLst/>
              <a:gdLst>
                <a:gd name="T0" fmla="*/ 2147483647 w 2532"/>
                <a:gd name="T1" fmla="*/ 0 h 723"/>
                <a:gd name="T2" fmla="*/ 2147483647 w 2532"/>
                <a:gd name="T3" fmla="*/ 0 h 723"/>
                <a:gd name="T4" fmla="*/ 2147483647 w 2532"/>
                <a:gd name="T5" fmla="*/ 2147483647 h 723"/>
                <a:gd name="T6" fmla="*/ 2147483647 w 2532"/>
                <a:gd name="T7" fmla="*/ 2147483647 h 723"/>
                <a:gd name="T8" fmla="*/ 0 w 2532"/>
                <a:gd name="T9" fmla="*/ 2147483647 h 723"/>
                <a:gd name="T10" fmla="*/ 2147483647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718" name="Freeform 1099"/>
            <p:cNvSpPr>
              <a:spLocks/>
            </p:cNvSpPr>
            <p:nvPr/>
          </p:nvSpPr>
          <p:spPr bwMode="auto">
            <a:xfrm>
              <a:off x="7331075" y="5735638"/>
              <a:ext cx="1588" cy="15875"/>
            </a:xfrm>
            <a:custGeom>
              <a:avLst/>
              <a:gdLst>
                <a:gd name="T0" fmla="*/ 2147483647 w 26"/>
                <a:gd name="T1" fmla="*/ 2147483647 h 147"/>
                <a:gd name="T2" fmla="*/ 2147483647 w 26"/>
                <a:gd name="T3" fmla="*/ 2147483647 h 147"/>
                <a:gd name="T4" fmla="*/ 0 w 26"/>
                <a:gd name="T5" fmla="*/ 2147483647 h 147"/>
                <a:gd name="T6" fmla="*/ 2147483647 w 26"/>
                <a:gd name="T7" fmla="*/ 0 h 147"/>
                <a:gd name="T8" fmla="*/ 2147483647 w 26"/>
                <a:gd name="T9" fmla="*/ 2147483647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719" name="Freeform 1100"/>
            <p:cNvSpPr>
              <a:spLocks/>
            </p:cNvSpPr>
            <p:nvPr/>
          </p:nvSpPr>
          <p:spPr bwMode="auto">
            <a:xfrm>
              <a:off x="7331075" y="5675313"/>
              <a:ext cx="125413" cy="61912"/>
            </a:xfrm>
            <a:custGeom>
              <a:avLst/>
              <a:gdLst>
                <a:gd name="T0" fmla="*/ 2147483647 w 1176"/>
                <a:gd name="T1" fmla="*/ 0 h 606"/>
                <a:gd name="T2" fmla="*/ 0 w 1176"/>
                <a:gd name="T3" fmla="*/ 2147483647 h 606"/>
                <a:gd name="T4" fmla="*/ 2147483647 w 1176"/>
                <a:gd name="T5" fmla="*/ 2147483647 h 606"/>
                <a:gd name="T6" fmla="*/ 2147483647 w 1176"/>
                <a:gd name="T7" fmla="*/ 2147483647 h 606"/>
                <a:gd name="T8" fmla="*/ 2147483647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720" name="Freeform 1101"/>
            <p:cNvSpPr>
              <a:spLocks/>
            </p:cNvSpPr>
            <p:nvPr/>
          </p:nvSpPr>
          <p:spPr bwMode="auto">
            <a:xfrm>
              <a:off x="7339013" y="5738813"/>
              <a:ext cx="257175" cy="71437"/>
            </a:xfrm>
            <a:custGeom>
              <a:avLst/>
              <a:gdLst>
                <a:gd name="T0" fmla="*/ 2147483647 w 2532"/>
                <a:gd name="T1" fmla="*/ 0 h 723"/>
                <a:gd name="T2" fmla="*/ 2147483647 w 2532"/>
                <a:gd name="T3" fmla="*/ 0 h 723"/>
                <a:gd name="T4" fmla="*/ 2147483647 w 2532"/>
                <a:gd name="T5" fmla="*/ 2147483647 h 723"/>
                <a:gd name="T6" fmla="*/ 2147483647 w 2532"/>
                <a:gd name="T7" fmla="*/ 2147483647 h 723"/>
                <a:gd name="T8" fmla="*/ 0 w 2532"/>
                <a:gd name="T9" fmla="*/ 2147483647 h 723"/>
                <a:gd name="T10" fmla="*/ 2147483647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721" name="Freeform 1102"/>
            <p:cNvSpPr>
              <a:spLocks/>
            </p:cNvSpPr>
            <p:nvPr/>
          </p:nvSpPr>
          <p:spPr bwMode="auto">
            <a:xfrm flipV="1">
              <a:off x="7596188" y="5734050"/>
              <a:ext cx="104775" cy="74613"/>
            </a:xfrm>
            <a:custGeom>
              <a:avLst/>
              <a:gdLst>
                <a:gd name="T0" fmla="*/ 2147483647 w 2532"/>
                <a:gd name="T1" fmla="*/ 0 h 723"/>
                <a:gd name="T2" fmla="*/ 2147483647 w 2532"/>
                <a:gd name="T3" fmla="*/ 0 h 723"/>
                <a:gd name="T4" fmla="*/ 2147483647 w 2532"/>
                <a:gd name="T5" fmla="*/ 2147483647 h 723"/>
                <a:gd name="T6" fmla="*/ 2147483647 w 2532"/>
                <a:gd name="T7" fmla="*/ 2147483647 h 723"/>
                <a:gd name="T8" fmla="*/ 0 w 2532"/>
                <a:gd name="T9" fmla="*/ 2147483647 h 723"/>
                <a:gd name="T10" fmla="*/ 2147483647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grpSp>
          <p:nvGrpSpPr>
            <p:cNvPr id="25722" name="Group 1103"/>
            <p:cNvGrpSpPr>
              <a:grpSpLocks/>
            </p:cNvGrpSpPr>
            <p:nvPr/>
          </p:nvGrpSpPr>
          <p:grpSpPr bwMode="auto">
            <a:xfrm>
              <a:off x="6351588" y="2493963"/>
              <a:ext cx="390525" cy="169862"/>
              <a:chOff x="4650" y="1129"/>
              <a:chExt cx="246" cy="95"/>
            </a:xfrm>
          </p:grpSpPr>
          <p:sp>
            <p:nvSpPr>
              <p:cNvPr id="26023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024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025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6026" name="Group 1107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6029" name="Freeform 110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6030" name="Freeform 110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6027" name="Line 1110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028" name="Line 1111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25723" name="Group 1112"/>
            <p:cNvGrpSpPr>
              <a:grpSpLocks/>
            </p:cNvGrpSpPr>
            <p:nvPr/>
          </p:nvGrpSpPr>
          <p:grpSpPr bwMode="auto">
            <a:xfrm>
              <a:off x="6051550" y="3641725"/>
              <a:ext cx="390525" cy="169863"/>
              <a:chOff x="4650" y="1129"/>
              <a:chExt cx="246" cy="95"/>
            </a:xfrm>
          </p:grpSpPr>
          <p:sp>
            <p:nvSpPr>
              <p:cNvPr id="26015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016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017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6018" name="Group 1116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6021" name="Freeform 1117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6022" name="Freeform 1118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6019" name="Line 1119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020" name="Line 1120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25724" name="Group 1121"/>
            <p:cNvGrpSpPr>
              <a:grpSpLocks/>
            </p:cNvGrpSpPr>
            <p:nvPr/>
          </p:nvGrpSpPr>
          <p:grpSpPr bwMode="auto">
            <a:xfrm>
              <a:off x="6248400" y="4852988"/>
              <a:ext cx="617538" cy="247650"/>
              <a:chOff x="2356" y="1300"/>
              <a:chExt cx="555" cy="194"/>
            </a:xfrm>
          </p:grpSpPr>
          <p:sp>
            <p:nvSpPr>
              <p:cNvPr id="26007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008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009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6010" name="Group 1125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26013" name="Freeform 1126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6014" name="Freeform 1127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6011" name="Line 1128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012" name="Line 1129"/>
              <p:cNvSpPr>
                <a:spLocks noChangeShapeType="1"/>
              </p:cNvSpPr>
              <p:nvPr/>
            </p:nvSpPr>
            <p:spPr bwMode="auto">
              <a:xfrm>
                <a:off x="2907" y="1363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25725" name="Group 1130"/>
            <p:cNvGrpSpPr>
              <a:grpSpLocks/>
            </p:cNvGrpSpPr>
            <p:nvPr/>
          </p:nvGrpSpPr>
          <p:grpSpPr bwMode="auto">
            <a:xfrm>
              <a:off x="6969125" y="4510088"/>
              <a:ext cx="617538" cy="247650"/>
              <a:chOff x="2356" y="1300"/>
              <a:chExt cx="555" cy="194"/>
            </a:xfrm>
          </p:grpSpPr>
          <p:sp>
            <p:nvSpPr>
              <p:cNvPr id="25999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000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001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6002" name="Group 1134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26005" name="Freeform 1135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6006" name="Freeform 1136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6003" name="Line 1137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004" name="Line 1138"/>
              <p:cNvSpPr>
                <a:spLocks noChangeShapeType="1"/>
              </p:cNvSpPr>
              <p:nvPr/>
            </p:nvSpPr>
            <p:spPr bwMode="auto">
              <a:xfrm>
                <a:off x="2907" y="1363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25726" name="Group 1139"/>
            <p:cNvGrpSpPr>
              <a:grpSpLocks/>
            </p:cNvGrpSpPr>
            <p:nvPr/>
          </p:nvGrpSpPr>
          <p:grpSpPr bwMode="auto">
            <a:xfrm>
              <a:off x="7585075" y="4811713"/>
              <a:ext cx="617538" cy="247650"/>
              <a:chOff x="2356" y="1300"/>
              <a:chExt cx="555" cy="194"/>
            </a:xfrm>
          </p:grpSpPr>
          <p:sp>
            <p:nvSpPr>
              <p:cNvPr id="25991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5992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5993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5994" name="Group 1143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25997" name="Freeform 1144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5998" name="Freeform 1145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5995" name="Line 1146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5996" name="Line 1147"/>
              <p:cNvSpPr>
                <a:spLocks noChangeShapeType="1"/>
              </p:cNvSpPr>
              <p:nvPr/>
            </p:nvSpPr>
            <p:spPr bwMode="auto">
              <a:xfrm>
                <a:off x="2907" y="1363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25727" name="Group 3"/>
            <p:cNvGrpSpPr>
              <a:grpSpLocks/>
            </p:cNvGrpSpPr>
            <p:nvPr/>
          </p:nvGrpSpPr>
          <p:grpSpPr bwMode="auto">
            <a:xfrm>
              <a:off x="5964238" y="3135313"/>
              <a:ext cx="314325" cy="334962"/>
              <a:chOff x="5974579" y="3105349"/>
              <a:chExt cx="347997" cy="396620"/>
            </a:xfrm>
          </p:grpSpPr>
          <p:pic>
            <p:nvPicPr>
              <p:cNvPr id="25989" name="Picture 555" descr="fridge2.png"/>
              <p:cNvPicPr>
                <a:picLocks noChangeAspect="1"/>
              </p:cNvPicPr>
              <p:nvPr/>
            </p:nvPicPr>
            <p:blipFill>
              <a:blip r:embed="rId1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74343" y="3164942"/>
                <a:ext cx="189578" cy="3370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5990" name="Picture 1115" descr="antenna_stylized"/>
              <p:cNvPicPr>
                <a:picLocks noChangeAspect="1" noChangeArrowheads="1"/>
              </p:cNvPicPr>
              <p:nvPr/>
            </p:nvPicPr>
            <p:blipFill>
              <a:blip r:embed="rId1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74579" y="3105349"/>
                <a:ext cx="347997" cy="1675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25728" name="Picture 603" descr="car_icon_small"/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73813" y="1744663"/>
              <a:ext cx="849312" cy="168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729" name="Picture 814" descr="light2.png"/>
            <p:cNvPicPr>
              <a:picLocks noChangeAspect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6707188" y="2019300"/>
              <a:ext cx="92075" cy="406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730" name="Picture 1017" descr="antenna_stylized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11925" y="1946275"/>
              <a:ext cx="531813" cy="2238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731" name="Picture 1017" descr="antenna_stylized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86538" y="1685925"/>
              <a:ext cx="530225" cy="2238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25732" name="Group 347"/>
            <p:cNvGrpSpPr>
              <a:grpSpLocks/>
            </p:cNvGrpSpPr>
            <p:nvPr/>
          </p:nvGrpSpPr>
          <p:grpSpPr bwMode="auto">
            <a:xfrm>
              <a:off x="6220922" y="4838544"/>
              <a:ext cx="660165" cy="269566"/>
              <a:chOff x="1871277" y="1576300"/>
              <a:chExt cx="1128371" cy="437861"/>
            </a:xfrm>
          </p:grpSpPr>
          <p:sp>
            <p:nvSpPr>
              <p:cNvPr id="1354" name="Oval 1353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55" name="Rectangle 1354"/>
              <p:cNvSpPr/>
              <p:nvPr/>
            </p:nvSpPr>
            <p:spPr bwMode="auto">
              <a:xfrm>
                <a:off x="1872116" y="1739006"/>
                <a:ext cx="1128773" cy="116036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1356" name="Oval 1355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57" name="Freeform 1356"/>
              <p:cNvSpPr/>
              <p:nvPr/>
            </p:nvSpPr>
            <p:spPr bwMode="auto">
              <a:xfrm>
                <a:off x="2159736" y="1674540"/>
                <a:ext cx="548106" cy="159874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1358" name="Freeform 1357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1359" name="Freeform 1358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1360" name="Freeform 1359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1361" name="Straight Connector 1360"/>
              <p:cNvCxnSpPr>
                <a:cxnSpLocks noChangeShapeType="1"/>
                <a:endCxn id="1356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362" name="Straight Connector 1361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5733" name="Group 347"/>
            <p:cNvGrpSpPr>
              <a:grpSpLocks/>
            </p:cNvGrpSpPr>
            <p:nvPr/>
          </p:nvGrpSpPr>
          <p:grpSpPr bwMode="auto">
            <a:xfrm>
              <a:off x="6933466" y="4503243"/>
              <a:ext cx="660165" cy="269566"/>
              <a:chOff x="1871277" y="1576300"/>
              <a:chExt cx="1128371" cy="437861"/>
            </a:xfrm>
          </p:grpSpPr>
          <p:sp>
            <p:nvSpPr>
              <p:cNvPr id="1345" name="Oval 1344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46" name="Rectangle 1345"/>
              <p:cNvSpPr/>
              <p:nvPr/>
            </p:nvSpPr>
            <p:spPr bwMode="auto">
              <a:xfrm>
                <a:off x="1872532" y="1739555"/>
                <a:ext cx="1126060" cy="116038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1347" name="Oval 1346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48" name="Freeform 1347"/>
              <p:cNvSpPr/>
              <p:nvPr/>
            </p:nvSpPr>
            <p:spPr bwMode="auto">
              <a:xfrm>
                <a:off x="2160152" y="1672512"/>
                <a:ext cx="548106" cy="162453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1349" name="Freeform 1348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1350" name="Freeform 1349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1351" name="Freeform 1350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1352" name="Straight Connector 1351"/>
              <p:cNvCxnSpPr>
                <a:cxnSpLocks noChangeShapeType="1"/>
                <a:endCxn id="1347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353" name="Straight Connector 1352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5734" name="Group 347"/>
            <p:cNvGrpSpPr>
              <a:grpSpLocks/>
            </p:cNvGrpSpPr>
            <p:nvPr/>
          </p:nvGrpSpPr>
          <p:grpSpPr bwMode="auto">
            <a:xfrm>
              <a:off x="7563920" y="4800505"/>
              <a:ext cx="660165" cy="269566"/>
              <a:chOff x="1871277" y="1576300"/>
              <a:chExt cx="1128371" cy="437861"/>
            </a:xfrm>
          </p:grpSpPr>
          <p:sp>
            <p:nvSpPr>
              <p:cNvPr id="1336" name="Oval 1335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37" name="Rectangle 1336"/>
              <p:cNvSpPr/>
              <p:nvPr/>
            </p:nvSpPr>
            <p:spPr bwMode="auto">
              <a:xfrm>
                <a:off x="1872162" y="1738907"/>
                <a:ext cx="1128773" cy="116036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1338" name="Oval 1337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39" name="Freeform 1338"/>
              <p:cNvSpPr/>
              <p:nvPr/>
            </p:nvSpPr>
            <p:spPr bwMode="auto">
              <a:xfrm>
                <a:off x="2159782" y="1674441"/>
                <a:ext cx="548106" cy="159874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1340" name="Freeform 1339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1341" name="Freeform 1340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1342" name="Freeform 1341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1343" name="Straight Connector 1342"/>
              <p:cNvCxnSpPr>
                <a:cxnSpLocks noChangeShapeType="1"/>
                <a:endCxn id="1338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344" name="Straight Connector 1343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5735" name="Group 347"/>
            <p:cNvGrpSpPr>
              <a:grpSpLocks/>
            </p:cNvGrpSpPr>
            <p:nvPr/>
          </p:nvGrpSpPr>
          <p:grpSpPr bwMode="auto">
            <a:xfrm>
              <a:off x="6050373" y="3620176"/>
              <a:ext cx="425094" cy="228319"/>
              <a:chOff x="1871277" y="1576300"/>
              <a:chExt cx="1128371" cy="437861"/>
            </a:xfrm>
          </p:grpSpPr>
          <p:sp>
            <p:nvSpPr>
              <p:cNvPr id="1327" name="Oval 1326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28" name="Rectangle 1327"/>
              <p:cNvSpPr/>
              <p:nvPr/>
            </p:nvSpPr>
            <p:spPr bwMode="auto">
              <a:xfrm>
                <a:off x="1870189" y="1739404"/>
                <a:ext cx="1129316" cy="115689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1329" name="Oval 1328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30" name="Freeform 1329"/>
              <p:cNvSpPr/>
              <p:nvPr/>
            </p:nvSpPr>
            <p:spPr bwMode="auto">
              <a:xfrm>
                <a:off x="2160944" y="1672426"/>
                <a:ext cx="547803" cy="161356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1331" name="Freeform 1330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1332" name="Freeform 1331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1333" name="Freeform 1332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1334" name="Straight Connector 1333"/>
              <p:cNvCxnSpPr>
                <a:cxnSpLocks noChangeShapeType="1"/>
                <a:endCxn id="1329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335" name="Straight Connector 1334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5736" name="Group 347"/>
            <p:cNvGrpSpPr>
              <a:grpSpLocks/>
            </p:cNvGrpSpPr>
            <p:nvPr/>
          </p:nvGrpSpPr>
          <p:grpSpPr bwMode="auto">
            <a:xfrm>
              <a:off x="6347637" y="2481965"/>
              <a:ext cx="403071" cy="202807"/>
              <a:chOff x="1871277" y="1576300"/>
              <a:chExt cx="1128371" cy="437861"/>
            </a:xfrm>
          </p:grpSpPr>
          <p:sp>
            <p:nvSpPr>
              <p:cNvPr id="1318" name="Oval 1317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19" name="Rectangle 1318"/>
              <p:cNvSpPr/>
              <p:nvPr/>
            </p:nvSpPr>
            <p:spPr bwMode="auto">
              <a:xfrm>
                <a:off x="1873449" y="1739300"/>
                <a:ext cx="1124357" cy="116532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1320" name="Oval 1319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21" name="Freeform 1320"/>
              <p:cNvSpPr/>
              <p:nvPr/>
            </p:nvSpPr>
            <p:spPr bwMode="auto">
              <a:xfrm>
                <a:off x="2162315" y="1670752"/>
                <a:ext cx="546626" cy="161088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1322" name="Freeform 1321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1323" name="Freeform 1322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1324" name="Freeform 1323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1325" name="Straight Connector 1324"/>
              <p:cNvCxnSpPr>
                <a:cxnSpLocks noChangeShapeType="1"/>
                <a:endCxn id="1320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326" name="Straight Connector 1325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5737" name="Group 1110"/>
            <p:cNvGrpSpPr>
              <a:grpSpLocks/>
            </p:cNvGrpSpPr>
            <p:nvPr/>
          </p:nvGrpSpPr>
          <p:grpSpPr bwMode="auto">
            <a:xfrm>
              <a:off x="7678804" y="2388750"/>
              <a:ext cx="418211" cy="189727"/>
              <a:chOff x="7913987" y="1515773"/>
              <a:chExt cx="625138" cy="276534"/>
            </a:xfrm>
          </p:grpSpPr>
          <p:sp>
            <p:nvSpPr>
              <p:cNvPr id="1309" name="Oval 1308"/>
              <p:cNvSpPr>
                <a:spLocks noChangeArrowheads="1"/>
              </p:cNvSpPr>
              <p:nvPr/>
            </p:nvSpPr>
            <p:spPr bwMode="auto">
              <a:xfrm flipV="1">
                <a:off x="7915743" y="1593920"/>
                <a:ext cx="623382" cy="198387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10" name="Rectangle 1309"/>
              <p:cNvSpPr/>
              <p:nvPr/>
            </p:nvSpPr>
            <p:spPr bwMode="auto">
              <a:xfrm>
                <a:off x="7913888" y="1622848"/>
                <a:ext cx="624093" cy="71728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1311" name="Oval 1310"/>
              <p:cNvSpPr>
                <a:spLocks noChangeArrowheads="1"/>
              </p:cNvSpPr>
              <p:nvPr/>
            </p:nvSpPr>
            <p:spPr bwMode="auto">
              <a:xfrm flipV="1">
                <a:off x="7914388" y="1515773"/>
                <a:ext cx="623381" cy="198387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12" name="Freeform 1311"/>
              <p:cNvSpPr/>
              <p:nvPr/>
            </p:nvSpPr>
            <p:spPr bwMode="auto">
              <a:xfrm>
                <a:off x="8072877" y="1581199"/>
                <a:ext cx="303742" cy="99494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1313" name="Freeform 1312"/>
              <p:cNvSpPr>
                <a:spLocks/>
              </p:cNvSpPr>
              <p:nvPr/>
            </p:nvSpPr>
            <p:spPr bwMode="auto">
              <a:xfrm>
                <a:off x="8042174" y="1555712"/>
                <a:ext cx="367006" cy="69068"/>
              </a:xfrm>
              <a:custGeom>
                <a:avLst/>
                <a:gdLst>
                  <a:gd name="T0" fmla="*/ 0 w 3723451"/>
                  <a:gd name="T1" fmla="*/ 16897 h 932950"/>
                  <a:gd name="T2" fmla="*/ 64577 w 3723451"/>
                  <a:gd name="T3" fmla="*/ 199 h 932950"/>
                  <a:gd name="T4" fmla="*/ 182917 w 3723451"/>
                  <a:gd name="T5" fmla="*/ 38538 h 932950"/>
                  <a:gd name="T6" fmla="*/ 295814 w 3723451"/>
                  <a:gd name="T7" fmla="*/ 0 h 932950"/>
                  <a:gd name="T8" fmla="*/ 367006 w 3723451"/>
                  <a:gd name="T9" fmla="*/ 15336 h 932950"/>
                  <a:gd name="T10" fmla="*/ 314039 w 3723451"/>
                  <a:gd name="T11" fmla="*/ 34193 h 932950"/>
                  <a:gd name="T12" fmla="*/ 296986 w 3723451"/>
                  <a:gd name="T13" fmla="*/ 29109 h 932950"/>
                  <a:gd name="T14" fmla="*/ 184996 w 3723451"/>
                  <a:gd name="T15" fmla="*/ 69068 h 932950"/>
                  <a:gd name="T16" fmla="*/ 70141 w 3723451"/>
                  <a:gd name="T17" fmla="*/ 30579 h 932950"/>
                  <a:gd name="T18" fmla="*/ 51571 w 3723451"/>
                  <a:gd name="T19" fmla="*/ 34733 h 932950"/>
                  <a:gd name="T20" fmla="*/ 0 w 3723451"/>
                  <a:gd name="T21" fmla="*/ 1689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1314" name="Freeform 1313"/>
              <p:cNvSpPr>
                <a:spLocks/>
              </p:cNvSpPr>
              <p:nvPr/>
            </p:nvSpPr>
            <p:spPr bwMode="auto">
              <a:xfrm>
                <a:off x="8282748" y="1614494"/>
                <a:ext cx="135212" cy="60251"/>
              </a:xfrm>
              <a:custGeom>
                <a:avLst/>
                <a:gdLst>
                  <a:gd name="T0" fmla="*/ 0 w 1366596"/>
                  <a:gd name="T1" fmla="*/ 0 h 809868"/>
                  <a:gd name="T2" fmla="*/ 135212 w 1366596"/>
                  <a:gd name="T3" fmla="*/ 46558 h 809868"/>
                  <a:gd name="T4" fmla="*/ 85589 w 1366596"/>
                  <a:gd name="T5" fmla="*/ 60251 h 809868"/>
                  <a:gd name="T6" fmla="*/ 455 w 1366596"/>
                  <a:gd name="T7" fmla="*/ 3183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1315" name="Freeform 1314"/>
              <p:cNvSpPr>
                <a:spLocks/>
              </p:cNvSpPr>
              <p:nvPr/>
            </p:nvSpPr>
            <p:spPr bwMode="auto">
              <a:xfrm>
                <a:off x="8035150" y="1615964"/>
                <a:ext cx="133456" cy="60250"/>
              </a:xfrm>
              <a:custGeom>
                <a:avLst/>
                <a:gdLst>
                  <a:gd name="T0" fmla="*/ 131634 w 1348191"/>
                  <a:gd name="T1" fmla="*/ 0 h 791462"/>
                  <a:gd name="T2" fmla="*/ 133456 w 1348191"/>
                  <a:gd name="T3" fmla="*/ 29074 h 791462"/>
                  <a:gd name="T4" fmla="*/ 48281 w 1348191"/>
                  <a:gd name="T5" fmla="*/ 60250 h 791462"/>
                  <a:gd name="T6" fmla="*/ 0 w 1348191"/>
                  <a:gd name="T7" fmla="*/ 46589 h 791462"/>
                  <a:gd name="T8" fmla="*/ 13163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1316" name="Straight Connector 1315"/>
              <p:cNvCxnSpPr>
                <a:cxnSpLocks noChangeShapeType="1"/>
                <a:endCxn id="1311" idx="2"/>
              </p:cNvCxnSpPr>
              <p:nvPr/>
            </p:nvCxnSpPr>
            <p:spPr bwMode="auto">
              <a:xfrm flipH="1" flipV="1">
                <a:off x="7914388" y="1615701"/>
                <a:ext cx="1756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317" name="Straight Connector 1316"/>
              <p:cNvCxnSpPr>
                <a:cxnSpLocks noChangeShapeType="1"/>
              </p:cNvCxnSpPr>
              <p:nvPr/>
            </p:nvCxnSpPr>
            <p:spPr bwMode="auto">
              <a:xfrm flipH="1" flipV="1">
                <a:off x="8537368" y="1618903"/>
                <a:ext cx="1757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5738" name="Group 1111"/>
            <p:cNvGrpSpPr>
              <a:grpSpLocks/>
            </p:cNvGrpSpPr>
            <p:nvPr/>
          </p:nvGrpSpPr>
          <p:grpSpPr bwMode="auto">
            <a:xfrm>
              <a:off x="7187343" y="2485248"/>
              <a:ext cx="418211" cy="189727"/>
              <a:chOff x="7913987" y="1515773"/>
              <a:chExt cx="625138" cy="276534"/>
            </a:xfrm>
          </p:grpSpPr>
          <p:sp>
            <p:nvSpPr>
              <p:cNvPr id="1300" name="Oval 1299"/>
              <p:cNvSpPr>
                <a:spLocks noChangeArrowheads="1"/>
              </p:cNvSpPr>
              <p:nvPr/>
            </p:nvSpPr>
            <p:spPr bwMode="auto">
              <a:xfrm flipV="1">
                <a:off x="7915743" y="1593920"/>
                <a:ext cx="623382" cy="198387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01" name="Rectangle 1300"/>
              <p:cNvSpPr/>
              <p:nvPr/>
            </p:nvSpPr>
            <p:spPr bwMode="auto">
              <a:xfrm>
                <a:off x="7912896" y="1623342"/>
                <a:ext cx="626467" cy="71730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1302" name="Oval 1301"/>
              <p:cNvSpPr>
                <a:spLocks noChangeArrowheads="1"/>
              </p:cNvSpPr>
              <p:nvPr/>
            </p:nvSpPr>
            <p:spPr bwMode="auto">
              <a:xfrm flipV="1">
                <a:off x="7914388" y="1515773"/>
                <a:ext cx="623381" cy="198387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03" name="Freeform 1302"/>
              <p:cNvSpPr/>
              <p:nvPr/>
            </p:nvSpPr>
            <p:spPr bwMode="auto">
              <a:xfrm>
                <a:off x="8071885" y="1581693"/>
                <a:ext cx="306115" cy="99496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1304" name="Freeform 1303"/>
              <p:cNvSpPr>
                <a:spLocks/>
              </p:cNvSpPr>
              <p:nvPr/>
            </p:nvSpPr>
            <p:spPr bwMode="auto">
              <a:xfrm>
                <a:off x="8042174" y="1555712"/>
                <a:ext cx="367006" cy="69068"/>
              </a:xfrm>
              <a:custGeom>
                <a:avLst/>
                <a:gdLst>
                  <a:gd name="T0" fmla="*/ 0 w 3723451"/>
                  <a:gd name="T1" fmla="*/ 16897 h 932950"/>
                  <a:gd name="T2" fmla="*/ 64577 w 3723451"/>
                  <a:gd name="T3" fmla="*/ 199 h 932950"/>
                  <a:gd name="T4" fmla="*/ 182917 w 3723451"/>
                  <a:gd name="T5" fmla="*/ 38538 h 932950"/>
                  <a:gd name="T6" fmla="*/ 295814 w 3723451"/>
                  <a:gd name="T7" fmla="*/ 0 h 932950"/>
                  <a:gd name="T8" fmla="*/ 367006 w 3723451"/>
                  <a:gd name="T9" fmla="*/ 15336 h 932950"/>
                  <a:gd name="T10" fmla="*/ 314039 w 3723451"/>
                  <a:gd name="T11" fmla="*/ 34193 h 932950"/>
                  <a:gd name="T12" fmla="*/ 296986 w 3723451"/>
                  <a:gd name="T13" fmla="*/ 29109 h 932950"/>
                  <a:gd name="T14" fmla="*/ 184996 w 3723451"/>
                  <a:gd name="T15" fmla="*/ 69068 h 932950"/>
                  <a:gd name="T16" fmla="*/ 70141 w 3723451"/>
                  <a:gd name="T17" fmla="*/ 30579 h 932950"/>
                  <a:gd name="T18" fmla="*/ 51571 w 3723451"/>
                  <a:gd name="T19" fmla="*/ 34733 h 932950"/>
                  <a:gd name="T20" fmla="*/ 0 w 3723451"/>
                  <a:gd name="T21" fmla="*/ 1689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1305" name="Freeform 1304"/>
              <p:cNvSpPr>
                <a:spLocks/>
              </p:cNvSpPr>
              <p:nvPr/>
            </p:nvSpPr>
            <p:spPr bwMode="auto">
              <a:xfrm>
                <a:off x="8282748" y="1614494"/>
                <a:ext cx="135212" cy="60251"/>
              </a:xfrm>
              <a:custGeom>
                <a:avLst/>
                <a:gdLst>
                  <a:gd name="T0" fmla="*/ 0 w 1366596"/>
                  <a:gd name="T1" fmla="*/ 0 h 809868"/>
                  <a:gd name="T2" fmla="*/ 135212 w 1366596"/>
                  <a:gd name="T3" fmla="*/ 46558 h 809868"/>
                  <a:gd name="T4" fmla="*/ 85589 w 1366596"/>
                  <a:gd name="T5" fmla="*/ 60251 h 809868"/>
                  <a:gd name="T6" fmla="*/ 455 w 1366596"/>
                  <a:gd name="T7" fmla="*/ 3183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1306" name="Freeform 1305"/>
              <p:cNvSpPr>
                <a:spLocks/>
              </p:cNvSpPr>
              <p:nvPr/>
            </p:nvSpPr>
            <p:spPr bwMode="auto">
              <a:xfrm>
                <a:off x="8035150" y="1615964"/>
                <a:ext cx="133456" cy="60250"/>
              </a:xfrm>
              <a:custGeom>
                <a:avLst/>
                <a:gdLst>
                  <a:gd name="T0" fmla="*/ 131634 w 1348191"/>
                  <a:gd name="T1" fmla="*/ 0 h 791462"/>
                  <a:gd name="T2" fmla="*/ 133456 w 1348191"/>
                  <a:gd name="T3" fmla="*/ 29074 h 791462"/>
                  <a:gd name="T4" fmla="*/ 48281 w 1348191"/>
                  <a:gd name="T5" fmla="*/ 60250 h 791462"/>
                  <a:gd name="T6" fmla="*/ 0 w 1348191"/>
                  <a:gd name="T7" fmla="*/ 46589 h 791462"/>
                  <a:gd name="T8" fmla="*/ 13163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1307" name="Straight Connector 1306"/>
              <p:cNvCxnSpPr>
                <a:cxnSpLocks noChangeShapeType="1"/>
                <a:endCxn id="1302" idx="2"/>
              </p:cNvCxnSpPr>
              <p:nvPr/>
            </p:nvCxnSpPr>
            <p:spPr bwMode="auto">
              <a:xfrm flipH="1" flipV="1">
                <a:off x="7914388" y="1615701"/>
                <a:ext cx="1756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308" name="Straight Connector 1307"/>
              <p:cNvCxnSpPr>
                <a:cxnSpLocks noChangeShapeType="1"/>
              </p:cNvCxnSpPr>
              <p:nvPr/>
            </p:nvCxnSpPr>
            <p:spPr bwMode="auto">
              <a:xfrm flipH="1" flipV="1">
                <a:off x="8537368" y="1618903"/>
                <a:ext cx="1757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5739" name="Group 1112"/>
            <p:cNvGrpSpPr>
              <a:grpSpLocks/>
            </p:cNvGrpSpPr>
            <p:nvPr/>
          </p:nvGrpSpPr>
          <p:grpSpPr bwMode="auto">
            <a:xfrm>
              <a:off x="7195275" y="2751878"/>
              <a:ext cx="418211" cy="189727"/>
              <a:chOff x="7913987" y="1515773"/>
              <a:chExt cx="625138" cy="276534"/>
            </a:xfrm>
          </p:grpSpPr>
          <p:sp>
            <p:nvSpPr>
              <p:cNvPr id="1291" name="Oval 1290"/>
              <p:cNvSpPr>
                <a:spLocks noChangeArrowheads="1"/>
              </p:cNvSpPr>
              <p:nvPr/>
            </p:nvSpPr>
            <p:spPr bwMode="auto">
              <a:xfrm flipV="1">
                <a:off x="7915743" y="1593920"/>
                <a:ext cx="623382" cy="198387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292" name="Rectangle 1291"/>
              <p:cNvSpPr/>
              <p:nvPr/>
            </p:nvSpPr>
            <p:spPr bwMode="auto">
              <a:xfrm>
                <a:off x="7912903" y="1621131"/>
                <a:ext cx="626467" cy="71728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1293" name="Oval 1292"/>
              <p:cNvSpPr>
                <a:spLocks noChangeArrowheads="1"/>
              </p:cNvSpPr>
              <p:nvPr/>
            </p:nvSpPr>
            <p:spPr bwMode="auto">
              <a:xfrm flipV="1">
                <a:off x="7914388" y="1515773"/>
                <a:ext cx="623381" cy="198387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294" name="Freeform 1293"/>
              <p:cNvSpPr/>
              <p:nvPr/>
            </p:nvSpPr>
            <p:spPr bwMode="auto">
              <a:xfrm>
                <a:off x="8071894" y="1579482"/>
                <a:ext cx="306114" cy="101809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1295" name="Freeform 1294"/>
              <p:cNvSpPr>
                <a:spLocks/>
              </p:cNvSpPr>
              <p:nvPr/>
            </p:nvSpPr>
            <p:spPr bwMode="auto">
              <a:xfrm>
                <a:off x="8042174" y="1555712"/>
                <a:ext cx="367006" cy="69068"/>
              </a:xfrm>
              <a:custGeom>
                <a:avLst/>
                <a:gdLst>
                  <a:gd name="T0" fmla="*/ 0 w 3723451"/>
                  <a:gd name="T1" fmla="*/ 16897 h 932950"/>
                  <a:gd name="T2" fmla="*/ 64577 w 3723451"/>
                  <a:gd name="T3" fmla="*/ 199 h 932950"/>
                  <a:gd name="T4" fmla="*/ 182917 w 3723451"/>
                  <a:gd name="T5" fmla="*/ 38538 h 932950"/>
                  <a:gd name="T6" fmla="*/ 295814 w 3723451"/>
                  <a:gd name="T7" fmla="*/ 0 h 932950"/>
                  <a:gd name="T8" fmla="*/ 367006 w 3723451"/>
                  <a:gd name="T9" fmla="*/ 15336 h 932950"/>
                  <a:gd name="T10" fmla="*/ 314039 w 3723451"/>
                  <a:gd name="T11" fmla="*/ 34193 h 932950"/>
                  <a:gd name="T12" fmla="*/ 296986 w 3723451"/>
                  <a:gd name="T13" fmla="*/ 29109 h 932950"/>
                  <a:gd name="T14" fmla="*/ 184996 w 3723451"/>
                  <a:gd name="T15" fmla="*/ 69068 h 932950"/>
                  <a:gd name="T16" fmla="*/ 70141 w 3723451"/>
                  <a:gd name="T17" fmla="*/ 30579 h 932950"/>
                  <a:gd name="T18" fmla="*/ 51571 w 3723451"/>
                  <a:gd name="T19" fmla="*/ 34733 h 932950"/>
                  <a:gd name="T20" fmla="*/ 0 w 3723451"/>
                  <a:gd name="T21" fmla="*/ 1689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1296" name="Freeform 1295"/>
              <p:cNvSpPr>
                <a:spLocks/>
              </p:cNvSpPr>
              <p:nvPr/>
            </p:nvSpPr>
            <p:spPr bwMode="auto">
              <a:xfrm>
                <a:off x="8282748" y="1614494"/>
                <a:ext cx="135212" cy="60251"/>
              </a:xfrm>
              <a:custGeom>
                <a:avLst/>
                <a:gdLst>
                  <a:gd name="T0" fmla="*/ 0 w 1366596"/>
                  <a:gd name="T1" fmla="*/ 0 h 809868"/>
                  <a:gd name="T2" fmla="*/ 135212 w 1366596"/>
                  <a:gd name="T3" fmla="*/ 46558 h 809868"/>
                  <a:gd name="T4" fmla="*/ 85589 w 1366596"/>
                  <a:gd name="T5" fmla="*/ 60251 h 809868"/>
                  <a:gd name="T6" fmla="*/ 455 w 1366596"/>
                  <a:gd name="T7" fmla="*/ 3183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1297" name="Freeform 1296"/>
              <p:cNvSpPr>
                <a:spLocks/>
              </p:cNvSpPr>
              <p:nvPr/>
            </p:nvSpPr>
            <p:spPr bwMode="auto">
              <a:xfrm>
                <a:off x="8035150" y="1615964"/>
                <a:ext cx="133456" cy="60250"/>
              </a:xfrm>
              <a:custGeom>
                <a:avLst/>
                <a:gdLst>
                  <a:gd name="T0" fmla="*/ 131634 w 1348191"/>
                  <a:gd name="T1" fmla="*/ 0 h 791462"/>
                  <a:gd name="T2" fmla="*/ 133456 w 1348191"/>
                  <a:gd name="T3" fmla="*/ 29074 h 791462"/>
                  <a:gd name="T4" fmla="*/ 48281 w 1348191"/>
                  <a:gd name="T5" fmla="*/ 60250 h 791462"/>
                  <a:gd name="T6" fmla="*/ 0 w 1348191"/>
                  <a:gd name="T7" fmla="*/ 46589 h 791462"/>
                  <a:gd name="T8" fmla="*/ 13163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1298" name="Straight Connector 1297"/>
              <p:cNvCxnSpPr>
                <a:cxnSpLocks noChangeShapeType="1"/>
                <a:endCxn id="1293" idx="2"/>
              </p:cNvCxnSpPr>
              <p:nvPr/>
            </p:nvCxnSpPr>
            <p:spPr bwMode="auto">
              <a:xfrm flipH="1" flipV="1">
                <a:off x="7914388" y="1615701"/>
                <a:ext cx="1756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99" name="Straight Connector 1298"/>
              <p:cNvCxnSpPr>
                <a:cxnSpLocks noChangeShapeType="1"/>
              </p:cNvCxnSpPr>
              <p:nvPr/>
            </p:nvCxnSpPr>
            <p:spPr bwMode="auto">
              <a:xfrm flipH="1" flipV="1">
                <a:off x="8537368" y="1618903"/>
                <a:ext cx="1757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5740" name="Group 1113"/>
            <p:cNvGrpSpPr>
              <a:grpSpLocks/>
            </p:cNvGrpSpPr>
            <p:nvPr/>
          </p:nvGrpSpPr>
          <p:grpSpPr bwMode="auto">
            <a:xfrm>
              <a:off x="7088975" y="3633334"/>
              <a:ext cx="418211" cy="189727"/>
              <a:chOff x="7913987" y="1515773"/>
              <a:chExt cx="625138" cy="276534"/>
            </a:xfrm>
          </p:grpSpPr>
          <p:sp>
            <p:nvSpPr>
              <p:cNvPr id="1282" name="Oval 1281"/>
              <p:cNvSpPr>
                <a:spLocks noChangeArrowheads="1"/>
              </p:cNvSpPr>
              <p:nvPr/>
            </p:nvSpPr>
            <p:spPr bwMode="auto">
              <a:xfrm flipV="1">
                <a:off x="7915743" y="1593920"/>
                <a:ext cx="623382" cy="198387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283" name="Rectangle 1282"/>
              <p:cNvSpPr/>
              <p:nvPr/>
            </p:nvSpPr>
            <p:spPr bwMode="auto">
              <a:xfrm>
                <a:off x="7912811" y="1622871"/>
                <a:ext cx="626467" cy="71728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1284" name="Oval 1283"/>
              <p:cNvSpPr>
                <a:spLocks noChangeArrowheads="1"/>
              </p:cNvSpPr>
              <p:nvPr/>
            </p:nvSpPr>
            <p:spPr bwMode="auto">
              <a:xfrm flipV="1">
                <a:off x="7914388" y="1515773"/>
                <a:ext cx="623381" cy="198387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285" name="Freeform 1284"/>
              <p:cNvSpPr/>
              <p:nvPr/>
            </p:nvSpPr>
            <p:spPr bwMode="auto">
              <a:xfrm>
                <a:off x="8071800" y="1581222"/>
                <a:ext cx="306115" cy="99494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1286" name="Freeform 1285"/>
              <p:cNvSpPr>
                <a:spLocks/>
              </p:cNvSpPr>
              <p:nvPr/>
            </p:nvSpPr>
            <p:spPr bwMode="auto">
              <a:xfrm>
                <a:off x="8042174" y="1555712"/>
                <a:ext cx="367006" cy="69068"/>
              </a:xfrm>
              <a:custGeom>
                <a:avLst/>
                <a:gdLst>
                  <a:gd name="T0" fmla="*/ 0 w 3723451"/>
                  <a:gd name="T1" fmla="*/ 16897 h 932950"/>
                  <a:gd name="T2" fmla="*/ 64577 w 3723451"/>
                  <a:gd name="T3" fmla="*/ 199 h 932950"/>
                  <a:gd name="T4" fmla="*/ 182917 w 3723451"/>
                  <a:gd name="T5" fmla="*/ 38538 h 932950"/>
                  <a:gd name="T6" fmla="*/ 295814 w 3723451"/>
                  <a:gd name="T7" fmla="*/ 0 h 932950"/>
                  <a:gd name="T8" fmla="*/ 367006 w 3723451"/>
                  <a:gd name="T9" fmla="*/ 15336 h 932950"/>
                  <a:gd name="T10" fmla="*/ 314039 w 3723451"/>
                  <a:gd name="T11" fmla="*/ 34193 h 932950"/>
                  <a:gd name="T12" fmla="*/ 296986 w 3723451"/>
                  <a:gd name="T13" fmla="*/ 29109 h 932950"/>
                  <a:gd name="T14" fmla="*/ 184996 w 3723451"/>
                  <a:gd name="T15" fmla="*/ 69068 h 932950"/>
                  <a:gd name="T16" fmla="*/ 70141 w 3723451"/>
                  <a:gd name="T17" fmla="*/ 30579 h 932950"/>
                  <a:gd name="T18" fmla="*/ 51571 w 3723451"/>
                  <a:gd name="T19" fmla="*/ 34733 h 932950"/>
                  <a:gd name="T20" fmla="*/ 0 w 3723451"/>
                  <a:gd name="T21" fmla="*/ 1689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1287" name="Freeform 1286"/>
              <p:cNvSpPr>
                <a:spLocks/>
              </p:cNvSpPr>
              <p:nvPr/>
            </p:nvSpPr>
            <p:spPr bwMode="auto">
              <a:xfrm>
                <a:off x="8282748" y="1614494"/>
                <a:ext cx="135212" cy="60251"/>
              </a:xfrm>
              <a:custGeom>
                <a:avLst/>
                <a:gdLst>
                  <a:gd name="T0" fmla="*/ 0 w 1366596"/>
                  <a:gd name="T1" fmla="*/ 0 h 809868"/>
                  <a:gd name="T2" fmla="*/ 135212 w 1366596"/>
                  <a:gd name="T3" fmla="*/ 46558 h 809868"/>
                  <a:gd name="T4" fmla="*/ 85589 w 1366596"/>
                  <a:gd name="T5" fmla="*/ 60251 h 809868"/>
                  <a:gd name="T6" fmla="*/ 455 w 1366596"/>
                  <a:gd name="T7" fmla="*/ 3183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1288" name="Freeform 1287"/>
              <p:cNvSpPr>
                <a:spLocks/>
              </p:cNvSpPr>
              <p:nvPr/>
            </p:nvSpPr>
            <p:spPr bwMode="auto">
              <a:xfrm>
                <a:off x="8035150" y="1615964"/>
                <a:ext cx="133456" cy="60250"/>
              </a:xfrm>
              <a:custGeom>
                <a:avLst/>
                <a:gdLst>
                  <a:gd name="T0" fmla="*/ 131634 w 1348191"/>
                  <a:gd name="T1" fmla="*/ 0 h 791462"/>
                  <a:gd name="T2" fmla="*/ 133456 w 1348191"/>
                  <a:gd name="T3" fmla="*/ 29074 h 791462"/>
                  <a:gd name="T4" fmla="*/ 48281 w 1348191"/>
                  <a:gd name="T5" fmla="*/ 60250 h 791462"/>
                  <a:gd name="T6" fmla="*/ 0 w 1348191"/>
                  <a:gd name="T7" fmla="*/ 46589 h 791462"/>
                  <a:gd name="T8" fmla="*/ 13163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1289" name="Straight Connector 1288"/>
              <p:cNvCxnSpPr>
                <a:cxnSpLocks noChangeShapeType="1"/>
                <a:endCxn id="1284" idx="2"/>
              </p:cNvCxnSpPr>
              <p:nvPr/>
            </p:nvCxnSpPr>
            <p:spPr bwMode="auto">
              <a:xfrm flipH="1" flipV="1">
                <a:off x="7914388" y="1615701"/>
                <a:ext cx="1756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90" name="Straight Connector 1289"/>
              <p:cNvCxnSpPr>
                <a:cxnSpLocks noChangeShapeType="1"/>
              </p:cNvCxnSpPr>
              <p:nvPr/>
            </p:nvCxnSpPr>
            <p:spPr bwMode="auto">
              <a:xfrm flipH="1" flipV="1">
                <a:off x="8537368" y="1618903"/>
                <a:ext cx="1757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5741" name="Group 1114"/>
            <p:cNvGrpSpPr>
              <a:grpSpLocks/>
            </p:cNvGrpSpPr>
            <p:nvPr/>
          </p:nvGrpSpPr>
          <p:grpSpPr bwMode="auto">
            <a:xfrm>
              <a:off x="7748699" y="3641266"/>
              <a:ext cx="418211" cy="189727"/>
              <a:chOff x="7913987" y="1515773"/>
              <a:chExt cx="625138" cy="276534"/>
            </a:xfrm>
          </p:grpSpPr>
          <p:sp>
            <p:nvSpPr>
              <p:cNvPr id="1273" name="Oval 1272"/>
              <p:cNvSpPr>
                <a:spLocks noChangeArrowheads="1"/>
              </p:cNvSpPr>
              <p:nvPr/>
            </p:nvSpPr>
            <p:spPr bwMode="auto">
              <a:xfrm flipV="1">
                <a:off x="7915743" y="1593920"/>
                <a:ext cx="623382" cy="198387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274" name="Rectangle 1273"/>
              <p:cNvSpPr/>
              <p:nvPr/>
            </p:nvSpPr>
            <p:spPr bwMode="auto">
              <a:xfrm>
                <a:off x="7913821" y="1622879"/>
                <a:ext cx="626467" cy="71730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1275" name="Oval 1274"/>
              <p:cNvSpPr>
                <a:spLocks noChangeArrowheads="1"/>
              </p:cNvSpPr>
              <p:nvPr/>
            </p:nvSpPr>
            <p:spPr bwMode="auto">
              <a:xfrm flipV="1">
                <a:off x="7914388" y="1515773"/>
                <a:ext cx="623381" cy="198387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276" name="Freeform 1275"/>
              <p:cNvSpPr/>
              <p:nvPr/>
            </p:nvSpPr>
            <p:spPr bwMode="auto">
              <a:xfrm>
                <a:off x="8072810" y="1581230"/>
                <a:ext cx="306115" cy="99496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1277" name="Freeform 1276"/>
              <p:cNvSpPr>
                <a:spLocks/>
              </p:cNvSpPr>
              <p:nvPr/>
            </p:nvSpPr>
            <p:spPr bwMode="auto">
              <a:xfrm>
                <a:off x="8042174" y="1555712"/>
                <a:ext cx="367006" cy="69068"/>
              </a:xfrm>
              <a:custGeom>
                <a:avLst/>
                <a:gdLst>
                  <a:gd name="T0" fmla="*/ 0 w 3723451"/>
                  <a:gd name="T1" fmla="*/ 16897 h 932950"/>
                  <a:gd name="T2" fmla="*/ 64577 w 3723451"/>
                  <a:gd name="T3" fmla="*/ 199 h 932950"/>
                  <a:gd name="T4" fmla="*/ 182917 w 3723451"/>
                  <a:gd name="T5" fmla="*/ 38538 h 932950"/>
                  <a:gd name="T6" fmla="*/ 295814 w 3723451"/>
                  <a:gd name="T7" fmla="*/ 0 h 932950"/>
                  <a:gd name="T8" fmla="*/ 367006 w 3723451"/>
                  <a:gd name="T9" fmla="*/ 15336 h 932950"/>
                  <a:gd name="T10" fmla="*/ 314039 w 3723451"/>
                  <a:gd name="T11" fmla="*/ 34193 h 932950"/>
                  <a:gd name="T12" fmla="*/ 296986 w 3723451"/>
                  <a:gd name="T13" fmla="*/ 29109 h 932950"/>
                  <a:gd name="T14" fmla="*/ 184996 w 3723451"/>
                  <a:gd name="T15" fmla="*/ 69068 h 932950"/>
                  <a:gd name="T16" fmla="*/ 70141 w 3723451"/>
                  <a:gd name="T17" fmla="*/ 30579 h 932950"/>
                  <a:gd name="T18" fmla="*/ 51571 w 3723451"/>
                  <a:gd name="T19" fmla="*/ 34733 h 932950"/>
                  <a:gd name="T20" fmla="*/ 0 w 3723451"/>
                  <a:gd name="T21" fmla="*/ 1689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1278" name="Freeform 1277"/>
              <p:cNvSpPr>
                <a:spLocks/>
              </p:cNvSpPr>
              <p:nvPr/>
            </p:nvSpPr>
            <p:spPr bwMode="auto">
              <a:xfrm>
                <a:off x="8282748" y="1614494"/>
                <a:ext cx="135212" cy="60251"/>
              </a:xfrm>
              <a:custGeom>
                <a:avLst/>
                <a:gdLst>
                  <a:gd name="T0" fmla="*/ 0 w 1366596"/>
                  <a:gd name="T1" fmla="*/ 0 h 809868"/>
                  <a:gd name="T2" fmla="*/ 135212 w 1366596"/>
                  <a:gd name="T3" fmla="*/ 46558 h 809868"/>
                  <a:gd name="T4" fmla="*/ 85589 w 1366596"/>
                  <a:gd name="T5" fmla="*/ 60251 h 809868"/>
                  <a:gd name="T6" fmla="*/ 455 w 1366596"/>
                  <a:gd name="T7" fmla="*/ 3183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1279" name="Freeform 1278"/>
              <p:cNvSpPr>
                <a:spLocks/>
              </p:cNvSpPr>
              <p:nvPr/>
            </p:nvSpPr>
            <p:spPr bwMode="auto">
              <a:xfrm>
                <a:off x="8035150" y="1615964"/>
                <a:ext cx="133456" cy="60250"/>
              </a:xfrm>
              <a:custGeom>
                <a:avLst/>
                <a:gdLst>
                  <a:gd name="T0" fmla="*/ 131634 w 1348191"/>
                  <a:gd name="T1" fmla="*/ 0 h 791462"/>
                  <a:gd name="T2" fmla="*/ 133456 w 1348191"/>
                  <a:gd name="T3" fmla="*/ 29074 h 791462"/>
                  <a:gd name="T4" fmla="*/ 48281 w 1348191"/>
                  <a:gd name="T5" fmla="*/ 60250 h 791462"/>
                  <a:gd name="T6" fmla="*/ 0 w 1348191"/>
                  <a:gd name="T7" fmla="*/ 46589 h 791462"/>
                  <a:gd name="T8" fmla="*/ 13163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1280" name="Straight Connector 1279"/>
              <p:cNvCxnSpPr>
                <a:cxnSpLocks noChangeShapeType="1"/>
                <a:endCxn id="1275" idx="2"/>
              </p:cNvCxnSpPr>
              <p:nvPr/>
            </p:nvCxnSpPr>
            <p:spPr bwMode="auto">
              <a:xfrm flipH="1" flipV="1">
                <a:off x="7914388" y="1615701"/>
                <a:ext cx="1756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81" name="Straight Connector 1280"/>
              <p:cNvCxnSpPr>
                <a:cxnSpLocks noChangeShapeType="1"/>
              </p:cNvCxnSpPr>
              <p:nvPr/>
            </p:nvCxnSpPr>
            <p:spPr bwMode="auto">
              <a:xfrm flipH="1" flipV="1">
                <a:off x="8537368" y="1618903"/>
                <a:ext cx="1757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5742" name="Group 1115"/>
            <p:cNvGrpSpPr>
              <a:grpSpLocks/>
            </p:cNvGrpSpPr>
            <p:nvPr/>
          </p:nvGrpSpPr>
          <p:grpSpPr bwMode="auto">
            <a:xfrm>
              <a:off x="7440813" y="3924693"/>
              <a:ext cx="418211" cy="189727"/>
              <a:chOff x="7913987" y="1515773"/>
              <a:chExt cx="625138" cy="276534"/>
            </a:xfrm>
          </p:grpSpPr>
          <p:sp>
            <p:nvSpPr>
              <p:cNvPr id="1264" name="Oval 1263"/>
              <p:cNvSpPr>
                <a:spLocks noChangeArrowheads="1"/>
              </p:cNvSpPr>
              <p:nvPr/>
            </p:nvSpPr>
            <p:spPr bwMode="auto">
              <a:xfrm flipV="1">
                <a:off x="7915743" y="1593920"/>
                <a:ext cx="623382" cy="198387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265" name="Rectangle 1264"/>
              <p:cNvSpPr/>
              <p:nvPr/>
            </p:nvSpPr>
            <p:spPr bwMode="auto">
              <a:xfrm>
                <a:off x="7913688" y="1621637"/>
                <a:ext cx="626467" cy="71730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1266" name="Oval 1265"/>
              <p:cNvSpPr>
                <a:spLocks noChangeArrowheads="1"/>
              </p:cNvSpPr>
              <p:nvPr/>
            </p:nvSpPr>
            <p:spPr bwMode="auto">
              <a:xfrm flipV="1">
                <a:off x="7914388" y="1515773"/>
                <a:ext cx="623381" cy="198387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267" name="Freeform 1266"/>
              <p:cNvSpPr/>
              <p:nvPr/>
            </p:nvSpPr>
            <p:spPr bwMode="auto">
              <a:xfrm>
                <a:off x="8072677" y="1579988"/>
                <a:ext cx="306115" cy="101809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1268" name="Freeform 1267"/>
              <p:cNvSpPr>
                <a:spLocks/>
              </p:cNvSpPr>
              <p:nvPr/>
            </p:nvSpPr>
            <p:spPr bwMode="auto">
              <a:xfrm>
                <a:off x="8042174" y="1555712"/>
                <a:ext cx="367006" cy="69068"/>
              </a:xfrm>
              <a:custGeom>
                <a:avLst/>
                <a:gdLst>
                  <a:gd name="T0" fmla="*/ 0 w 3723451"/>
                  <a:gd name="T1" fmla="*/ 16897 h 932950"/>
                  <a:gd name="T2" fmla="*/ 64577 w 3723451"/>
                  <a:gd name="T3" fmla="*/ 199 h 932950"/>
                  <a:gd name="T4" fmla="*/ 182917 w 3723451"/>
                  <a:gd name="T5" fmla="*/ 38538 h 932950"/>
                  <a:gd name="T6" fmla="*/ 295814 w 3723451"/>
                  <a:gd name="T7" fmla="*/ 0 h 932950"/>
                  <a:gd name="T8" fmla="*/ 367006 w 3723451"/>
                  <a:gd name="T9" fmla="*/ 15336 h 932950"/>
                  <a:gd name="T10" fmla="*/ 314039 w 3723451"/>
                  <a:gd name="T11" fmla="*/ 34193 h 932950"/>
                  <a:gd name="T12" fmla="*/ 296986 w 3723451"/>
                  <a:gd name="T13" fmla="*/ 29109 h 932950"/>
                  <a:gd name="T14" fmla="*/ 184996 w 3723451"/>
                  <a:gd name="T15" fmla="*/ 69068 h 932950"/>
                  <a:gd name="T16" fmla="*/ 70141 w 3723451"/>
                  <a:gd name="T17" fmla="*/ 30579 h 932950"/>
                  <a:gd name="T18" fmla="*/ 51571 w 3723451"/>
                  <a:gd name="T19" fmla="*/ 34733 h 932950"/>
                  <a:gd name="T20" fmla="*/ 0 w 3723451"/>
                  <a:gd name="T21" fmla="*/ 1689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1269" name="Freeform 1268"/>
              <p:cNvSpPr>
                <a:spLocks/>
              </p:cNvSpPr>
              <p:nvPr/>
            </p:nvSpPr>
            <p:spPr bwMode="auto">
              <a:xfrm>
                <a:off x="8282748" y="1614494"/>
                <a:ext cx="135212" cy="60251"/>
              </a:xfrm>
              <a:custGeom>
                <a:avLst/>
                <a:gdLst>
                  <a:gd name="T0" fmla="*/ 0 w 1366596"/>
                  <a:gd name="T1" fmla="*/ 0 h 809868"/>
                  <a:gd name="T2" fmla="*/ 135212 w 1366596"/>
                  <a:gd name="T3" fmla="*/ 46558 h 809868"/>
                  <a:gd name="T4" fmla="*/ 85589 w 1366596"/>
                  <a:gd name="T5" fmla="*/ 60251 h 809868"/>
                  <a:gd name="T6" fmla="*/ 455 w 1366596"/>
                  <a:gd name="T7" fmla="*/ 3183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1270" name="Freeform 1269"/>
              <p:cNvSpPr>
                <a:spLocks/>
              </p:cNvSpPr>
              <p:nvPr/>
            </p:nvSpPr>
            <p:spPr bwMode="auto">
              <a:xfrm>
                <a:off x="8035150" y="1615964"/>
                <a:ext cx="133456" cy="60250"/>
              </a:xfrm>
              <a:custGeom>
                <a:avLst/>
                <a:gdLst>
                  <a:gd name="T0" fmla="*/ 131634 w 1348191"/>
                  <a:gd name="T1" fmla="*/ 0 h 791462"/>
                  <a:gd name="T2" fmla="*/ 133456 w 1348191"/>
                  <a:gd name="T3" fmla="*/ 29074 h 791462"/>
                  <a:gd name="T4" fmla="*/ 48281 w 1348191"/>
                  <a:gd name="T5" fmla="*/ 60250 h 791462"/>
                  <a:gd name="T6" fmla="*/ 0 w 1348191"/>
                  <a:gd name="T7" fmla="*/ 46589 h 791462"/>
                  <a:gd name="T8" fmla="*/ 13163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1271" name="Straight Connector 1270"/>
              <p:cNvCxnSpPr>
                <a:cxnSpLocks noChangeShapeType="1"/>
                <a:endCxn id="1266" idx="2"/>
              </p:cNvCxnSpPr>
              <p:nvPr/>
            </p:nvCxnSpPr>
            <p:spPr bwMode="auto">
              <a:xfrm flipH="1" flipV="1">
                <a:off x="7914388" y="1615701"/>
                <a:ext cx="1756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72" name="Straight Connector 1271"/>
              <p:cNvCxnSpPr>
                <a:cxnSpLocks noChangeShapeType="1"/>
              </p:cNvCxnSpPr>
              <p:nvPr/>
            </p:nvCxnSpPr>
            <p:spPr bwMode="auto">
              <a:xfrm flipH="1" flipV="1">
                <a:off x="8537368" y="1618903"/>
                <a:ext cx="1757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sp>
          <p:nvSpPr>
            <p:cNvPr id="25743" name="Line 421"/>
            <p:cNvSpPr>
              <a:spLocks noChangeShapeType="1"/>
            </p:cNvSpPr>
            <p:nvPr/>
          </p:nvSpPr>
          <p:spPr bwMode="auto">
            <a:xfrm>
              <a:off x="7396163" y="3813175"/>
              <a:ext cx="163512" cy="1206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744" name="Line 422"/>
            <p:cNvSpPr>
              <a:spLocks noChangeShapeType="1"/>
            </p:cNvSpPr>
            <p:nvPr/>
          </p:nvSpPr>
          <p:spPr bwMode="auto">
            <a:xfrm>
              <a:off x="7493000" y="3733800"/>
              <a:ext cx="2794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745" name="Line 423"/>
            <p:cNvSpPr>
              <a:spLocks noChangeShapeType="1"/>
            </p:cNvSpPr>
            <p:nvPr/>
          </p:nvSpPr>
          <p:spPr bwMode="auto">
            <a:xfrm flipV="1">
              <a:off x="7729538" y="3819525"/>
              <a:ext cx="134937" cy="1047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746" name="Line 444"/>
            <p:cNvSpPr>
              <a:spLocks noChangeShapeType="1"/>
            </p:cNvSpPr>
            <p:nvPr/>
          </p:nvSpPr>
          <p:spPr bwMode="auto">
            <a:xfrm flipV="1">
              <a:off x="7577138" y="2492375"/>
              <a:ext cx="123825" cy="873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747" name="Line 445"/>
            <p:cNvSpPr>
              <a:spLocks noChangeShapeType="1"/>
            </p:cNvSpPr>
            <p:nvPr/>
          </p:nvSpPr>
          <p:spPr bwMode="auto">
            <a:xfrm>
              <a:off x="7405688" y="2665413"/>
              <a:ext cx="0" cy="825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748" name="Line 446"/>
            <p:cNvSpPr>
              <a:spLocks noChangeShapeType="1"/>
            </p:cNvSpPr>
            <p:nvPr/>
          </p:nvSpPr>
          <p:spPr bwMode="auto">
            <a:xfrm flipV="1">
              <a:off x="7577138" y="2562225"/>
              <a:ext cx="263525" cy="2889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749" name="Line 447"/>
            <p:cNvSpPr>
              <a:spLocks noChangeShapeType="1"/>
            </p:cNvSpPr>
            <p:nvPr/>
          </p:nvSpPr>
          <p:spPr bwMode="auto">
            <a:xfrm>
              <a:off x="7942263" y="2560638"/>
              <a:ext cx="0" cy="1968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750" name="Line 448"/>
            <p:cNvSpPr>
              <a:spLocks noChangeShapeType="1"/>
            </p:cNvSpPr>
            <p:nvPr/>
          </p:nvSpPr>
          <p:spPr bwMode="auto">
            <a:xfrm>
              <a:off x="7596188" y="2867025"/>
              <a:ext cx="18891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751" name="Line 450"/>
            <p:cNvSpPr>
              <a:spLocks noChangeShapeType="1"/>
            </p:cNvSpPr>
            <p:nvPr/>
          </p:nvSpPr>
          <p:spPr bwMode="auto">
            <a:xfrm>
              <a:off x="8150225" y="2857500"/>
              <a:ext cx="1778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752" name="Line 451"/>
            <p:cNvSpPr>
              <a:spLocks noChangeShapeType="1"/>
            </p:cNvSpPr>
            <p:nvPr/>
          </p:nvSpPr>
          <p:spPr bwMode="auto">
            <a:xfrm flipH="1">
              <a:off x="7296150" y="2933700"/>
              <a:ext cx="98425" cy="7048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753" name="Line 452"/>
            <p:cNvSpPr>
              <a:spLocks noChangeShapeType="1"/>
            </p:cNvSpPr>
            <p:nvPr/>
          </p:nvSpPr>
          <p:spPr bwMode="auto">
            <a:xfrm flipH="1">
              <a:off x="7888288" y="2933700"/>
              <a:ext cx="111125" cy="7270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754" name="Line 541"/>
            <p:cNvSpPr>
              <a:spLocks noChangeShapeType="1"/>
            </p:cNvSpPr>
            <p:nvPr/>
          </p:nvSpPr>
          <p:spPr bwMode="auto">
            <a:xfrm flipV="1">
              <a:off x="7272338" y="4075113"/>
              <a:ext cx="227012" cy="4365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grpSp>
          <p:nvGrpSpPr>
            <p:cNvPr id="25755" name="Group 665"/>
            <p:cNvGrpSpPr>
              <a:grpSpLocks/>
            </p:cNvGrpSpPr>
            <p:nvPr/>
          </p:nvGrpSpPr>
          <p:grpSpPr bwMode="auto">
            <a:xfrm>
              <a:off x="7689850" y="2395538"/>
              <a:ext cx="390525" cy="169862"/>
              <a:chOff x="4650" y="1129"/>
              <a:chExt cx="246" cy="95"/>
            </a:xfrm>
          </p:grpSpPr>
          <p:sp>
            <p:nvSpPr>
              <p:cNvPr id="25882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5883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5884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5885" name="Group 659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5888" name="Freeform 660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5889" name="Freeform 661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5886" name="Line 662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5887" name="Line 663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25756" name="Group 675"/>
            <p:cNvGrpSpPr>
              <a:grpSpLocks/>
            </p:cNvGrpSpPr>
            <p:nvPr/>
          </p:nvGrpSpPr>
          <p:grpSpPr bwMode="auto">
            <a:xfrm>
              <a:off x="7204075" y="2493963"/>
              <a:ext cx="390525" cy="169862"/>
              <a:chOff x="4650" y="1129"/>
              <a:chExt cx="246" cy="95"/>
            </a:xfrm>
          </p:grpSpPr>
          <p:sp>
            <p:nvSpPr>
              <p:cNvPr id="25874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5875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5876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5877" name="Group 679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5880" name="Freeform 680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5881" name="Freeform 681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5878" name="Line 682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5879" name="Line 683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25757" name="Group 684"/>
            <p:cNvGrpSpPr>
              <a:grpSpLocks/>
            </p:cNvGrpSpPr>
            <p:nvPr/>
          </p:nvGrpSpPr>
          <p:grpSpPr bwMode="auto">
            <a:xfrm>
              <a:off x="7215188" y="2757488"/>
              <a:ext cx="390525" cy="169862"/>
              <a:chOff x="4650" y="1129"/>
              <a:chExt cx="246" cy="95"/>
            </a:xfrm>
          </p:grpSpPr>
          <p:sp>
            <p:nvSpPr>
              <p:cNvPr id="25866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5867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5868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5869" name="Group 688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5872" name="Freeform 689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5873" name="Freeform 690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5870" name="Line 691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5871" name="Line 692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25758" name="Line 693"/>
            <p:cNvSpPr>
              <a:spLocks noChangeShapeType="1"/>
            </p:cNvSpPr>
            <p:nvPr/>
          </p:nvSpPr>
          <p:spPr bwMode="auto">
            <a:xfrm>
              <a:off x="8345488" y="2855913"/>
              <a:ext cx="177800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grpSp>
          <p:nvGrpSpPr>
            <p:cNvPr id="25759" name="Group 694"/>
            <p:cNvGrpSpPr>
              <a:grpSpLocks/>
            </p:cNvGrpSpPr>
            <p:nvPr/>
          </p:nvGrpSpPr>
          <p:grpSpPr bwMode="auto">
            <a:xfrm>
              <a:off x="7400925" y="3911600"/>
              <a:ext cx="485775" cy="203200"/>
              <a:chOff x="4650" y="1129"/>
              <a:chExt cx="246" cy="95"/>
            </a:xfrm>
          </p:grpSpPr>
          <p:sp>
            <p:nvSpPr>
              <p:cNvPr id="25858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5859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5860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5861" name="Group 698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5864" name="Freeform 699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5865" name="Freeform 700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5862" name="Line 701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5863" name="Line 702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25760" name="Group 712"/>
            <p:cNvGrpSpPr>
              <a:grpSpLocks/>
            </p:cNvGrpSpPr>
            <p:nvPr/>
          </p:nvGrpSpPr>
          <p:grpSpPr bwMode="auto">
            <a:xfrm>
              <a:off x="7081838" y="3630613"/>
              <a:ext cx="485775" cy="203200"/>
              <a:chOff x="4650" y="1129"/>
              <a:chExt cx="246" cy="95"/>
            </a:xfrm>
          </p:grpSpPr>
          <p:sp>
            <p:nvSpPr>
              <p:cNvPr id="25850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5851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5852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5853" name="Group 716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5856" name="Freeform 717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5857" name="Freeform 718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5854" name="Line 719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5855" name="Line 720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25761" name="Group 721"/>
            <p:cNvGrpSpPr>
              <a:grpSpLocks/>
            </p:cNvGrpSpPr>
            <p:nvPr/>
          </p:nvGrpSpPr>
          <p:grpSpPr bwMode="auto">
            <a:xfrm>
              <a:off x="7743825" y="3643313"/>
              <a:ext cx="485775" cy="203200"/>
              <a:chOff x="4650" y="1129"/>
              <a:chExt cx="246" cy="95"/>
            </a:xfrm>
          </p:grpSpPr>
          <p:sp>
            <p:nvSpPr>
              <p:cNvPr id="25842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5843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5844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5845" name="Group 725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5848" name="Freeform 726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5849" name="Freeform 727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5846" name="Line 728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5847" name="Line 729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25762" name="Text Box 580"/>
            <p:cNvSpPr txBox="1">
              <a:spLocks noChangeArrowheads="1"/>
            </p:cNvSpPr>
            <p:nvPr/>
          </p:nvSpPr>
          <p:spPr bwMode="auto">
            <a:xfrm>
              <a:off x="5957888" y="1384300"/>
              <a:ext cx="1633781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sz="1600" dirty="0">
                  <a:solidFill>
                    <a:srgbClr val="000099"/>
                  </a:solidFill>
                  <a:latin typeface="Comic Sans MS" panose="030F0702030302020204" pitchFamily="66" charset="0"/>
                </a:rPr>
                <a:t>mobile network</a:t>
              </a:r>
            </a:p>
          </p:txBody>
        </p:sp>
        <p:sp>
          <p:nvSpPr>
            <p:cNvPr id="25763" name="Text Box 580"/>
            <p:cNvSpPr txBox="1">
              <a:spLocks noChangeArrowheads="1"/>
            </p:cNvSpPr>
            <p:nvPr/>
          </p:nvSpPr>
          <p:spPr bwMode="auto">
            <a:xfrm>
              <a:off x="7561263" y="2071688"/>
              <a:ext cx="1164101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sz="1600" dirty="0">
                  <a:solidFill>
                    <a:srgbClr val="000099"/>
                  </a:solidFill>
                  <a:latin typeface="Comic Sans MS" panose="030F0702030302020204" pitchFamily="66" charset="0"/>
                </a:rPr>
                <a:t>global ISP</a:t>
              </a:r>
            </a:p>
          </p:txBody>
        </p:sp>
        <p:sp>
          <p:nvSpPr>
            <p:cNvPr id="25764" name="Text Box 580"/>
            <p:cNvSpPr txBox="1">
              <a:spLocks noChangeArrowheads="1"/>
            </p:cNvSpPr>
            <p:nvPr/>
          </p:nvSpPr>
          <p:spPr bwMode="auto">
            <a:xfrm>
              <a:off x="7337425" y="3298825"/>
              <a:ext cx="1362874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sz="1600" dirty="0">
                  <a:solidFill>
                    <a:srgbClr val="000099"/>
                  </a:solidFill>
                  <a:latin typeface="Comic Sans MS" panose="030F0702030302020204" pitchFamily="66" charset="0"/>
                </a:rPr>
                <a:t>regional ISP</a:t>
              </a:r>
            </a:p>
          </p:txBody>
        </p:sp>
        <p:sp>
          <p:nvSpPr>
            <p:cNvPr id="25765" name="Text Box 580"/>
            <p:cNvSpPr txBox="1">
              <a:spLocks noChangeArrowheads="1"/>
            </p:cNvSpPr>
            <p:nvPr/>
          </p:nvSpPr>
          <p:spPr bwMode="auto">
            <a:xfrm>
              <a:off x="6324600" y="2963863"/>
              <a:ext cx="958917" cy="4862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80000"/>
                </a:lnSpc>
              </a:pPr>
              <a:r>
                <a:rPr lang="en-US" altLang="zh-CN" sz="1600" dirty="0">
                  <a:solidFill>
                    <a:srgbClr val="000099"/>
                  </a:solidFill>
                  <a:latin typeface="Comic Sans MS" panose="030F0702030302020204" pitchFamily="66" charset="0"/>
                </a:rPr>
                <a:t>home </a:t>
              </a:r>
            </a:p>
            <a:p>
              <a:pPr>
                <a:lnSpc>
                  <a:spcPct val="80000"/>
                </a:lnSpc>
              </a:pPr>
              <a:r>
                <a:rPr lang="en-US" altLang="zh-CN" sz="1600" dirty="0">
                  <a:solidFill>
                    <a:srgbClr val="000099"/>
                  </a:solidFill>
                  <a:latin typeface="Comic Sans MS" panose="030F0702030302020204" pitchFamily="66" charset="0"/>
                </a:rPr>
                <a:t>network</a:t>
              </a:r>
            </a:p>
          </p:txBody>
        </p:sp>
        <p:sp>
          <p:nvSpPr>
            <p:cNvPr id="25766" name="Text Box 580"/>
            <p:cNvSpPr txBox="1">
              <a:spLocks noChangeArrowheads="1"/>
            </p:cNvSpPr>
            <p:nvPr/>
          </p:nvSpPr>
          <p:spPr bwMode="auto">
            <a:xfrm>
              <a:off x="5584825" y="5645150"/>
              <a:ext cx="1385316" cy="4862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80000"/>
                </a:lnSpc>
              </a:pPr>
              <a:r>
                <a:rPr lang="en-US" altLang="zh-CN" sz="1600">
                  <a:solidFill>
                    <a:srgbClr val="000099"/>
                  </a:solidFill>
                  <a:latin typeface="Comic Sans MS" panose="030F0702030302020204" pitchFamily="66" charset="0"/>
                </a:rPr>
                <a:t>institutional</a:t>
              </a:r>
            </a:p>
            <a:p>
              <a:pPr>
                <a:lnSpc>
                  <a:spcPct val="80000"/>
                </a:lnSpc>
              </a:pPr>
              <a:r>
                <a:rPr lang="en-US" altLang="zh-CN" sz="1600">
                  <a:solidFill>
                    <a:srgbClr val="000099"/>
                  </a:solidFill>
                  <a:latin typeface="Comic Sans MS" panose="030F0702030302020204" pitchFamily="66" charset="0"/>
                </a:rPr>
                <a:t>       network</a:t>
              </a:r>
            </a:p>
          </p:txBody>
        </p:sp>
        <p:pic>
          <p:nvPicPr>
            <p:cNvPr id="25767" name="Picture 269" descr="cell_tower_radiation copy"/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26149" y="1803400"/>
              <a:ext cx="518463" cy="4122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25768" name="Group 347"/>
            <p:cNvGrpSpPr>
              <a:grpSpLocks/>
            </p:cNvGrpSpPr>
            <p:nvPr/>
          </p:nvGrpSpPr>
          <p:grpSpPr bwMode="auto">
            <a:xfrm>
              <a:off x="7077272" y="3621727"/>
              <a:ext cx="493804" cy="228319"/>
              <a:chOff x="1871277" y="1576300"/>
              <a:chExt cx="1128371" cy="437861"/>
            </a:xfrm>
          </p:grpSpPr>
          <p:sp>
            <p:nvSpPr>
              <p:cNvPr id="1207" name="Oval 1206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208" name="Rectangle 1207"/>
              <p:cNvSpPr/>
              <p:nvPr/>
            </p:nvSpPr>
            <p:spPr bwMode="auto">
              <a:xfrm>
                <a:off x="1870827" y="1739475"/>
                <a:ext cx="1128163" cy="115689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1209" name="Oval 1208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210" name="Freeform 1209"/>
              <p:cNvSpPr/>
              <p:nvPr/>
            </p:nvSpPr>
            <p:spPr bwMode="auto">
              <a:xfrm>
                <a:off x="2157403" y="1672497"/>
                <a:ext cx="551385" cy="161355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1211" name="Freeform 1210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1212" name="Freeform 1211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1213" name="Freeform 1212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1214" name="Straight Connector 1213"/>
              <p:cNvCxnSpPr>
                <a:cxnSpLocks noChangeShapeType="1"/>
                <a:endCxn id="1209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15" name="Straight Connector 1214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5769" name="Group 347"/>
            <p:cNvGrpSpPr>
              <a:grpSpLocks/>
            </p:cNvGrpSpPr>
            <p:nvPr/>
          </p:nvGrpSpPr>
          <p:grpSpPr bwMode="auto">
            <a:xfrm>
              <a:off x="7733157" y="3638864"/>
              <a:ext cx="493804" cy="228319"/>
              <a:chOff x="1871277" y="1576300"/>
              <a:chExt cx="1128371" cy="437861"/>
            </a:xfrm>
          </p:grpSpPr>
          <p:sp>
            <p:nvSpPr>
              <p:cNvPr id="1198" name="Oval 1197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99" name="Rectangle 1198"/>
              <p:cNvSpPr/>
              <p:nvPr/>
            </p:nvSpPr>
            <p:spPr bwMode="auto">
              <a:xfrm>
                <a:off x="1870262" y="1740098"/>
                <a:ext cx="1128161" cy="115689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1200" name="Oval 1199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201" name="Freeform 1200"/>
              <p:cNvSpPr/>
              <p:nvPr/>
            </p:nvSpPr>
            <p:spPr bwMode="auto">
              <a:xfrm>
                <a:off x="2156836" y="1673120"/>
                <a:ext cx="551385" cy="161356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1202" name="Freeform 1201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1203" name="Freeform 1202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1204" name="Freeform 1203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1205" name="Straight Connector 1204"/>
              <p:cNvCxnSpPr>
                <a:cxnSpLocks noChangeShapeType="1"/>
                <a:endCxn id="1200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06" name="Straight Connector 1205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5770" name="Group 347"/>
            <p:cNvGrpSpPr>
              <a:grpSpLocks/>
            </p:cNvGrpSpPr>
            <p:nvPr/>
          </p:nvGrpSpPr>
          <p:grpSpPr bwMode="auto">
            <a:xfrm>
              <a:off x="7397100" y="3903983"/>
              <a:ext cx="493804" cy="228319"/>
              <a:chOff x="1871277" y="1576300"/>
              <a:chExt cx="1128371" cy="437861"/>
            </a:xfrm>
          </p:grpSpPr>
          <p:sp>
            <p:nvSpPr>
              <p:cNvPr id="1189" name="Oval 1188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90" name="Rectangle 1189"/>
              <p:cNvSpPr/>
              <p:nvPr/>
            </p:nvSpPr>
            <p:spPr bwMode="auto">
              <a:xfrm>
                <a:off x="1872762" y="1740086"/>
                <a:ext cx="1128163" cy="115689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1191" name="Oval 1190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92" name="Freeform 1191"/>
              <p:cNvSpPr/>
              <p:nvPr/>
            </p:nvSpPr>
            <p:spPr bwMode="auto">
              <a:xfrm>
                <a:off x="2159338" y="1673109"/>
                <a:ext cx="551385" cy="161355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1193" name="Freeform 1192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1194" name="Freeform 1193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1195" name="Freeform 1194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1196" name="Straight Connector 1195"/>
              <p:cNvCxnSpPr>
                <a:cxnSpLocks noChangeShapeType="1"/>
                <a:endCxn id="1191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197" name="Straight Connector 1196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5771" name="Group 347"/>
            <p:cNvGrpSpPr>
              <a:grpSpLocks/>
            </p:cNvGrpSpPr>
            <p:nvPr/>
          </p:nvGrpSpPr>
          <p:grpSpPr bwMode="auto">
            <a:xfrm>
              <a:off x="7195340" y="2756360"/>
              <a:ext cx="413310" cy="196874"/>
              <a:chOff x="1871277" y="1576300"/>
              <a:chExt cx="1128371" cy="437861"/>
            </a:xfrm>
          </p:grpSpPr>
          <p:sp>
            <p:nvSpPr>
              <p:cNvPr id="1180" name="Oval 1179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81" name="Rectangle 1180"/>
              <p:cNvSpPr/>
              <p:nvPr/>
            </p:nvSpPr>
            <p:spPr bwMode="auto">
              <a:xfrm>
                <a:off x="1869120" y="1737689"/>
                <a:ext cx="1131178" cy="116514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1182" name="Oval 1181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83" name="Freeform 1182"/>
              <p:cNvSpPr/>
              <p:nvPr/>
            </p:nvSpPr>
            <p:spPr bwMode="auto">
              <a:xfrm>
                <a:off x="2159500" y="1670607"/>
                <a:ext cx="550418" cy="162413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1184" name="Freeform 1183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1185" name="Freeform 1184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1186" name="Freeform 1185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1187" name="Straight Connector 1186"/>
              <p:cNvCxnSpPr>
                <a:cxnSpLocks noChangeShapeType="1"/>
                <a:endCxn id="1182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188" name="Straight Connector 1187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5772" name="Group 347"/>
            <p:cNvGrpSpPr>
              <a:grpSpLocks/>
            </p:cNvGrpSpPr>
            <p:nvPr/>
          </p:nvGrpSpPr>
          <p:grpSpPr bwMode="auto">
            <a:xfrm>
              <a:off x="7677419" y="2378982"/>
              <a:ext cx="413310" cy="196874"/>
              <a:chOff x="1871277" y="1576300"/>
              <a:chExt cx="1128371" cy="437861"/>
            </a:xfrm>
          </p:grpSpPr>
          <p:sp>
            <p:nvSpPr>
              <p:cNvPr id="1171" name="Oval 1170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72" name="Rectangle 1171"/>
              <p:cNvSpPr/>
              <p:nvPr/>
            </p:nvSpPr>
            <p:spPr bwMode="auto">
              <a:xfrm>
                <a:off x="1870543" y="1740227"/>
                <a:ext cx="1131178" cy="116512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1173" name="Oval 1172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74" name="Freeform 1173"/>
              <p:cNvSpPr/>
              <p:nvPr/>
            </p:nvSpPr>
            <p:spPr bwMode="auto">
              <a:xfrm>
                <a:off x="2160923" y="1673143"/>
                <a:ext cx="550418" cy="162413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1175" name="Freeform 1174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1176" name="Freeform 1175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1177" name="Freeform 1176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1178" name="Straight Connector 1177"/>
              <p:cNvCxnSpPr>
                <a:cxnSpLocks noChangeShapeType="1"/>
                <a:endCxn id="1173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179" name="Straight Connector 1178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5773" name="Group 347"/>
            <p:cNvGrpSpPr>
              <a:grpSpLocks/>
            </p:cNvGrpSpPr>
            <p:nvPr/>
          </p:nvGrpSpPr>
          <p:grpSpPr bwMode="auto">
            <a:xfrm>
              <a:off x="7186342" y="2486295"/>
              <a:ext cx="413310" cy="196874"/>
              <a:chOff x="1871277" y="1576300"/>
              <a:chExt cx="1128371" cy="437861"/>
            </a:xfrm>
          </p:grpSpPr>
          <p:sp>
            <p:nvSpPr>
              <p:cNvPr id="1162" name="Oval 1161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63" name="Rectangle 1162"/>
              <p:cNvSpPr/>
              <p:nvPr/>
            </p:nvSpPr>
            <p:spPr bwMode="auto">
              <a:xfrm>
                <a:off x="1872017" y="1738112"/>
                <a:ext cx="1126842" cy="116514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1164" name="Oval 1163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65" name="Freeform 1164"/>
              <p:cNvSpPr/>
              <p:nvPr/>
            </p:nvSpPr>
            <p:spPr bwMode="auto">
              <a:xfrm>
                <a:off x="2158061" y="1671030"/>
                <a:ext cx="550418" cy="162413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1166" name="Freeform 1165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1167" name="Freeform 1166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1168" name="Freeform 1167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1169" name="Straight Connector 1168"/>
              <p:cNvCxnSpPr>
                <a:cxnSpLocks noChangeShapeType="1"/>
                <a:endCxn id="1164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170" name="Straight Connector 1169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5774" name="Group 347"/>
            <p:cNvGrpSpPr>
              <a:grpSpLocks/>
            </p:cNvGrpSpPr>
            <p:nvPr/>
          </p:nvGrpSpPr>
          <p:grpSpPr bwMode="auto">
            <a:xfrm>
              <a:off x="7750914" y="2756819"/>
              <a:ext cx="413310" cy="196874"/>
              <a:chOff x="1871277" y="1576300"/>
              <a:chExt cx="1128371" cy="437861"/>
            </a:xfrm>
          </p:grpSpPr>
          <p:sp>
            <p:nvSpPr>
              <p:cNvPr id="1153" name="Oval 1152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54" name="Rectangle 1153"/>
              <p:cNvSpPr/>
              <p:nvPr/>
            </p:nvSpPr>
            <p:spPr bwMode="auto">
              <a:xfrm>
                <a:off x="1869259" y="1740200"/>
                <a:ext cx="1131178" cy="116512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1155" name="Oval 1154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56" name="Freeform 1155"/>
              <p:cNvSpPr/>
              <p:nvPr/>
            </p:nvSpPr>
            <p:spPr bwMode="auto">
              <a:xfrm>
                <a:off x="2159639" y="1673116"/>
                <a:ext cx="550418" cy="162413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1157" name="Freeform 1156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1158" name="Freeform 1157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1159" name="Freeform 1158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1160" name="Straight Connector 1159"/>
              <p:cNvCxnSpPr>
                <a:cxnSpLocks noChangeShapeType="1"/>
                <a:endCxn id="1155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161" name="Straight Connector 1160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pic>
          <p:nvPicPr>
            <p:cNvPr id="25775" name="Picture 1005" descr="antenna_stylized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6100" y="3095151"/>
              <a:ext cx="530703" cy="2237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776" name="Picture 1005" descr="antenna_stylized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93951" y="5490536"/>
              <a:ext cx="530703" cy="2237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777" name="Picture 1005" descr="antenna_stylized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65711" y="5438691"/>
              <a:ext cx="530703" cy="2237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778" name="Picture 934" descr="antenna_radiation_stylized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96052" y="5017186"/>
              <a:ext cx="415925" cy="886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181729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2" name="Footer Placeholder 2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>
                <a:solidFill>
                  <a:schemeClr val="accent2"/>
                </a:solidFill>
                <a:latin typeface="Tahoma" panose="020B0604030504040204" pitchFamily="34" charset="0"/>
              </a:rPr>
              <a:t>1 Introduction</a:t>
            </a:r>
          </a:p>
        </p:txBody>
      </p:sp>
      <p:sp>
        <p:nvSpPr>
          <p:cNvPr id="27653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856640" y="6645954"/>
            <a:ext cx="360040" cy="223246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4DB97849-4D76-4F8C-A2BA-C36A527F9FFF}" type="slidenum">
              <a:rPr lang="en-US" altLang="zh-CN" sz="1200" smtClean="0">
                <a:solidFill>
                  <a:schemeClr val="accent3"/>
                </a:solidFill>
                <a:latin typeface="Tahoma" panose="020B0604030504040204" pitchFamily="34" charset="0"/>
              </a:rPr>
              <a:pPr/>
              <a:t>12</a:t>
            </a:fld>
            <a:endParaRPr lang="en-US" altLang="zh-CN" sz="1200" dirty="0">
              <a:solidFill>
                <a:schemeClr val="accent3"/>
              </a:solidFill>
              <a:latin typeface="Tahoma" panose="020B0604030504040204" pitchFamily="34" charset="0"/>
            </a:endParaRPr>
          </a:p>
        </p:txBody>
      </p:sp>
      <p:sp>
        <p:nvSpPr>
          <p:cNvPr id="27649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69863"/>
            <a:ext cx="8382000" cy="846137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zh-CN" sz="3600" dirty="0"/>
              <a:t>What</a:t>
            </a:r>
            <a:r>
              <a:rPr lang="en-US" altLang="ja-JP" sz="3600" dirty="0"/>
              <a:t>'s the Internet: a service view</a:t>
            </a:r>
            <a:endParaRPr lang="en-US" altLang="zh-CN" dirty="0"/>
          </a:p>
        </p:txBody>
      </p:sp>
      <p:sp>
        <p:nvSpPr>
          <p:cNvPr id="27650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1309272" y="1631791"/>
            <a:ext cx="4731670" cy="4105275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10000"/>
              </a:lnSpc>
              <a:buClr>
                <a:srgbClr val="000099"/>
              </a:buClr>
              <a:buSzPct val="75000"/>
              <a:buFont typeface="Wingdings" panose="05000000000000000000" pitchFamily="2" charset="2"/>
              <a:buChar char="v"/>
            </a:pPr>
            <a:r>
              <a:rPr lang="en-US" altLang="zh-CN" sz="2400" i="1" dirty="0">
                <a:solidFill>
                  <a:srgbClr val="CC0000"/>
                </a:solidFill>
              </a:rPr>
              <a:t>infrastructure that provides services to applications</a:t>
            </a:r>
            <a:endParaRPr lang="en-US" altLang="zh-CN" sz="2600" dirty="0">
              <a:ea typeface="宋体" panose="02010600030101010101" pitchFamily="2" charset="-122"/>
            </a:endParaRPr>
          </a:p>
          <a:p>
            <a:pPr marL="682625" lvl="1" indent="-225425"/>
            <a:r>
              <a:rPr lang="en-US" altLang="zh-CN" dirty="0">
                <a:ea typeface="宋体" panose="02010600030101010101" pitchFamily="2" charset="-122"/>
              </a:rPr>
              <a:t>Web, VoIP, email, games, e-commerce, social nets, AI, …</a:t>
            </a:r>
          </a:p>
          <a:p>
            <a:pPr>
              <a:lnSpc>
                <a:spcPct val="110000"/>
              </a:lnSpc>
              <a:buClr>
                <a:srgbClr val="000099"/>
              </a:buClr>
              <a:buSzPct val="75000"/>
              <a:buFont typeface="Wingdings" panose="05000000000000000000" pitchFamily="2" charset="2"/>
              <a:buChar char="v"/>
            </a:pPr>
            <a:r>
              <a:rPr lang="en-US" altLang="zh-CN" sz="2400" i="1" dirty="0">
                <a:solidFill>
                  <a:srgbClr val="CC0000"/>
                </a:solidFill>
              </a:rPr>
              <a:t>provides programming interface to apps</a:t>
            </a:r>
          </a:p>
          <a:p>
            <a:pPr marL="682625" lvl="1" indent="-225425"/>
            <a:r>
              <a:rPr lang="en-US" altLang="zh-CN" dirty="0">
                <a:ea typeface="宋体" panose="02010600030101010101" pitchFamily="2" charset="-122"/>
              </a:rPr>
              <a:t>hooks that allow sending and receiving  app programs to </a:t>
            </a:r>
            <a:r>
              <a:rPr lang="en-US" altLang="ja-JP" dirty="0">
                <a:ea typeface="MS PGothic" panose="020B0600070205080204" pitchFamily="34" charset="-128"/>
              </a:rPr>
              <a:t>"connect" to Internet</a:t>
            </a:r>
          </a:p>
          <a:p>
            <a:pPr marL="682625" lvl="1" indent="-225425"/>
            <a:r>
              <a:rPr lang="en-US" altLang="zh-CN" dirty="0">
                <a:ea typeface="宋体" panose="02010600030101010101" pitchFamily="2" charset="-122"/>
              </a:rPr>
              <a:t>provides service options, analogous to postal service</a:t>
            </a:r>
          </a:p>
        </p:txBody>
      </p:sp>
      <p:pic>
        <p:nvPicPr>
          <p:cNvPr id="27651" name="Picture 645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804864"/>
            <a:ext cx="8518526" cy="1877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7654" name="Group 979"/>
          <p:cNvGrpSpPr>
            <a:grpSpLocks/>
          </p:cNvGrpSpPr>
          <p:nvPr/>
        </p:nvGrpSpPr>
        <p:grpSpPr bwMode="auto">
          <a:xfrm>
            <a:off x="6726239" y="1384300"/>
            <a:ext cx="3551237" cy="4747137"/>
            <a:chOff x="5202238" y="1384300"/>
            <a:chExt cx="3551237" cy="4747137"/>
          </a:xfrm>
        </p:grpSpPr>
        <p:sp>
          <p:nvSpPr>
            <p:cNvPr id="27655" name="Freeform 416"/>
            <p:cNvSpPr>
              <a:spLocks/>
            </p:cNvSpPr>
            <p:nvPr/>
          </p:nvSpPr>
          <p:spPr bwMode="auto">
            <a:xfrm>
              <a:off x="7023100" y="2001838"/>
              <a:ext cx="1730375" cy="1125537"/>
            </a:xfrm>
            <a:custGeom>
              <a:avLst/>
              <a:gdLst>
                <a:gd name="T0" fmla="*/ 2147483647 w 765"/>
                <a:gd name="T1" fmla="*/ 2147483647 h 459"/>
                <a:gd name="T2" fmla="*/ 2147483647 w 765"/>
                <a:gd name="T3" fmla="*/ 2147483647 h 459"/>
                <a:gd name="T4" fmla="*/ 2147483647 w 765"/>
                <a:gd name="T5" fmla="*/ 2147483647 h 459"/>
                <a:gd name="T6" fmla="*/ 2147483647 w 765"/>
                <a:gd name="T7" fmla="*/ 2147483647 h 459"/>
                <a:gd name="T8" fmla="*/ 2147483647 w 765"/>
                <a:gd name="T9" fmla="*/ 2147483647 h 459"/>
                <a:gd name="T10" fmla="*/ 2147483647 w 765"/>
                <a:gd name="T11" fmla="*/ 2147483647 h 459"/>
                <a:gd name="T12" fmla="*/ 2147483647 w 765"/>
                <a:gd name="T13" fmla="*/ 2147483647 h 459"/>
                <a:gd name="T14" fmla="*/ 2147483647 w 765"/>
                <a:gd name="T15" fmla="*/ 2147483647 h 459"/>
                <a:gd name="T16" fmla="*/ 2147483647 w 765"/>
                <a:gd name="T17" fmla="*/ 2147483647 h 459"/>
                <a:gd name="T18" fmla="*/ 2147483647 w 765"/>
                <a:gd name="T19" fmla="*/ 2147483647 h 459"/>
                <a:gd name="T20" fmla="*/ 2147483647 w 765"/>
                <a:gd name="T21" fmla="*/ 2147483647 h 459"/>
                <a:gd name="T22" fmla="*/ 2147483647 w 765"/>
                <a:gd name="T23" fmla="*/ 2147483647 h 459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765"/>
                <a:gd name="T37" fmla="*/ 0 h 459"/>
                <a:gd name="T38" fmla="*/ 765 w 765"/>
                <a:gd name="T39" fmla="*/ 459 h 459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765" h="459">
                  <a:moveTo>
                    <a:pt x="424" y="10"/>
                  </a:moveTo>
                  <a:cubicBezTo>
                    <a:pt x="362" y="16"/>
                    <a:pt x="343" y="55"/>
                    <a:pt x="288" y="70"/>
                  </a:cubicBezTo>
                  <a:cubicBezTo>
                    <a:pt x="233" y="85"/>
                    <a:pt x="142" y="56"/>
                    <a:pt x="96" y="100"/>
                  </a:cubicBezTo>
                  <a:cubicBezTo>
                    <a:pt x="50" y="144"/>
                    <a:pt x="0" y="279"/>
                    <a:pt x="14" y="336"/>
                  </a:cubicBezTo>
                  <a:cubicBezTo>
                    <a:pt x="28" y="393"/>
                    <a:pt x="125" y="429"/>
                    <a:pt x="180" y="444"/>
                  </a:cubicBezTo>
                  <a:cubicBezTo>
                    <a:pt x="235" y="459"/>
                    <a:pt x="279" y="426"/>
                    <a:pt x="346" y="426"/>
                  </a:cubicBezTo>
                  <a:cubicBezTo>
                    <a:pt x="413" y="426"/>
                    <a:pt x="525" y="443"/>
                    <a:pt x="584" y="444"/>
                  </a:cubicBezTo>
                  <a:cubicBezTo>
                    <a:pt x="643" y="445"/>
                    <a:pt x="670" y="446"/>
                    <a:pt x="698" y="434"/>
                  </a:cubicBezTo>
                  <a:cubicBezTo>
                    <a:pt x="726" y="422"/>
                    <a:pt x="743" y="418"/>
                    <a:pt x="752" y="372"/>
                  </a:cubicBezTo>
                  <a:cubicBezTo>
                    <a:pt x="761" y="326"/>
                    <a:pt x="765" y="214"/>
                    <a:pt x="750" y="158"/>
                  </a:cubicBezTo>
                  <a:cubicBezTo>
                    <a:pt x="735" y="102"/>
                    <a:pt x="716" y="58"/>
                    <a:pt x="662" y="34"/>
                  </a:cubicBezTo>
                  <a:cubicBezTo>
                    <a:pt x="608" y="10"/>
                    <a:pt x="505" y="0"/>
                    <a:pt x="424" y="1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CCFF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656" name="Freeform 415"/>
            <p:cNvSpPr>
              <a:spLocks/>
            </p:cNvSpPr>
            <p:nvPr/>
          </p:nvSpPr>
          <p:spPr bwMode="auto">
            <a:xfrm>
              <a:off x="7004050" y="3527425"/>
              <a:ext cx="1314450" cy="674688"/>
            </a:xfrm>
            <a:custGeom>
              <a:avLst/>
              <a:gdLst>
                <a:gd name="T0" fmla="*/ 2147483647 w 828"/>
                <a:gd name="T1" fmla="*/ 2147483647 h 425"/>
                <a:gd name="T2" fmla="*/ 2147483647 w 828"/>
                <a:gd name="T3" fmla="*/ 2147483647 h 425"/>
                <a:gd name="T4" fmla="*/ 2147483647 w 828"/>
                <a:gd name="T5" fmla="*/ 2147483647 h 425"/>
                <a:gd name="T6" fmla="*/ 2147483647 w 828"/>
                <a:gd name="T7" fmla="*/ 2147483647 h 425"/>
                <a:gd name="T8" fmla="*/ 2147483647 w 828"/>
                <a:gd name="T9" fmla="*/ 2147483647 h 425"/>
                <a:gd name="T10" fmla="*/ 2147483647 w 828"/>
                <a:gd name="T11" fmla="*/ 2147483647 h 425"/>
                <a:gd name="T12" fmla="*/ 2147483647 w 828"/>
                <a:gd name="T13" fmla="*/ 2147483647 h 425"/>
                <a:gd name="T14" fmla="*/ 2147483647 w 828"/>
                <a:gd name="T15" fmla="*/ 2147483647 h 425"/>
                <a:gd name="T16" fmla="*/ 2147483647 w 828"/>
                <a:gd name="T17" fmla="*/ 2147483647 h 425"/>
                <a:gd name="T18" fmla="*/ 2147483647 w 828"/>
                <a:gd name="T19" fmla="*/ 2147483647 h 425"/>
                <a:gd name="T20" fmla="*/ 2147483647 w 828"/>
                <a:gd name="T21" fmla="*/ 2147483647 h 425"/>
                <a:gd name="T22" fmla="*/ 2147483647 w 828"/>
                <a:gd name="T23" fmla="*/ 2147483647 h 42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828"/>
                <a:gd name="T37" fmla="*/ 0 h 425"/>
                <a:gd name="T38" fmla="*/ 828 w 828"/>
                <a:gd name="T39" fmla="*/ 425 h 425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828" h="425">
                  <a:moveTo>
                    <a:pt x="382" y="30"/>
                  </a:moveTo>
                  <a:cubicBezTo>
                    <a:pt x="350" y="29"/>
                    <a:pt x="413" y="30"/>
                    <a:pt x="370" y="30"/>
                  </a:cubicBezTo>
                  <a:cubicBezTo>
                    <a:pt x="327" y="30"/>
                    <a:pt x="187" y="16"/>
                    <a:pt x="126" y="32"/>
                  </a:cubicBezTo>
                  <a:cubicBezTo>
                    <a:pt x="65" y="48"/>
                    <a:pt x="12" y="86"/>
                    <a:pt x="6" y="126"/>
                  </a:cubicBezTo>
                  <a:cubicBezTo>
                    <a:pt x="0" y="166"/>
                    <a:pt x="44" y="231"/>
                    <a:pt x="92" y="274"/>
                  </a:cubicBezTo>
                  <a:cubicBezTo>
                    <a:pt x="140" y="317"/>
                    <a:pt x="217" y="360"/>
                    <a:pt x="292" y="384"/>
                  </a:cubicBezTo>
                  <a:cubicBezTo>
                    <a:pt x="367" y="408"/>
                    <a:pt x="472" y="425"/>
                    <a:pt x="540" y="416"/>
                  </a:cubicBezTo>
                  <a:cubicBezTo>
                    <a:pt x="608" y="407"/>
                    <a:pt x="659" y="371"/>
                    <a:pt x="698" y="330"/>
                  </a:cubicBezTo>
                  <a:cubicBezTo>
                    <a:pt x="737" y="289"/>
                    <a:pt x="760" y="221"/>
                    <a:pt x="776" y="170"/>
                  </a:cubicBezTo>
                  <a:cubicBezTo>
                    <a:pt x="792" y="119"/>
                    <a:pt x="828" y="44"/>
                    <a:pt x="792" y="22"/>
                  </a:cubicBezTo>
                  <a:cubicBezTo>
                    <a:pt x="756" y="0"/>
                    <a:pt x="630" y="37"/>
                    <a:pt x="560" y="38"/>
                  </a:cubicBezTo>
                  <a:cubicBezTo>
                    <a:pt x="490" y="39"/>
                    <a:pt x="414" y="31"/>
                    <a:pt x="382" y="30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657" name="Freeform 665"/>
            <p:cNvSpPr>
              <a:spLocks/>
            </p:cNvSpPr>
            <p:nvPr/>
          </p:nvSpPr>
          <p:spPr bwMode="auto">
            <a:xfrm>
              <a:off x="5202238" y="1712913"/>
              <a:ext cx="1736725" cy="1071562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27658" name="Group 666"/>
            <p:cNvGrpSpPr>
              <a:grpSpLocks/>
            </p:cNvGrpSpPr>
            <p:nvPr/>
          </p:nvGrpSpPr>
          <p:grpSpPr bwMode="auto">
            <a:xfrm>
              <a:off x="5329977" y="2980450"/>
              <a:ext cx="1458912" cy="933450"/>
              <a:chOff x="2889" y="1631"/>
              <a:chExt cx="980" cy="743"/>
            </a:xfrm>
          </p:grpSpPr>
          <p:sp>
            <p:nvSpPr>
              <p:cNvPr id="28265" name="Rectangle 667"/>
              <p:cNvSpPr>
                <a:spLocks noChangeArrowheads="1"/>
              </p:cNvSpPr>
              <p:nvPr/>
            </p:nvSpPr>
            <p:spPr bwMode="auto">
              <a:xfrm>
                <a:off x="3046" y="1841"/>
                <a:ext cx="663" cy="533"/>
              </a:xfrm>
              <a:prstGeom prst="rect">
                <a:avLst/>
              </a:pr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266" name="AutoShape 668"/>
              <p:cNvSpPr>
                <a:spLocks noChangeArrowheads="1"/>
              </p:cNvSpPr>
              <p:nvPr/>
            </p:nvSpPr>
            <p:spPr bwMode="auto">
              <a:xfrm>
                <a:off x="2889" y="1631"/>
                <a:ext cx="980" cy="253"/>
              </a:xfrm>
              <a:prstGeom prst="triangle">
                <a:avLst>
                  <a:gd name="adj" fmla="val 50000"/>
                </a:avLst>
              </a:pr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27659" name="Freeform 669"/>
            <p:cNvSpPr>
              <a:spLocks/>
            </p:cNvSpPr>
            <p:nvPr/>
          </p:nvSpPr>
          <p:spPr bwMode="auto">
            <a:xfrm>
              <a:off x="5364163" y="4331380"/>
              <a:ext cx="3225800" cy="1665288"/>
            </a:xfrm>
            <a:custGeom>
              <a:avLst/>
              <a:gdLst>
                <a:gd name="T0" fmla="*/ 2147483647 w 2032"/>
                <a:gd name="T1" fmla="*/ 2147483647 h 1049"/>
                <a:gd name="T2" fmla="*/ 2147483647 w 2032"/>
                <a:gd name="T3" fmla="*/ 2147483647 h 1049"/>
                <a:gd name="T4" fmla="*/ 2147483647 w 2032"/>
                <a:gd name="T5" fmla="*/ 2147483647 h 1049"/>
                <a:gd name="T6" fmla="*/ 2147483647 w 2032"/>
                <a:gd name="T7" fmla="*/ 2147483647 h 1049"/>
                <a:gd name="T8" fmla="*/ 2147483647 w 2032"/>
                <a:gd name="T9" fmla="*/ 2147483647 h 1049"/>
                <a:gd name="T10" fmla="*/ 2147483647 w 2032"/>
                <a:gd name="T11" fmla="*/ 2147483647 h 1049"/>
                <a:gd name="T12" fmla="*/ 2147483647 w 2032"/>
                <a:gd name="T13" fmla="*/ 2147483647 h 1049"/>
                <a:gd name="T14" fmla="*/ 2147483647 w 2032"/>
                <a:gd name="T15" fmla="*/ 2147483647 h 1049"/>
                <a:gd name="T16" fmla="*/ 2147483647 w 2032"/>
                <a:gd name="T17" fmla="*/ 2147483647 h 1049"/>
                <a:gd name="T18" fmla="*/ 2147483647 w 2032"/>
                <a:gd name="T19" fmla="*/ 2147483647 h 1049"/>
                <a:gd name="T20" fmla="*/ 2147483647 w 2032"/>
                <a:gd name="T21" fmla="*/ 2147483647 h 1049"/>
                <a:gd name="T22" fmla="*/ 2147483647 w 2032"/>
                <a:gd name="T23" fmla="*/ 2147483647 h 1049"/>
                <a:gd name="T24" fmla="*/ 2147483647 w 2032"/>
                <a:gd name="T25" fmla="*/ 2147483647 h 1049"/>
                <a:gd name="T26" fmla="*/ 2147483647 w 2032"/>
                <a:gd name="T27" fmla="*/ 2147483647 h 1049"/>
                <a:gd name="T28" fmla="*/ 2147483647 w 2032"/>
                <a:gd name="T29" fmla="*/ 2147483647 h 1049"/>
                <a:gd name="T30" fmla="*/ 2147483647 w 2032"/>
                <a:gd name="T31" fmla="*/ 2147483647 h 1049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2032"/>
                <a:gd name="T49" fmla="*/ 0 h 1049"/>
                <a:gd name="T50" fmla="*/ 2032 w 2032"/>
                <a:gd name="T51" fmla="*/ 1049 h 1049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2032" h="1049">
                  <a:moveTo>
                    <a:pt x="1044" y="26"/>
                  </a:moveTo>
                  <a:cubicBezTo>
                    <a:pt x="959" y="45"/>
                    <a:pt x="924" y="118"/>
                    <a:pt x="847" y="125"/>
                  </a:cubicBezTo>
                  <a:cubicBezTo>
                    <a:pt x="770" y="132"/>
                    <a:pt x="697" y="61"/>
                    <a:pt x="580" y="68"/>
                  </a:cubicBezTo>
                  <a:cubicBezTo>
                    <a:pt x="463" y="75"/>
                    <a:pt x="232" y="119"/>
                    <a:pt x="143" y="170"/>
                  </a:cubicBezTo>
                  <a:cubicBezTo>
                    <a:pt x="54" y="221"/>
                    <a:pt x="65" y="289"/>
                    <a:pt x="48" y="374"/>
                  </a:cubicBezTo>
                  <a:cubicBezTo>
                    <a:pt x="31" y="459"/>
                    <a:pt x="0" y="618"/>
                    <a:pt x="41" y="680"/>
                  </a:cubicBezTo>
                  <a:cubicBezTo>
                    <a:pt x="82" y="742"/>
                    <a:pt x="191" y="709"/>
                    <a:pt x="294" y="744"/>
                  </a:cubicBezTo>
                  <a:cubicBezTo>
                    <a:pt x="397" y="779"/>
                    <a:pt x="527" y="849"/>
                    <a:pt x="660" y="893"/>
                  </a:cubicBezTo>
                  <a:cubicBezTo>
                    <a:pt x="793" y="938"/>
                    <a:pt x="944" y="991"/>
                    <a:pt x="1088" y="1014"/>
                  </a:cubicBezTo>
                  <a:cubicBezTo>
                    <a:pt x="1232" y="1036"/>
                    <a:pt x="1401" y="1049"/>
                    <a:pt x="1525" y="1031"/>
                  </a:cubicBezTo>
                  <a:cubicBezTo>
                    <a:pt x="1649" y="1012"/>
                    <a:pt x="1749" y="960"/>
                    <a:pt x="1831" y="907"/>
                  </a:cubicBezTo>
                  <a:cubicBezTo>
                    <a:pt x="1913" y="855"/>
                    <a:pt x="1998" y="824"/>
                    <a:pt x="2015" y="714"/>
                  </a:cubicBezTo>
                  <a:cubicBezTo>
                    <a:pt x="2032" y="604"/>
                    <a:pt x="1990" y="350"/>
                    <a:pt x="1931" y="251"/>
                  </a:cubicBezTo>
                  <a:cubicBezTo>
                    <a:pt x="1872" y="151"/>
                    <a:pt x="1754" y="153"/>
                    <a:pt x="1658" y="114"/>
                  </a:cubicBezTo>
                  <a:cubicBezTo>
                    <a:pt x="1562" y="76"/>
                    <a:pt x="1457" y="30"/>
                    <a:pt x="1355" y="15"/>
                  </a:cubicBezTo>
                  <a:cubicBezTo>
                    <a:pt x="1253" y="0"/>
                    <a:pt x="1129" y="8"/>
                    <a:pt x="1044" y="26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660" name="Line 670"/>
            <p:cNvSpPr>
              <a:spLocks noChangeShapeType="1"/>
            </p:cNvSpPr>
            <p:nvPr/>
          </p:nvSpPr>
          <p:spPr bwMode="auto">
            <a:xfrm rot="-5400000">
              <a:off x="7845425" y="5162551"/>
              <a:ext cx="523875" cy="1397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661" name="Line 671"/>
            <p:cNvSpPr>
              <a:spLocks noChangeShapeType="1"/>
            </p:cNvSpPr>
            <p:nvPr/>
          </p:nvSpPr>
          <p:spPr bwMode="auto">
            <a:xfrm rot="5400000" flipV="1">
              <a:off x="7991475" y="5443538"/>
              <a:ext cx="3175" cy="85725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662" name="Line 672"/>
            <p:cNvSpPr>
              <a:spLocks noChangeShapeType="1"/>
            </p:cNvSpPr>
            <p:nvPr/>
          </p:nvSpPr>
          <p:spPr bwMode="auto">
            <a:xfrm rot="-5400000">
              <a:off x="8177213" y="5116513"/>
              <a:ext cx="0" cy="1143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663" name="Line 674"/>
            <p:cNvSpPr>
              <a:spLocks noChangeShapeType="1"/>
            </p:cNvSpPr>
            <p:nvPr/>
          </p:nvSpPr>
          <p:spPr bwMode="auto">
            <a:xfrm>
              <a:off x="6100763" y="4776788"/>
              <a:ext cx="217487" cy="10001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664" name="Line 675"/>
            <p:cNvSpPr>
              <a:spLocks noChangeShapeType="1"/>
            </p:cNvSpPr>
            <p:nvPr/>
          </p:nvSpPr>
          <p:spPr bwMode="auto">
            <a:xfrm flipV="1">
              <a:off x="5842000" y="5038725"/>
              <a:ext cx="407988" cy="7461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665" name="Line 678"/>
            <p:cNvSpPr>
              <a:spLocks noChangeShapeType="1"/>
            </p:cNvSpPr>
            <p:nvPr/>
          </p:nvSpPr>
          <p:spPr bwMode="auto">
            <a:xfrm flipH="1">
              <a:off x="6267450" y="5102225"/>
              <a:ext cx="144463" cy="16986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666" name="Line 679"/>
            <p:cNvSpPr>
              <a:spLocks noChangeShapeType="1"/>
            </p:cNvSpPr>
            <p:nvPr/>
          </p:nvSpPr>
          <p:spPr bwMode="auto">
            <a:xfrm flipH="1" flipV="1">
              <a:off x="6586538" y="5110163"/>
              <a:ext cx="76200" cy="16351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667" name="Line 680"/>
            <p:cNvSpPr>
              <a:spLocks noChangeShapeType="1"/>
            </p:cNvSpPr>
            <p:nvPr/>
          </p:nvSpPr>
          <p:spPr bwMode="auto">
            <a:xfrm>
              <a:off x="6743700" y="5056188"/>
              <a:ext cx="503238" cy="26987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668" name="Line 682"/>
            <p:cNvSpPr>
              <a:spLocks noChangeShapeType="1"/>
            </p:cNvSpPr>
            <p:nvPr/>
          </p:nvSpPr>
          <p:spPr bwMode="auto">
            <a:xfrm>
              <a:off x="6284913" y="3551238"/>
              <a:ext cx="0" cy="10636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669" name="Line 683"/>
            <p:cNvSpPr>
              <a:spLocks noChangeShapeType="1"/>
            </p:cNvSpPr>
            <p:nvPr/>
          </p:nvSpPr>
          <p:spPr bwMode="auto">
            <a:xfrm flipV="1">
              <a:off x="5891213" y="3736975"/>
              <a:ext cx="168275" cy="317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pic>
          <p:nvPicPr>
            <p:cNvPr id="27670" name="Picture 684" descr="access_point_stylized_small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0388" y="3548063"/>
              <a:ext cx="369887" cy="3063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671" name="Line 685"/>
            <p:cNvSpPr>
              <a:spLocks noChangeShapeType="1"/>
            </p:cNvSpPr>
            <p:nvPr/>
          </p:nvSpPr>
          <p:spPr bwMode="auto">
            <a:xfrm rot="5400000" flipV="1">
              <a:off x="7994650" y="5440363"/>
              <a:ext cx="3175" cy="85725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672" name="Line 686"/>
            <p:cNvSpPr>
              <a:spLocks noChangeShapeType="1"/>
            </p:cNvSpPr>
            <p:nvPr/>
          </p:nvSpPr>
          <p:spPr bwMode="auto">
            <a:xfrm flipV="1">
              <a:off x="5894388" y="3733800"/>
              <a:ext cx="168275" cy="317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pic>
          <p:nvPicPr>
            <p:cNvPr id="27673" name="Picture 708" descr="access_point_stylized_small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1975" y="3546475"/>
              <a:ext cx="369888" cy="3063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674" name="Line 711"/>
            <p:cNvSpPr>
              <a:spLocks noChangeShapeType="1"/>
            </p:cNvSpPr>
            <p:nvPr/>
          </p:nvSpPr>
          <p:spPr bwMode="auto">
            <a:xfrm>
              <a:off x="7396163" y="3816350"/>
              <a:ext cx="163512" cy="12065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675" name="Line 712"/>
            <p:cNvSpPr>
              <a:spLocks noChangeShapeType="1"/>
            </p:cNvSpPr>
            <p:nvPr/>
          </p:nvSpPr>
          <p:spPr bwMode="auto">
            <a:xfrm>
              <a:off x="7493000" y="3736975"/>
              <a:ext cx="279400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676" name="Line 713"/>
            <p:cNvSpPr>
              <a:spLocks noChangeShapeType="1"/>
            </p:cNvSpPr>
            <p:nvPr/>
          </p:nvSpPr>
          <p:spPr bwMode="auto">
            <a:xfrm flipV="1">
              <a:off x="7729538" y="3822700"/>
              <a:ext cx="134937" cy="104775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677" name="Line 714"/>
            <p:cNvSpPr>
              <a:spLocks noChangeShapeType="1"/>
            </p:cNvSpPr>
            <p:nvPr/>
          </p:nvSpPr>
          <p:spPr bwMode="auto">
            <a:xfrm>
              <a:off x="6723063" y="2590800"/>
              <a:ext cx="509587" cy="31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678" name="Line 715"/>
            <p:cNvSpPr>
              <a:spLocks noChangeShapeType="1"/>
            </p:cNvSpPr>
            <p:nvPr/>
          </p:nvSpPr>
          <p:spPr bwMode="auto">
            <a:xfrm>
              <a:off x="7358063" y="4700588"/>
              <a:ext cx="390525" cy="1841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679" name="Line 716"/>
            <p:cNvSpPr>
              <a:spLocks noChangeShapeType="1"/>
            </p:cNvSpPr>
            <p:nvPr/>
          </p:nvSpPr>
          <p:spPr bwMode="auto">
            <a:xfrm flipV="1">
              <a:off x="6737350" y="4687888"/>
              <a:ext cx="322263" cy="19843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680" name="Line 717"/>
            <p:cNvSpPr>
              <a:spLocks noChangeShapeType="1"/>
            </p:cNvSpPr>
            <p:nvPr/>
          </p:nvSpPr>
          <p:spPr bwMode="auto">
            <a:xfrm flipV="1">
              <a:off x="6780213" y="4979988"/>
              <a:ext cx="97155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681" name="Line 718"/>
            <p:cNvSpPr>
              <a:spLocks noChangeShapeType="1"/>
            </p:cNvSpPr>
            <p:nvPr/>
          </p:nvSpPr>
          <p:spPr bwMode="auto">
            <a:xfrm flipV="1">
              <a:off x="7577138" y="2495550"/>
              <a:ext cx="123825" cy="87313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682" name="Line 719"/>
            <p:cNvSpPr>
              <a:spLocks noChangeShapeType="1"/>
            </p:cNvSpPr>
            <p:nvPr/>
          </p:nvSpPr>
          <p:spPr bwMode="auto">
            <a:xfrm>
              <a:off x="7405688" y="2668588"/>
              <a:ext cx="0" cy="82550"/>
            </a:xfrm>
            <a:prstGeom prst="line">
              <a:avLst/>
            </a:prstGeom>
            <a:noFill/>
            <a:ln w="9525">
              <a:solidFill>
                <a:srgbClr val="96969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683" name="Line 720"/>
            <p:cNvSpPr>
              <a:spLocks noChangeShapeType="1"/>
            </p:cNvSpPr>
            <p:nvPr/>
          </p:nvSpPr>
          <p:spPr bwMode="auto">
            <a:xfrm flipV="1">
              <a:off x="7577138" y="2565400"/>
              <a:ext cx="263525" cy="288925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684" name="Line 721"/>
            <p:cNvSpPr>
              <a:spLocks noChangeShapeType="1"/>
            </p:cNvSpPr>
            <p:nvPr/>
          </p:nvSpPr>
          <p:spPr bwMode="auto">
            <a:xfrm>
              <a:off x="7942263" y="2563813"/>
              <a:ext cx="0" cy="19685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685" name="Line 722"/>
            <p:cNvSpPr>
              <a:spLocks noChangeShapeType="1"/>
            </p:cNvSpPr>
            <p:nvPr/>
          </p:nvSpPr>
          <p:spPr bwMode="auto">
            <a:xfrm>
              <a:off x="7596188" y="2870200"/>
              <a:ext cx="188912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686" name="Line 723"/>
            <p:cNvSpPr>
              <a:spLocks noChangeShapeType="1"/>
            </p:cNvSpPr>
            <p:nvPr/>
          </p:nvSpPr>
          <p:spPr bwMode="auto">
            <a:xfrm>
              <a:off x="8150225" y="2860675"/>
              <a:ext cx="177800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687" name="Line 724"/>
            <p:cNvSpPr>
              <a:spLocks noChangeShapeType="1"/>
            </p:cNvSpPr>
            <p:nvPr/>
          </p:nvSpPr>
          <p:spPr bwMode="auto">
            <a:xfrm flipH="1">
              <a:off x="7296150" y="2936875"/>
              <a:ext cx="98425" cy="704850"/>
            </a:xfrm>
            <a:prstGeom prst="line">
              <a:avLst/>
            </a:prstGeom>
            <a:noFill/>
            <a:ln w="9525">
              <a:solidFill>
                <a:srgbClr val="96969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688" name="Line 725"/>
            <p:cNvSpPr>
              <a:spLocks noChangeShapeType="1"/>
            </p:cNvSpPr>
            <p:nvPr/>
          </p:nvSpPr>
          <p:spPr bwMode="auto">
            <a:xfrm flipH="1">
              <a:off x="7888288" y="2936875"/>
              <a:ext cx="111125" cy="727075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689" name="Line 726"/>
            <p:cNvSpPr>
              <a:spLocks noChangeShapeType="1"/>
            </p:cNvSpPr>
            <p:nvPr/>
          </p:nvSpPr>
          <p:spPr bwMode="auto">
            <a:xfrm flipV="1">
              <a:off x="7272338" y="4078288"/>
              <a:ext cx="227012" cy="436562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690" name="Line 727"/>
            <p:cNvSpPr>
              <a:spLocks noChangeShapeType="1"/>
            </p:cNvSpPr>
            <p:nvPr/>
          </p:nvSpPr>
          <p:spPr bwMode="auto">
            <a:xfrm>
              <a:off x="8345488" y="2859088"/>
              <a:ext cx="177800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691" name="Line 728"/>
            <p:cNvSpPr>
              <a:spLocks noChangeShapeType="1"/>
            </p:cNvSpPr>
            <p:nvPr/>
          </p:nvSpPr>
          <p:spPr bwMode="auto">
            <a:xfrm>
              <a:off x="6289675" y="2406650"/>
              <a:ext cx="152400" cy="9525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692" name="Oval 407"/>
            <p:cNvSpPr>
              <a:spLocks noChangeArrowheads="1"/>
            </p:cNvSpPr>
            <p:nvPr/>
          </p:nvSpPr>
          <p:spPr bwMode="auto">
            <a:xfrm>
              <a:off x="6354763" y="2565400"/>
              <a:ext cx="387350" cy="9525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693" name="Rectangle 410"/>
            <p:cNvSpPr>
              <a:spLocks noChangeArrowheads="1"/>
            </p:cNvSpPr>
            <p:nvPr/>
          </p:nvSpPr>
          <p:spPr bwMode="auto">
            <a:xfrm>
              <a:off x="6354763" y="2555875"/>
              <a:ext cx="388937" cy="58738"/>
            </a:xfrm>
            <a:prstGeom prst="rect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694" name="Oval 411"/>
            <p:cNvSpPr>
              <a:spLocks noChangeArrowheads="1"/>
            </p:cNvSpPr>
            <p:nvPr/>
          </p:nvSpPr>
          <p:spPr bwMode="auto">
            <a:xfrm>
              <a:off x="6353175" y="2490788"/>
              <a:ext cx="387350" cy="111125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27695" name="Group 732"/>
            <p:cNvGrpSpPr>
              <a:grpSpLocks/>
            </p:cNvGrpSpPr>
            <p:nvPr/>
          </p:nvGrpSpPr>
          <p:grpSpPr bwMode="auto">
            <a:xfrm>
              <a:off x="6430963" y="2519363"/>
              <a:ext cx="219075" cy="52387"/>
              <a:chOff x="2468" y="1332"/>
              <a:chExt cx="310" cy="60"/>
            </a:xfrm>
          </p:grpSpPr>
          <p:sp>
            <p:nvSpPr>
              <p:cNvPr id="28263" name="Freeform 733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264" name="Freeform 734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27696" name="Line 735"/>
            <p:cNvSpPr>
              <a:spLocks noChangeShapeType="1"/>
            </p:cNvSpPr>
            <p:nvPr/>
          </p:nvSpPr>
          <p:spPr bwMode="auto">
            <a:xfrm>
              <a:off x="6354763" y="2543175"/>
              <a:ext cx="0" cy="746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697" name="Line 736"/>
            <p:cNvSpPr>
              <a:spLocks noChangeShapeType="1"/>
            </p:cNvSpPr>
            <p:nvPr/>
          </p:nvSpPr>
          <p:spPr bwMode="auto">
            <a:xfrm>
              <a:off x="6740525" y="2546350"/>
              <a:ext cx="0" cy="73025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27698" name="Group 737"/>
            <p:cNvGrpSpPr>
              <a:grpSpLocks/>
            </p:cNvGrpSpPr>
            <p:nvPr/>
          </p:nvGrpSpPr>
          <p:grpSpPr bwMode="auto">
            <a:xfrm>
              <a:off x="7202488" y="2493963"/>
              <a:ext cx="390525" cy="174625"/>
              <a:chOff x="4334" y="1470"/>
              <a:chExt cx="246" cy="107"/>
            </a:xfrm>
          </p:grpSpPr>
          <p:sp>
            <p:nvSpPr>
              <p:cNvPr id="28255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256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257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8258" name="Group 741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28261" name="Freeform 742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8262" name="Freeform 743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8259" name="Line 744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260" name="Line 745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6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27699" name="Group 746"/>
            <p:cNvGrpSpPr>
              <a:grpSpLocks/>
            </p:cNvGrpSpPr>
            <p:nvPr/>
          </p:nvGrpSpPr>
          <p:grpSpPr bwMode="auto">
            <a:xfrm>
              <a:off x="7213600" y="2757488"/>
              <a:ext cx="390525" cy="174625"/>
              <a:chOff x="4334" y="1470"/>
              <a:chExt cx="246" cy="107"/>
            </a:xfrm>
          </p:grpSpPr>
          <p:sp>
            <p:nvSpPr>
              <p:cNvPr id="28247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248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249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8250" name="Group 750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28253" name="Freeform 751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8254" name="Freeform 752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8251" name="Line 753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252" name="Line 754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6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27700" name="Group 764"/>
            <p:cNvGrpSpPr>
              <a:grpSpLocks/>
            </p:cNvGrpSpPr>
            <p:nvPr/>
          </p:nvGrpSpPr>
          <p:grpSpPr bwMode="auto">
            <a:xfrm>
              <a:off x="7689850" y="2393950"/>
              <a:ext cx="390525" cy="174625"/>
              <a:chOff x="4334" y="1470"/>
              <a:chExt cx="246" cy="107"/>
            </a:xfrm>
          </p:grpSpPr>
          <p:sp>
            <p:nvSpPr>
              <p:cNvPr id="28239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240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241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8242" name="Group 768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28245" name="Freeform 769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8246" name="Freeform 770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8243" name="Line 771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244" name="Line 772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6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27701" name="Line 782"/>
            <p:cNvSpPr>
              <a:spLocks noChangeShapeType="1"/>
            </p:cNvSpPr>
            <p:nvPr/>
          </p:nvSpPr>
          <p:spPr bwMode="auto">
            <a:xfrm>
              <a:off x="6427788" y="3743325"/>
              <a:ext cx="67945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27702" name="Group 801"/>
            <p:cNvGrpSpPr>
              <a:grpSpLocks/>
            </p:cNvGrpSpPr>
            <p:nvPr/>
          </p:nvGrpSpPr>
          <p:grpSpPr bwMode="auto">
            <a:xfrm>
              <a:off x="7591425" y="4806950"/>
              <a:ext cx="622300" cy="244475"/>
              <a:chOff x="4334" y="1470"/>
              <a:chExt cx="246" cy="107"/>
            </a:xfrm>
          </p:grpSpPr>
          <p:sp>
            <p:nvSpPr>
              <p:cNvPr id="28231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232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233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8234" name="Group 805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28237" name="Freeform 806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8238" name="Freeform 807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8235" name="Line 808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236" name="Line 809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27703" name="Group 810"/>
            <p:cNvGrpSpPr>
              <a:grpSpLocks/>
            </p:cNvGrpSpPr>
            <p:nvPr/>
          </p:nvGrpSpPr>
          <p:grpSpPr bwMode="auto">
            <a:xfrm>
              <a:off x="6965950" y="4508500"/>
              <a:ext cx="622300" cy="244475"/>
              <a:chOff x="4334" y="1470"/>
              <a:chExt cx="246" cy="107"/>
            </a:xfrm>
          </p:grpSpPr>
          <p:sp>
            <p:nvSpPr>
              <p:cNvPr id="28223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224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225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8226" name="Group 814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28229" name="Freeform 815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8230" name="Freeform 816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8227" name="Line 817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228" name="Line 818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27704" name="Group 819"/>
            <p:cNvGrpSpPr>
              <a:grpSpLocks/>
            </p:cNvGrpSpPr>
            <p:nvPr/>
          </p:nvGrpSpPr>
          <p:grpSpPr bwMode="auto">
            <a:xfrm>
              <a:off x="6242050" y="4851400"/>
              <a:ext cx="622300" cy="244475"/>
              <a:chOff x="4334" y="1470"/>
              <a:chExt cx="246" cy="107"/>
            </a:xfrm>
          </p:grpSpPr>
          <p:sp>
            <p:nvSpPr>
              <p:cNvPr id="28215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216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217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8218" name="Group 823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28221" name="Freeform 824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8222" name="Freeform 825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8219" name="Line 826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220" name="Line 827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27705" name="Group 828"/>
            <p:cNvGrpSpPr>
              <a:grpSpLocks/>
            </p:cNvGrpSpPr>
            <p:nvPr/>
          </p:nvGrpSpPr>
          <p:grpSpPr bwMode="auto">
            <a:xfrm>
              <a:off x="6051550" y="3644900"/>
              <a:ext cx="390525" cy="171450"/>
              <a:chOff x="4334" y="1470"/>
              <a:chExt cx="246" cy="107"/>
            </a:xfrm>
          </p:grpSpPr>
          <p:sp>
            <p:nvSpPr>
              <p:cNvPr id="28207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208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209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8210" name="Group 832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28213" name="Freeform 833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8214" name="Freeform 834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8211" name="Line 835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5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212" name="Line 836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9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27706" name="Group 846"/>
            <p:cNvGrpSpPr>
              <a:grpSpLocks/>
            </p:cNvGrpSpPr>
            <p:nvPr/>
          </p:nvGrpSpPr>
          <p:grpSpPr bwMode="auto">
            <a:xfrm>
              <a:off x="6138863" y="1989138"/>
              <a:ext cx="282575" cy="477837"/>
              <a:chOff x="3748" y="1253"/>
              <a:chExt cx="178" cy="301"/>
            </a:xfrm>
          </p:grpSpPr>
          <p:sp>
            <p:nvSpPr>
              <p:cNvPr id="28191" name="Line 270"/>
              <p:cNvSpPr>
                <a:spLocks noChangeShapeType="1"/>
              </p:cNvSpPr>
              <p:nvPr/>
            </p:nvSpPr>
            <p:spPr bwMode="auto">
              <a:xfrm flipH="1">
                <a:off x="3748" y="1276"/>
                <a:ext cx="89" cy="25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192" name="Line 271"/>
              <p:cNvSpPr>
                <a:spLocks noChangeShapeType="1"/>
              </p:cNvSpPr>
              <p:nvPr/>
            </p:nvSpPr>
            <p:spPr bwMode="auto">
              <a:xfrm>
                <a:off x="3837" y="1276"/>
                <a:ext cx="89" cy="2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193" name="Line 272"/>
              <p:cNvSpPr>
                <a:spLocks noChangeShapeType="1"/>
              </p:cNvSpPr>
              <p:nvPr/>
            </p:nvSpPr>
            <p:spPr bwMode="auto">
              <a:xfrm>
                <a:off x="3748" y="1527"/>
                <a:ext cx="89" cy="2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194" name="Line 273"/>
              <p:cNvSpPr>
                <a:spLocks noChangeShapeType="1"/>
              </p:cNvSpPr>
              <p:nvPr/>
            </p:nvSpPr>
            <p:spPr bwMode="auto">
              <a:xfrm flipH="1">
                <a:off x="3837" y="1527"/>
                <a:ext cx="89" cy="2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195" name="Line 274"/>
              <p:cNvSpPr>
                <a:spLocks noChangeShapeType="1"/>
              </p:cNvSpPr>
              <p:nvPr/>
            </p:nvSpPr>
            <p:spPr bwMode="auto">
              <a:xfrm>
                <a:off x="3837" y="1282"/>
                <a:ext cx="0" cy="27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196" name="Line 275"/>
              <p:cNvSpPr>
                <a:spLocks noChangeShapeType="1"/>
              </p:cNvSpPr>
              <p:nvPr/>
            </p:nvSpPr>
            <p:spPr bwMode="auto">
              <a:xfrm flipV="1">
                <a:off x="3748" y="1501"/>
                <a:ext cx="89" cy="2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197" name="Line 276"/>
              <p:cNvSpPr>
                <a:spLocks noChangeShapeType="1"/>
              </p:cNvSpPr>
              <p:nvPr/>
            </p:nvSpPr>
            <p:spPr bwMode="auto">
              <a:xfrm flipH="1" flipV="1">
                <a:off x="3837" y="1501"/>
                <a:ext cx="89" cy="2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198" name="Line 277"/>
              <p:cNvSpPr>
                <a:spLocks noChangeShapeType="1"/>
              </p:cNvSpPr>
              <p:nvPr/>
            </p:nvSpPr>
            <p:spPr bwMode="auto">
              <a:xfrm>
                <a:off x="3786" y="1418"/>
                <a:ext cx="51" cy="2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199" name="Line 278"/>
              <p:cNvSpPr>
                <a:spLocks noChangeShapeType="1"/>
              </p:cNvSpPr>
              <p:nvPr/>
            </p:nvSpPr>
            <p:spPr bwMode="auto">
              <a:xfrm flipV="1">
                <a:off x="3837" y="1418"/>
                <a:ext cx="54" cy="2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200" name="Line 279"/>
              <p:cNvSpPr>
                <a:spLocks noChangeShapeType="1"/>
              </p:cNvSpPr>
              <p:nvPr/>
            </p:nvSpPr>
            <p:spPr bwMode="auto">
              <a:xfrm>
                <a:off x="3768" y="1455"/>
                <a:ext cx="66" cy="28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201" name="Line 280"/>
              <p:cNvSpPr>
                <a:spLocks noChangeShapeType="1"/>
              </p:cNvSpPr>
              <p:nvPr/>
            </p:nvSpPr>
            <p:spPr bwMode="auto">
              <a:xfrm flipV="1">
                <a:off x="3837" y="1461"/>
                <a:ext cx="66" cy="2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202" name="Line 281"/>
              <p:cNvSpPr>
                <a:spLocks noChangeShapeType="1"/>
              </p:cNvSpPr>
              <p:nvPr/>
            </p:nvSpPr>
            <p:spPr bwMode="auto">
              <a:xfrm flipV="1">
                <a:off x="3837" y="1381"/>
                <a:ext cx="34" cy="1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203" name="Line 282"/>
              <p:cNvSpPr>
                <a:spLocks noChangeShapeType="1"/>
              </p:cNvSpPr>
              <p:nvPr/>
            </p:nvSpPr>
            <p:spPr bwMode="auto">
              <a:xfrm flipV="1">
                <a:off x="3837" y="1329"/>
                <a:ext cx="21" cy="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204" name="Line 283"/>
              <p:cNvSpPr>
                <a:spLocks noChangeShapeType="1"/>
              </p:cNvSpPr>
              <p:nvPr/>
            </p:nvSpPr>
            <p:spPr bwMode="auto">
              <a:xfrm>
                <a:off x="3798" y="1377"/>
                <a:ext cx="42" cy="1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205" name="Line 284"/>
              <p:cNvSpPr>
                <a:spLocks noChangeShapeType="1"/>
              </p:cNvSpPr>
              <p:nvPr/>
            </p:nvSpPr>
            <p:spPr bwMode="auto">
              <a:xfrm>
                <a:off x="3817" y="1327"/>
                <a:ext cx="24" cy="13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206" name="Oval 862"/>
              <p:cNvSpPr>
                <a:spLocks noChangeArrowheads="1"/>
              </p:cNvSpPr>
              <p:nvPr/>
            </p:nvSpPr>
            <p:spPr bwMode="auto">
              <a:xfrm>
                <a:off x="3821" y="1253"/>
                <a:ext cx="30" cy="29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pic>
          <p:nvPicPr>
            <p:cNvPr id="27707" name="Picture 915" descr="access_point_stylized_small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59625" y="5056188"/>
              <a:ext cx="433388" cy="3635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708" name="Line 918"/>
            <p:cNvSpPr>
              <a:spLocks noChangeShapeType="1"/>
            </p:cNvSpPr>
            <p:nvPr/>
          </p:nvSpPr>
          <p:spPr bwMode="auto">
            <a:xfrm rot="5400000" flipV="1">
              <a:off x="7991475" y="5440363"/>
              <a:ext cx="3175" cy="85725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27709" name="Group 919"/>
            <p:cNvGrpSpPr>
              <a:grpSpLocks/>
            </p:cNvGrpSpPr>
            <p:nvPr/>
          </p:nvGrpSpPr>
          <p:grpSpPr bwMode="auto">
            <a:xfrm flipH="1">
              <a:off x="5775325" y="4533900"/>
              <a:ext cx="414338" cy="373063"/>
              <a:chOff x="2839" y="3501"/>
              <a:chExt cx="755" cy="803"/>
            </a:xfrm>
          </p:grpSpPr>
          <p:pic>
            <p:nvPicPr>
              <p:cNvPr id="28189" name="Picture 920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8190" name="Freeform 921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27710" name="Group 922"/>
            <p:cNvGrpSpPr>
              <a:grpSpLocks/>
            </p:cNvGrpSpPr>
            <p:nvPr/>
          </p:nvGrpSpPr>
          <p:grpSpPr bwMode="auto">
            <a:xfrm flipH="1">
              <a:off x="5457825" y="4954588"/>
              <a:ext cx="482600" cy="406400"/>
              <a:chOff x="2839" y="3501"/>
              <a:chExt cx="755" cy="803"/>
            </a:xfrm>
          </p:grpSpPr>
          <p:pic>
            <p:nvPicPr>
              <p:cNvPr id="28187" name="Picture 923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8188" name="Freeform 924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27711" name="Group 925"/>
            <p:cNvGrpSpPr>
              <a:grpSpLocks/>
            </p:cNvGrpSpPr>
            <p:nvPr/>
          </p:nvGrpSpPr>
          <p:grpSpPr bwMode="auto">
            <a:xfrm flipH="1">
              <a:off x="5935663" y="5256213"/>
              <a:ext cx="427037" cy="349250"/>
              <a:chOff x="2839" y="3501"/>
              <a:chExt cx="755" cy="803"/>
            </a:xfrm>
          </p:grpSpPr>
          <p:pic>
            <p:nvPicPr>
              <p:cNvPr id="28185" name="Picture 926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8186" name="Freeform 927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27712" name="Group 928"/>
            <p:cNvGrpSpPr>
              <a:grpSpLocks/>
            </p:cNvGrpSpPr>
            <p:nvPr/>
          </p:nvGrpSpPr>
          <p:grpSpPr bwMode="auto">
            <a:xfrm>
              <a:off x="6550025" y="5238750"/>
              <a:ext cx="427038" cy="350838"/>
              <a:chOff x="2839" y="3501"/>
              <a:chExt cx="755" cy="803"/>
            </a:xfrm>
          </p:grpSpPr>
          <p:pic>
            <p:nvPicPr>
              <p:cNvPr id="28183" name="Picture 929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8184" name="Freeform 930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pic>
          <p:nvPicPr>
            <p:cNvPr id="27713" name="Picture 933" descr="iphone_stylized_small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3010" y="1604047"/>
              <a:ext cx="136841" cy="3279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714" name="Picture 934" descr="antenna_radiation_stylized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18163" y="1558925"/>
              <a:ext cx="415925" cy="886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715" name="Picture 936" descr="access_point_stylized_small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64388" y="5057775"/>
              <a:ext cx="41275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27716" name="Group 938"/>
            <p:cNvGrpSpPr>
              <a:grpSpLocks/>
            </p:cNvGrpSpPr>
            <p:nvPr/>
          </p:nvGrpSpPr>
          <p:grpSpPr bwMode="auto">
            <a:xfrm>
              <a:off x="8240713" y="5002213"/>
              <a:ext cx="227012" cy="481012"/>
              <a:chOff x="4140" y="429"/>
              <a:chExt cx="1425" cy="2396"/>
            </a:xfrm>
          </p:grpSpPr>
          <p:sp>
            <p:nvSpPr>
              <p:cNvPr id="28151" name="Freeform 939"/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3 w 354"/>
                  <a:gd name="T1" fmla="*/ 0 h 2742"/>
                  <a:gd name="T2" fmla="*/ 15 w 354"/>
                  <a:gd name="T3" fmla="*/ 27 h 2742"/>
                  <a:gd name="T4" fmla="*/ 15 w 354"/>
                  <a:gd name="T5" fmla="*/ 205 h 2742"/>
                  <a:gd name="T6" fmla="*/ 0 w 354"/>
                  <a:gd name="T7" fmla="*/ 215 h 2742"/>
                  <a:gd name="T8" fmla="*/ 3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152" name="Rectangle 940"/>
              <p:cNvSpPr>
                <a:spLocks noChangeArrowheads="1"/>
              </p:cNvSpPr>
              <p:nvPr/>
            </p:nvSpPr>
            <p:spPr bwMode="auto">
              <a:xfrm>
                <a:off x="4210" y="429"/>
                <a:ext cx="1046" cy="2285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153" name="Freeform 941"/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9 w 211"/>
                  <a:gd name="T3" fmla="*/ 18 h 2537"/>
                  <a:gd name="T4" fmla="*/ 2 w 211"/>
                  <a:gd name="T5" fmla="*/ 196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154" name="Freeform 942"/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1 h 226"/>
                  <a:gd name="T4" fmla="*/ 14 w 328"/>
                  <a:gd name="T5" fmla="*/ 19 h 226"/>
                  <a:gd name="T6" fmla="*/ 0 w 328"/>
                  <a:gd name="T7" fmla="*/ 8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155" name="Rectangle 943"/>
              <p:cNvSpPr>
                <a:spLocks noChangeArrowheads="1"/>
              </p:cNvSpPr>
              <p:nvPr/>
            </p:nvSpPr>
            <p:spPr bwMode="auto">
              <a:xfrm>
                <a:off x="4210" y="690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8156" name="Group 944"/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28181" name="AutoShape 945"/>
                <p:cNvSpPr>
                  <a:spLocks noChangeArrowheads="1"/>
                </p:cNvSpPr>
                <p:nvPr/>
              </p:nvSpPr>
              <p:spPr bwMode="auto">
                <a:xfrm>
                  <a:off x="613" y="2566"/>
                  <a:ext cx="721" cy="14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8182" name="AutoShape 946"/>
                <p:cNvSpPr>
                  <a:spLocks noChangeArrowheads="1"/>
                </p:cNvSpPr>
                <p:nvPr/>
              </p:nvSpPr>
              <p:spPr bwMode="auto">
                <a:xfrm>
                  <a:off x="625" y="2581"/>
                  <a:ext cx="696" cy="11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8157" name="Rectangle 947"/>
              <p:cNvSpPr>
                <a:spLocks noChangeArrowheads="1"/>
              </p:cNvSpPr>
              <p:nvPr/>
            </p:nvSpPr>
            <p:spPr bwMode="auto">
              <a:xfrm>
                <a:off x="4220" y="1022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8158" name="Group 948"/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28179" name="AutoShape 949"/>
                <p:cNvSpPr>
                  <a:spLocks noChangeArrowheads="1"/>
                </p:cNvSpPr>
                <p:nvPr/>
              </p:nvSpPr>
              <p:spPr bwMode="auto">
                <a:xfrm>
                  <a:off x="615" y="2564"/>
                  <a:ext cx="721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8180" name="AutoShape 950"/>
                <p:cNvSpPr>
                  <a:spLocks noChangeArrowheads="1"/>
                </p:cNvSpPr>
                <p:nvPr/>
              </p:nvSpPr>
              <p:spPr bwMode="auto">
                <a:xfrm>
                  <a:off x="628" y="2581"/>
                  <a:ext cx="696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8159" name="Rectangle 951"/>
              <p:cNvSpPr>
                <a:spLocks noChangeArrowheads="1"/>
              </p:cNvSpPr>
              <p:nvPr/>
            </p:nvSpPr>
            <p:spPr bwMode="auto">
              <a:xfrm>
                <a:off x="4220" y="1354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160" name="Rectangle 952"/>
              <p:cNvSpPr>
                <a:spLocks noChangeArrowheads="1"/>
              </p:cNvSpPr>
              <p:nvPr/>
            </p:nvSpPr>
            <p:spPr bwMode="auto">
              <a:xfrm>
                <a:off x="4230" y="1655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8161" name="Group 953"/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28177" name="AutoShape 954"/>
                <p:cNvSpPr>
                  <a:spLocks noChangeArrowheads="1"/>
                </p:cNvSpPr>
                <p:nvPr/>
              </p:nvSpPr>
              <p:spPr bwMode="auto">
                <a:xfrm>
                  <a:off x="618" y="2586"/>
                  <a:ext cx="720" cy="12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8178" name="AutoShape 955"/>
                <p:cNvSpPr>
                  <a:spLocks noChangeArrowheads="1"/>
                </p:cNvSpPr>
                <p:nvPr/>
              </p:nvSpPr>
              <p:spPr bwMode="auto">
                <a:xfrm>
                  <a:off x="630" y="2586"/>
                  <a:ext cx="695" cy="10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8162" name="Freeform 956"/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0 h 226"/>
                  <a:gd name="T4" fmla="*/ 14 w 328"/>
                  <a:gd name="T5" fmla="*/ 17 h 226"/>
                  <a:gd name="T6" fmla="*/ 0 w 328"/>
                  <a:gd name="T7" fmla="*/ 7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8163" name="Group 957"/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28175" name="AutoShape 958"/>
                <p:cNvSpPr>
                  <a:spLocks noChangeArrowheads="1"/>
                </p:cNvSpPr>
                <p:nvPr/>
              </p:nvSpPr>
              <p:spPr bwMode="auto">
                <a:xfrm>
                  <a:off x="613" y="2571"/>
                  <a:ext cx="732" cy="13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8176" name="AutoShape 959"/>
                <p:cNvSpPr>
                  <a:spLocks noChangeArrowheads="1"/>
                </p:cNvSpPr>
                <p:nvPr/>
              </p:nvSpPr>
              <p:spPr bwMode="auto">
                <a:xfrm>
                  <a:off x="625" y="2587"/>
                  <a:ext cx="720" cy="103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8164" name="Rectangle 960"/>
              <p:cNvSpPr>
                <a:spLocks noChangeArrowheads="1"/>
              </p:cNvSpPr>
              <p:nvPr/>
            </p:nvSpPr>
            <p:spPr bwMode="auto">
              <a:xfrm>
                <a:off x="5246" y="429"/>
                <a:ext cx="70" cy="2285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165" name="Freeform 961"/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14 w 296"/>
                  <a:gd name="T3" fmla="*/ 10 h 256"/>
                  <a:gd name="T4" fmla="*/ 14 w 296"/>
                  <a:gd name="T5" fmla="*/ 19 h 256"/>
                  <a:gd name="T6" fmla="*/ 0 w 296"/>
                  <a:gd name="T7" fmla="*/ 7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166" name="Freeform 962"/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14 w 304"/>
                  <a:gd name="T3" fmla="*/ 13 h 288"/>
                  <a:gd name="T4" fmla="*/ 13 w 304"/>
                  <a:gd name="T5" fmla="*/ 23 h 288"/>
                  <a:gd name="T6" fmla="*/ 2 w 304"/>
                  <a:gd name="T7" fmla="*/ 10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167" name="Oval 963"/>
              <p:cNvSpPr>
                <a:spLocks noChangeArrowheads="1"/>
              </p:cNvSpPr>
              <p:nvPr/>
            </p:nvSpPr>
            <p:spPr bwMode="auto">
              <a:xfrm>
                <a:off x="5515" y="2611"/>
                <a:ext cx="50" cy="95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168" name="Freeform 964"/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9 h 240"/>
                  <a:gd name="T2" fmla="*/ 2 w 306"/>
                  <a:gd name="T3" fmla="*/ 19 h 240"/>
                  <a:gd name="T4" fmla="*/ 14 w 306"/>
                  <a:gd name="T5" fmla="*/ 9 h 240"/>
                  <a:gd name="T6" fmla="*/ 14 w 306"/>
                  <a:gd name="T7" fmla="*/ 0 h 240"/>
                  <a:gd name="T8" fmla="*/ 0 w 306"/>
                  <a:gd name="T9" fmla="*/ 9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169" name="AutoShape 965"/>
              <p:cNvSpPr>
                <a:spLocks noChangeArrowheads="1"/>
              </p:cNvSpPr>
              <p:nvPr/>
            </p:nvSpPr>
            <p:spPr bwMode="auto">
              <a:xfrm>
                <a:off x="4140" y="2675"/>
                <a:ext cx="1196" cy="15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170" name="AutoShape 966"/>
              <p:cNvSpPr>
                <a:spLocks noChangeArrowheads="1"/>
              </p:cNvSpPr>
              <p:nvPr/>
            </p:nvSpPr>
            <p:spPr bwMode="auto">
              <a:xfrm>
                <a:off x="4210" y="2714"/>
                <a:ext cx="1066" cy="7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171" name="Oval 967"/>
              <p:cNvSpPr>
                <a:spLocks noChangeArrowheads="1"/>
              </p:cNvSpPr>
              <p:nvPr/>
            </p:nvSpPr>
            <p:spPr bwMode="auto">
              <a:xfrm>
                <a:off x="4309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172" name="Oval 968"/>
              <p:cNvSpPr>
                <a:spLocks noChangeArrowheads="1"/>
              </p:cNvSpPr>
              <p:nvPr/>
            </p:nvSpPr>
            <p:spPr bwMode="auto">
              <a:xfrm>
                <a:off x="4489" y="2382"/>
                <a:ext cx="159" cy="142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/>
                <a:endParaRPr lang="zh-CN" altLang="zh-CN" sz="180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173" name="Oval 969"/>
              <p:cNvSpPr>
                <a:spLocks noChangeArrowheads="1"/>
              </p:cNvSpPr>
              <p:nvPr/>
            </p:nvSpPr>
            <p:spPr bwMode="auto">
              <a:xfrm>
                <a:off x="4658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174" name="Rectangle 970"/>
              <p:cNvSpPr>
                <a:spLocks noChangeArrowheads="1"/>
              </p:cNvSpPr>
              <p:nvPr/>
            </p:nvSpPr>
            <p:spPr bwMode="auto">
              <a:xfrm>
                <a:off x="5067" y="1837"/>
                <a:ext cx="80" cy="759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27717" name="Group 971"/>
            <p:cNvGrpSpPr>
              <a:grpSpLocks/>
            </p:cNvGrpSpPr>
            <p:nvPr/>
          </p:nvGrpSpPr>
          <p:grpSpPr bwMode="auto">
            <a:xfrm>
              <a:off x="7924800" y="5303838"/>
              <a:ext cx="227013" cy="481012"/>
              <a:chOff x="4140" y="429"/>
              <a:chExt cx="1425" cy="2396"/>
            </a:xfrm>
          </p:grpSpPr>
          <p:sp>
            <p:nvSpPr>
              <p:cNvPr id="28119" name="Freeform 972"/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3 w 354"/>
                  <a:gd name="T1" fmla="*/ 0 h 2742"/>
                  <a:gd name="T2" fmla="*/ 15 w 354"/>
                  <a:gd name="T3" fmla="*/ 27 h 2742"/>
                  <a:gd name="T4" fmla="*/ 15 w 354"/>
                  <a:gd name="T5" fmla="*/ 205 h 2742"/>
                  <a:gd name="T6" fmla="*/ 0 w 354"/>
                  <a:gd name="T7" fmla="*/ 215 h 2742"/>
                  <a:gd name="T8" fmla="*/ 3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120" name="Rectangle 973"/>
              <p:cNvSpPr>
                <a:spLocks noChangeArrowheads="1"/>
              </p:cNvSpPr>
              <p:nvPr/>
            </p:nvSpPr>
            <p:spPr bwMode="auto">
              <a:xfrm>
                <a:off x="4210" y="429"/>
                <a:ext cx="1046" cy="2285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121" name="Freeform 974"/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9 w 211"/>
                  <a:gd name="T3" fmla="*/ 18 h 2537"/>
                  <a:gd name="T4" fmla="*/ 2 w 211"/>
                  <a:gd name="T5" fmla="*/ 196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122" name="Freeform 975"/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1 h 226"/>
                  <a:gd name="T4" fmla="*/ 14 w 328"/>
                  <a:gd name="T5" fmla="*/ 19 h 226"/>
                  <a:gd name="T6" fmla="*/ 0 w 328"/>
                  <a:gd name="T7" fmla="*/ 8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123" name="Rectangle 976"/>
              <p:cNvSpPr>
                <a:spLocks noChangeArrowheads="1"/>
              </p:cNvSpPr>
              <p:nvPr/>
            </p:nvSpPr>
            <p:spPr bwMode="auto">
              <a:xfrm>
                <a:off x="4210" y="690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8124" name="Group 977"/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28149" name="AutoShape 978"/>
                <p:cNvSpPr>
                  <a:spLocks noChangeArrowheads="1"/>
                </p:cNvSpPr>
                <p:nvPr/>
              </p:nvSpPr>
              <p:spPr bwMode="auto">
                <a:xfrm>
                  <a:off x="613" y="2566"/>
                  <a:ext cx="721" cy="14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8150" name="AutoShape 979"/>
                <p:cNvSpPr>
                  <a:spLocks noChangeArrowheads="1"/>
                </p:cNvSpPr>
                <p:nvPr/>
              </p:nvSpPr>
              <p:spPr bwMode="auto">
                <a:xfrm>
                  <a:off x="625" y="2581"/>
                  <a:ext cx="696" cy="11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8125" name="Rectangle 980"/>
              <p:cNvSpPr>
                <a:spLocks noChangeArrowheads="1"/>
              </p:cNvSpPr>
              <p:nvPr/>
            </p:nvSpPr>
            <p:spPr bwMode="auto">
              <a:xfrm>
                <a:off x="4220" y="1022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8126" name="Group 981"/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28147" name="AutoShape 982"/>
                <p:cNvSpPr>
                  <a:spLocks noChangeArrowheads="1"/>
                </p:cNvSpPr>
                <p:nvPr/>
              </p:nvSpPr>
              <p:spPr bwMode="auto">
                <a:xfrm>
                  <a:off x="615" y="2564"/>
                  <a:ext cx="721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8148" name="AutoShape 983"/>
                <p:cNvSpPr>
                  <a:spLocks noChangeArrowheads="1"/>
                </p:cNvSpPr>
                <p:nvPr/>
              </p:nvSpPr>
              <p:spPr bwMode="auto">
                <a:xfrm>
                  <a:off x="628" y="2581"/>
                  <a:ext cx="696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8127" name="Rectangle 984"/>
              <p:cNvSpPr>
                <a:spLocks noChangeArrowheads="1"/>
              </p:cNvSpPr>
              <p:nvPr/>
            </p:nvSpPr>
            <p:spPr bwMode="auto">
              <a:xfrm>
                <a:off x="4220" y="1354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128" name="Rectangle 985"/>
              <p:cNvSpPr>
                <a:spLocks noChangeArrowheads="1"/>
              </p:cNvSpPr>
              <p:nvPr/>
            </p:nvSpPr>
            <p:spPr bwMode="auto">
              <a:xfrm>
                <a:off x="4230" y="1655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8129" name="Group 986"/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28145" name="AutoShape 987"/>
                <p:cNvSpPr>
                  <a:spLocks noChangeArrowheads="1"/>
                </p:cNvSpPr>
                <p:nvPr/>
              </p:nvSpPr>
              <p:spPr bwMode="auto">
                <a:xfrm>
                  <a:off x="618" y="2586"/>
                  <a:ext cx="720" cy="12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8146" name="AutoShape 988"/>
                <p:cNvSpPr>
                  <a:spLocks noChangeArrowheads="1"/>
                </p:cNvSpPr>
                <p:nvPr/>
              </p:nvSpPr>
              <p:spPr bwMode="auto">
                <a:xfrm>
                  <a:off x="630" y="2586"/>
                  <a:ext cx="695" cy="10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8130" name="Freeform 989"/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0 h 226"/>
                  <a:gd name="T4" fmla="*/ 14 w 328"/>
                  <a:gd name="T5" fmla="*/ 17 h 226"/>
                  <a:gd name="T6" fmla="*/ 0 w 328"/>
                  <a:gd name="T7" fmla="*/ 7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8131" name="Group 990"/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28143" name="AutoShape 991"/>
                <p:cNvSpPr>
                  <a:spLocks noChangeArrowheads="1"/>
                </p:cNvSpPr>
                <p:nvPr/>
              </p:nvSpPr>
              <p:spPr bwMode="auto">
                <a:xfrm>
                  <a:off x="613" y="2571"/>
                  <a:ext cx="732" cy="13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8144" name="AutoShape 992"/>
                <p:cNvSpPr>
                  <a:spLocks noChangeArrowheads="1"/>
                </p:cNvSpPr>
                <p:nvPr/>
              </p:nvSpPr>
              <p:spPr bwMode="auto">
                <a:xfrm>
                  <a:off x="625" y="2587"/>
                  <a:ext cx="720" cy="103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8132" name="Rectangle 993"/>
              <p:cNvSpPr>
                <a:spLocks noChangeArrowheads="1"/>
              </p:cNvSpPr>
              <p:nvPr/>
            </p:nvSpPr>
            <p:spPr bwMode="auto">
              <a:xfrm>
                <a:off x="5246" y="429"/>
                <a:ext cx="70" cy="2285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133" name="Freeform 994"/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14 w 296"/>
                  <a:gd name="T3" fmla="*/ 10 h 256"/>
                  <a:gd name="T4" fmla="*/ 14 w 296"/>
                  <a:gd name="T5" fmla="*/ 19 h 256"/>
                  <a:gd name="T6" fmla="*/ 0 w 296"/>
                  <a:gd name="T7" fmla="*/ 7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134" name="Freeform 995"/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14 w 304"/>
                  <a:gd name="T3" fmla="*/ 13 h 288"/>
                  <a:gd name="T4" fmla="*/ 13 w 304"/>
                  <a:gd name="T5" fmla="*/ 23 h 288"/>
                  <a:gd name="T6" fmla="*/ 2 w 304"/>
                  <a:gd name="T7" fmla="*/ 10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135" name="Oval 996"/>
              <p:cNvSpPr>
                <a:spLocks noChangeArrowheads="1"/>
              </p:cNvSpPr>
              <p:nvPr/>
            </p:nvSpPr>
            <p:spPr bwMode="auto">
              <a:xfrm>
                <a:off x="5515" y="2611"/>
                <a:ext cx="50" cy="95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136" name="Freeform 997"/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9 h 240"/>
                  <a:gd name="T2" fmla="*/ 2 w 306"/>
                  <a:gd name="T3" fmla="*/ 19 h 240"/>
                  <a:gd name="T4" fmla="*/ 14 w 306"/>
                  <a:gd name="T5" fmla="*/ 9 h 240"/>
                  <a:gd name="T6" fmla="*/ 14 w 306"/>
                  <a:gd name="T7" fmla="*/ 0 h 240"/>
                  <a:gd name="T8" fmla="*/ 0 w 306"/>
                  <a:gd name="T9" fmla="*/ 9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137" name="AutoShape 998"/>
              <p:cNvSpPr>
                <a:spLocks noChangeArrowheads="1"/>
              </p:cNvSpPr>
              <p:nvPr/>
            </p:nvSpPr>
            <p:spPr bwMode="auto">
              <a:xfrm>
                <a:off x="4140" y="2675"/>
                <a:ext cx="1196" cy="15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138" name="AutoShape 999"/>
              <p:cNvSpPr>
                <a:spLocks noChangeArrowheads="1"/>
              </p:cNvSpPr>
              <p:nvPr/>
            </p:nvSpPr>
            <p:spPr bwMode="auto">
              <a:xfrm>
                <a:off x="4210" y="2714"/>
                <a:ext cx="1066" cy="7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139" name="Oval 1000"/>
              <p:cNvSpPr>
                <a:spLocks noChangeArrowheads="1"/>
              </p:cNvSpPr>
              <p:nvPr/>
            </p:nvSpPr>
            <p:spPr bwMode="auto">
              <a:xfrm>
                <a:off x="4309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140" name="Oval 1001"/>
              <p:cNvSpPr>
                <a:spLocks noChangeArrowheads="1"/>
              </p:cNvSpPr>
              <p:nvPr/>
            </p:nvSpPr>
            <p:spPr bwMode="auto">
              <a:xfrm>
                <a:off x="4489" y="2382"/>
                <a:ext cx="159" cy="142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/>
                <a:endParaRPr lang="zh-CN" altLang="zh-CN" sz="180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141" name="Oval 1002"/>
              <p:cNvSpPr>
                <a:spLocks noChangeArrowheads="1"/>
              </p:cNvSpPr>
              <p:nvPr/>
            </p:nvSpPr>
            <p:spPr bwMode="auto">
              <a:xfrm>
                <a:off x="4658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142" name="Rectangle 1003"/>
              <p:cNvSpPr>
                <a:spLocks noChangeArrowheads="1"/>
              </p:cNvSpPr>
              <p:nvPr/>
            </p:nvSpPr>
            <p:spPr bwMode="auto">
              <a:xfrm>
                <a:off x="5067" y="1837"/>
                <a:ext cx="80" cy="759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pic>
          <p:nvPicPr>
            <p:cNvPr id="27718" name="Picture 1005" descr="antenna_stylized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02250" y="2043113"/>
              <a:ext cx="530703" cy="2237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719" name="Picture 1006" descr="laptop_keyboard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5327957" y="2291590"/>
              <a:ext cx="437222" cy="1595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720" name="Freeform 1007"/>
            <p:cNvSpPr>
              <a:spLocks/>
            </p:cNvSpPr>
            <p:nvPr/>
          </p:nvSpPr>
          <p:spPr bwMode="auto">
            <a:xfrm>
              <a:off x="5472854" y="2136804"/>
              <a:ext cx="351920" cy="208166"/>
            </a:xfrm>
            <a:custGeom>
              <a:avLst/>
              <a:gdLst>
                <a:gd name="T0" fmla="*/ 118 w 2982"/>
                <a:gd name="T1" fmla="*/ 0 h 2442"/>
                <a:gd name="T2" fmla="*/ 0 w 2982"/>
                <a:gd name="T3" fmla="*/ 85 h 2442"/>
                <a:gd name="T4" fmla="*/ 472 w 2982"/>
                <a:gd name="T5" fmla="*/ 85 h 2442"/>
                <a:gd name="T6" fmla="*/ 472 w 2982"/>
                <a:gd name="T7" fmla="*/ 85 h 2442"/>
                <a:gd name="T8" fmla="*/ 118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pic>
          <p:nvPicPr>
            <p:cNvPr id="27721" name="Picture 1008" descr="screen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90187" y="2142157"/>
              <a:ext cx="319785" cy="1894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722" name="Freeform 1009"/>
            <p:cNvSpPr>
              <a:spLocks/>
            </p:cNvSpPr>
            <p:nvPr/>
          </p:nvSpPr>
          <p:spPr bwMode="auto">
            <a:xfrm>
              <a:off x="5536928" y="2130663"/>
              <a:ext cx="298168" cy="38736"/>
            </a:xfrm>
            <a:custGeom>
              <a:avLst/>
              <a:gdLst>
                <a:gd name="T0" fmla="*/ 118 w 2528"/>
                <a:gd name="T1" fmla="*/ 0 h 455"/>
                <a:gd name="T2" fmla="*/ 472 w 2528"/>
                <a:gd name="T3" fmla="*/ 85 h 455"/>
                <a:gd name="T4" fmla="*/ 472 w 2528"/>
                <a:gd name="T5" fmla="*/ 85 h 455"/>
                <a:gd name="T6" fmla="*/ 0 w 2528"/>
                <a:gd name="T7" fmla="*/ 85 h 455"/>
                <a:gd name="T8" fmla="*/ 118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723" name="Freeform 1010"/>
            <p:cNvSpPr>
              <a:spLocks/>
            </p:cNvSpPr>
            <p:nvPr/>
          </p:nvSpPr>
          <p:spPr bwMode="auto">
            <a:xfrm>
              <a:off x="5469738" y="2130348"/>
              <a:ext cx="82770" cy="161242"/>
            </a:xfrm>
            <a:custGeom>
              <a:avLst/>
              <a:gdLst>
                <a:gd name="T0" fmla="*/ 118 w 702"/>
                <a:gd name="T1" fmla="*/ 0 h 1893"/>
                <a:gd name="T2" fmla="*/ 0 w 702"/>
                <a:gd name="T3" fmla="*/ 85 h 1893"/>
                <a:gd name="T4" fmla="*/ 118 w 702"/>
                <a:gd name="T5" fmla="*/ 85 h 1893"/>
                <a:gd name="T6" fmla="*/ 118 w 702"/>
                <a:gd name="T7" fmla="*/ 85 h 1893"/>
                <a:gd name="T8" fmla="*/ 118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724" name="Freeform 1011"/>
            <p:cNvSpPr>
              <a:spLocks/>
            </p:cNvSpPr>
            <p:nvPr/>
          </p:nvSpPr>
          <p:spPr bwMode="auto">
            <a:xfrm>
              <a:off x="5743756" y="2159163"/>
              <a:ext cx="89197" cy="186121"/>
            </a:xfrm>
            <a:custGeom>
              <a:avLst/>
              <a:gdLst>
                <a:gd name="T0" fmla="*/ 118 w 756"/>
                <a:gd name="T1" fmla="*/ 0 h 2184"/>
                <a:gd name="T2" fmla="*/ 118 w 756"/>
                <a:gd name="T3" fmla="*/ 85 h 2184"/>
                <a:gd name="T4" fmla="*/ 0 w 756"/>
                <a:gd name="T5" fmla="*/ 85 h 2184"/>
                <a:gd name="T6" fmla="*/ 118 w 756"/>
                <a:gd name="T7" fmla="*/ 85 h 2184"/>
                <a:gd name="T8" fmla="*/ 118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725" name="Freeform 1012"/>
            <p:cNvSpPr>
              <a:spLocks/>
            </p:cNvSpPr>
            <p:nvPr/>
          </p:nvSpPr>
          <p:spPr bwMode="auto">
            <a:xfrm>
              <a:off x="5468764" y="2283402"/>
              <a:ext cx="327186" cy="62828"/>
            </a:xfrm>
            <a:custGeom>
              <a:avLst/>
              <a:gdLst>
                <a:gd name="T0" fmla="*/ 118 w 2773"/>
                <a:gd name="T1" fmla="*/ 0 h 738"/>
                <a:gd name="T2" fmla="*/ 0 w 2773"/>
                <a:gd name="T3" fmla="*/ 85 h 738"/>
                <a:gd name="T4" fmla="*/ 472 w 2773"/>
                <a:gd name="T5" fmla="*/ 85 h 738"/>
                <a:gd name="T6" fmla="*/ 472 w 2773"/>
                <a:gd name="T7" fmla="*/ 85 h 738"/>
                <a:gd name="T8" fmla="*/ 118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726" name="Freeform 1013"/>
            <p:cNvSpPr>
              <a:spLocks/>
            </p:cNvSpPr>
            <p:nvPr/>
          </p:nvSpPr>
          <p:spPr bwMode="auto">
            <a:xfrm>
              <a:off x="5753689" y="2160738"/>
              <a:ext cx="83549" cy="186909"/>
            </a:xfrm>
            <a:custGeom>
              <a:avLst/>
              <a:gdLst>
                <a:gd name="T0" fmla="*/ 393 w 637"/>
                <a:gd name="T1" fmla="*/ 0 h 1659"/>
                <a:gd name="T2" fmla="*/ 393 w 637"/>
                <a:gd name="T3" fmla="*/ 0 h 1659"/>
                <a:gd name="T4" fmla="*/ 131 w 637"/>
                <a:gd name="T5" fmla="*/ 2366 h 1659"/>
                <a:gd name="T6" fmla="*/ 0 w 637"/>
                <a:gd name="T7" fmla="*/ 2366 h 1659"/>
                <a:gd name="T8" fmla="*/ 393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727" name="Freeform 1014"/>
            <p:cNvSpPr>
              <a:spLocks/>
            </p:cNvSpPr>
            <p:nvPr/>
          </p:nvSpPr>
          <p:spPr bwMode="auto">
            <a:xfrm>
              <a:off x="5469154" y="2291747"/>
              <a:ext cx="290962" cy="62040"/>
            </a:xfrm>
            <a:custGeom>
              <a:avLst/>
              <a:gdLst>
                <a:gd name="T0" fmla="*/ 0 w 2216"/>
                <a:gd name="T1" fmla="*/ 0 h 550"/>
                <a:gd name="T2" fmla="*/ 131 w 2216"/>
                <a:gd name="T3" fmla="*/ 113 h 550"/>
                <a:gd name="T4" fmla="*/ 1707 w 2216"/>
                <a:gd name="T5" fmla="*/ 790 h 550"/>
                <a:gd name="T6" fmla="*/ 1707 w 2216"/>
                <a:gd name="T7" fmla="*/ 677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27728" name="Group 1015"/>
            <p:cNvGrpSpPr>
              <a:grpSpLocks/>
            </p:cNvGrpSpPr>
            <p:nvPr/>
          </p:nvGrpSpPr>
          <p:grpSpPr bwMode="auto">
            <a:xfrm>
              <a:off x="5464285" y="2358039"/>
              <a:ext cx="98740" cy="36846"/>
              <a:chOff x="1740" y="2642"/>
              <a:chExt cx="752" cy="327"/>
            </a:xfrm>
          </p:grpSpPr>
          <p:sp>
            <p:nvSpPr>
              <p:cNvPr id="28113" name="Freeform 1016"/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114" name="Freeform 1017"/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115" name="Freeform 1018"/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116" name="Freeform 1019"/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117" name="Freeform 1020"/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118" name="Freeform 1021"/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27729" name="Freeform 1022"/>
            <p:cNvSpPr>
              <a:spLocks/>
            </p:cNvSpPr>
            <p:nvPr/>
          </p:nvSpPr>
          <p:spPr bwMode="auto">
            <a:xfrm>
              <a:off x="5633331" y="2363550"/>
              <a:ext cx="119579" cy="80936"/>
            </a:xfrm>
            <a:custGeom>
              <a:avLst/>
              <a:gdLst>
                <a:gd name="T0" fmla="*/ 121 w 990"/>
                <a:gd name="T1" fmla="*/ 307 h 792"/>
                <a:gd name="T2" fmla="*/ 242 w 990"/>
                <a:gd name="T3" fmla="*/ 0 h 792"/>
                <a:gd name="T4" fmla="*/ 242 w 990"/>
                <a:gd name="T5" fmla="*/ 102 h 792"/>
                <a:gd name="T6" fmla="*/ 0 w 990"/>
                <a:gd name="T7" fmla="*/ 307 h 792"/>
                <a:gd name="T8" fmla="*/ 121 w 990"/>
                <a:gd name="T9" fmla="*/ 307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730" name="Freeform 1023"/>
            <p:cNvSpPr>
              <a:spLocks/>
            </p:cNvSpPr>
            <p:nvPr/>
          </p:nvSpPr>
          <p:spPr bwMode="auto">
            <a:xfrm>
              <a:off x="5328152" y="2370006"/>
              <a:ext cx="305958" cy="73850"/>
            </a:xfrm>
            <a:custGeom>
              <a:avLst/>
              <a:gdLst>
                <a:gd name="T0" fmla="*/ 121 w 2532"/>
                <a:gd name="T1" fmla="*/ 0 h 723"/>
                <a:gd name="T2" fmla="*/ 121 w 2532"/>
                <a:gd name="T3" fmla="*/ 0 h 723"/>
                <a:gd name="T4" fmla="*/ 725 w 2532"/>
                <a:gd name="T5" fmla="*/ 306 h 723"/>
                <a:gd name="T6" fmla="*/ 725 w 2532"/>
                <a:gd name="T7" fmla="*/ 306 h 723"/>
                <a:gd name="T8" fmla="*/ 0 w 2532"/>
                <a:gd name="T9" fmla="*/ 102 h 723"/>
                <a:gd name="T10" fmla="*/ 12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731" name="Freeform 1024"/>
            <p:cNvSpPr>
              <a:spLocks/>
            </p:cNvSpPr>
            <p:nvPr/>
          </p:nvSpPr>
          <p:spPr bwMode="auto">
            <a:xfrm>
              <a:off x="5328347" y="2356465"/>
              <a:ext cx="3311" cy="14959"/>
            </a:xfrm>
            <a:custGeom>
              <a:avLst/>
              <a:gdLst>
                <a:gd name="T0" fmla="*/ 127 w 26"/>
                <a:gd name="T1" fmla="*/ 102 h 147"/>
                <a:gd name="T2" fmla="*/ 127 w 26"/>
                <a:gd name="T3" fmla="*/ 102 h 147"/>
                <a:gd name="T4" fmla="*/ 0 w 26"/>
                <a:gd name="T5" fmla="*/ 102 h 147"/>
                <a:gd name="T6" fmla="*/ 127 w 26"/>
                <a:gd name="T7" fmla="*/ 0 h 147"/>
                <a:gd name="T8" fmla="*/ 127 w 26"/>
                <a:gd name="T9" fmla="*/ 102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732" name="Freeform 1025"/>
            <p:cNvSpPr>
              <a:spLocks/>
            </p:cNvSpPr>
            <p:nvPr/>
          </p:nvSpPr>
          <p:spPr bwMode="auto">
            <a:xfrm>
              <a:off x="5328542" y="2295526"/>
              <a:ext cx="142170" cy="61883"/>
            </a:xfrm>
            <a:custGeom>
              <a:avLst/>
              <a:gdLst>
                <a:gd name="T0" fmla="*/ 242 w 1176"/>
                <a:gd name="T1" fmla="*/ 0 h 606"/>
                <a:gd name="T2" fmla="*/ 0 w 1176"/>
                <a:gd name="T3" fmla="*/ 204 h 606"/>
                <a:gd name="T4" fmla="*/ 121 w 1176"/>
                <a:gd name="T5" fmla="*/ 204 h 606"/>
                <a:gd name="T6" fmla="*/ 242 w 1176"/>
                <a:gd name="T7" fmla="*/ 102 h 606"/>
                <a:gd name="T8" fmla="*/ 242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733" name="Freeform 1026"/>
            <p:cNvSpPr>
              <a:spLocks/>
            </p:cNvSpPr>
            <p:nvPr/>
          </p:nvSpPr>
          <p:spPr bwMode="auto">
            <a:xfrm>
              <a:off x="5338085" y="2359614"/>
              <a:ext cx="290183" cy="71016"/>
            </a:xfrm>
            <a:custGeom>
              <a:avLst/>
              <a:gdLst>
                <a:gd name="T0" fmla="*/ 115 w 2532"/>
                <a:gd name="T1" fmla="*/ 0 h 723"/>
                <a:gd name="T2" fmla="*/ 115 w 2532"/>
                <a:gd name="T3" fmla="*/ 0 h 723"/>
                <a:gd name="T4" fmla="*/ 229 w 2532"/>
                <a:gd name="T5" fmla="*/ 98 h 723"/>
                <a:gd name="T6" fmla="*/ 229 w 2532"/>
                <a:gd name="T7" fmla="*/ 98 h 723"/>
                <a:gd name="T8" fmla="*/ 0 w 2532"/>
                <a:gd name="T9" fmla="*/ 98 h 723"/>
                <a:gd name="T10" fmla="*/ 115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734" name="Freeform 1027"/>
            <p:cNvSpPr>
              <a:spLocks/>
            </p:cNvSpPr>
            <p:nvPr/>
          </p:nvSpPr>
          <p:spPr bwMode="auto">
            <a:xfrm flipV="1">
              <a:off x="5627878" y="2354575"/>
              <a:ext cx="118410" cy="73535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305 h 723"/>
                <a:gd name="T6" fmla="*/ 0 w 2532"/>
                <a:gd name="T7" fmla="*/ 305 h 723"/>
                <a:gd name="T8" fmla="*/ 0 w 2532"/>
                <a:gd name="T9" fmla="*/ 102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pic>
          <p:nvPicPr>
            <p:cNvPr id="27735" name="Picture 1030" descr="laptop_keyboard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6897688" y="5735638"/>
              <a:ext cx="388937" cy="158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736" name="Freeform 1031"/>
            <p:cNvSpPr>
              <a:spLocks/>
            </p:cNvSpPr>
            <p:nvPr/>
          </p:nvSpPr>
          <p:spPr bwMode="auto">
            <a:xfrm>
              <a:off x="7026275" y="5580063"/>
              <a:ext cx="312738" cy="207962"/>
            </a:xfrm>
            <a:custGeom>
              <a:avLst/>
              <a:gdLst>
                <a:gd name="T0" fmla="*/ 2147483647 w 2982"/>
                <a:gd name="T1" fmla="*/ 0 h 2442"/>
                <a:gd name="T2" fmla="*/ 0 w 2982"/>
                <a:gd name="T3" fmla="*/ 2147483647 h 2442"/>
                <a:gd name="T4" fmla="*/ 2147483647 w 2982"/>
                <a:gd name="T5" fmla="*/ 2147483647 h 2442"/>
                <a:gd name="T6" fmla="*/ 2147483647 w 2982"/>
                <a:gd name="T7" fmla="*/ 2147483647 h 2442"/>
                <a:gd name="T8" fmla="*/ 2147483647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pic>
          <p:nvPicPr>
            <p:cNvPr id="27737" name="Picture 1032" descr="screen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42150" y="5584825"/>
              <a:ext cx="284163" cy="190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738" name="Freeform 1033"/>
            <p:cNvSpPr>
              <a:spLocks/>
            </p:cNvSpPr>
            <p:nvPr/>
          </p:nvSpPr>
          <p:spPr bwMode="auto">
            <a:xfrm>
              <a:off x="7083425" y="5573713"/>
              <a:ext cx="265113" cy="39687"/>
            </a:xfrm>
            <a:custGeom>
              <a:avLst/>
              <a:gdLst>
                <a:gd name="T0" fmla="*/ 2147483647 w 2528"/>
                <a:gd name="T1" fmla="*/ 0 h 455"/>
                <a:gd name="T2" fmla="*/ 2147483647 w 2528"/>
                <a:gd name="T3" fmla="*/ 2147483647 h 455"/>
                <a:gd name="T4" fmla="*/ 2147483647 w 2528"/>
                <a:gd name="T5" fmla="*/ 2147483647 h 455"/>
                <a:gd name="T6" fmla="*/ 0 w 2528"/>
                <a:gd name="T7" fmla="*/ 2147483647 h 455"/>
                <a:gd name="T8" fmla="*/ 2147483647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739" name="Freeform 1034"/>
            <p:cNvSpPr>
              <a:spLocks/>
            </p:cNvSpPr>
            <p:nvPr/>
          </p:nvSpPr>
          <p:spPr bwMode="auto">
            <a:xfrm>
              <a:off x="7024688" y="5573713"/>
              <a:ext cx="73025" cy="161925"/>
            </a:xfrm>
            <a:custGeom>
              <a:avLst/>
              <a:gdLst>
                <a:gd name="T0" fmla="*/ 2147483647 w 702"/>
                <a:gd name="T1" fmla="*/ 0 h 1893"/>
                <a:gd name="T2" fmla="*/ 0 w 702"/>
                <a:gd name="T3" fmla="*/ 2147483647 h 1893"/>
                <a:gd name="T4" fmla="*/ 2147483647 w 702"/>
                <a:gd name="T5" fmla="*/ 2147483647 h 1893"/>
                <a:gd name="T6" fmla="*/ 2147483647 w 702"/>
                <a:gd name="T7" fmla="*/ 2147483647 h 1893"/>
                <a:gd name="T8" fmla="*/ 2147483647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740" name="Freeform 1035"/>
            <p:cNvSpPr>
              <a:spLocks/>
            </p:cNvSpPr>
            <p:nvPr/>
          </p:nvSpPr>
          <p:spPr bwMode="auto">
            <a:xfrm>
              <a:off x="7267575" y="5602288"/>
              <a:ext cx="79375" cy="185737"/>
            </a:xfrm>
            <a:custGeom>
              <a:avLst/>
              <a:gdLst>
                <a:gd name="T0" fmla="*/ 2147483647 w 756"/>
                <a:gd name="T1" fmla="*/ 0 h 2184"/>
                <a:gd name="T2" fmla="*/ 2147483647 w 756"/>
                <a:gd name="T3" fmla="*/ 2147483647 h 2184"/>
                <a:gd name="T4" fmla="*/ 0 w 756"/>
                <a:gd name="T5" fmla="*/ 2147483647 h 2184"/>
                <a:gd name="T6" fmla="*/ 2147483647 w 756"/>
                <a:gd name="T7" fmla="*/ 2147483647 h 2184"/>
                <a:gd name="T8" fmla="*/ 2147483647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741" name="Freeform 1036"/>
            <p:cNvSpPr>
              <a:spLocks/>
            </p:cNvSpPr>
            <p:nvPr/>
          </p:nvSpPr>
          <p:spPr bwMode="auto">
            <a:xfrm>
              <a:off x="7023100" y="5726113"/>
              <a:ext cx="290513" cy="63500"/>
            </a:xfrm>
            <a:custGeom>
              <a:avLst/>
              <a:gdLst>
                <a:gd name="T0" fmla="*/ 2147483647 w 2773"/>
                <a:gd name="T1" fmla="*/ 0 h 738"/>
                <a:gd name="T2" fmla="*/ 0 w 2773"/>
                <a:gd name="T3" fmla="*/ 2147483647 h 738"/>
                <a:gd name="T4" fmla="*/ 2147483647 w 2773"/>
                <a:gd name="T5" fmla="*/ 2147483647 h 738"/>
                <a:gd name="T6" fmla="*/ 2147483647 w 2773"/>
                <a:gd name="T7" fmla="*/ 2147483647 h 738"/>
                <a:gd name="T8" fmla="*/ 2147483647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742" name="Freeform 1037"/>
            <p:cNvSpPr>
              <a:spLocks/>
            </p:cNvSpPr>
            <p:nvPr/>
          </p:nvSpPr>
          <p:spPr bwMode="auto">
            <a:xfrm>
              <a:off x="7275513" y="5603875"/>
              <a:ext cx="74612" cy="187325"/>
            </a:xfrm>
            <a:custGeom>
              <a:avLst/>
              <a:gdLst>
                <a:gd name="T0" fmla="*/ 2147483647 w 637"/>
                <a:gd name="T1" fmla="*/ 0 h 1659"/>
                <a:gd name="T2" fmla="*/ 2147483647 w 637"/>
                <a:gd name="T3" fmla="*/ 0 h 1659"/>
                <a:gd name="T4" fmla="*/ 2147483647 w 637"/>
                <a:gd name="T5" fmla="*/ 2147483647 h 1659"/>
                <a:gd name="T6" fmla="*/ 0 w 637"/>
                <a:gd name="T7" fmla="*/ 2147483647 h 1659"/>
                <a:gd name="T8" fmla="*/ 2147483647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743" name="Freeform 1038"/>
            <p:cNvSpPr>
              <a:spLocks/>
            </p:cNvSpPr>
            <p:nvPr/>
          </p:nvSpPr>
          <p:spPr bwMode="auto">
            <a:xfrm>
              <a:off x="7023100" y="5735638"/>
              <a:ext cx="258763" cy="61912"/>
            </a:xfrm>
            <a:custGeom>
              <a:avLst/>
              <a:gdLst>
                <a:gd name="T0" fmla="*/ 0 w 2216"/>
                <a:gd name="T1" fmla="*/ 0 h 550"/>
                <a:gd name="T2" fmla="*/ 2147483647 w 2216"/>
                <a:gd name="T3" fmla="*/ 2147483647 h 550"/>
                <a:gd name="T4" fmla="*/ 2147483647 w 2216"/>
                <a:gd name="T5" fmla="*/ 2147483647 h 550"/>
                <a:gd name="T6" fmla="*/ 2147483647 w 2216"/>
                <a:gd name="T7" fmla="*/ 2147483647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27744" name="Group 1039"/>
            <p:cNvGrpSpPr>
              <a:grpSpLocks/>
            </p:cNvGrpSpPr>
            <p:nvPr/>
          </p:nvGrpSpPr>
          <p:grpSpPr bwMode="auto">
            <a:xfrm>
              <a:off x="7019925" y="5800725"/>
              <a:ext cx="87313" cy="38100"/>
              <a:chOff x="1740" y="2642"/>
              <a:chExt cx="752" cy="327"/>
            </a:xfrm>
          </p:grpSpPr>
          <p:sp>
            <p:nvSpPr>
              <p:cNvPr id="28107" name="Freeform 1040"/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108" name="Freeform 1041"/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109" name="Freeform 1042"/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110" name="Freeform 1043"/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111" name="Freeform 1044"/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112" name="Freeform 1045"/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27745" name="Freeform 1046"/>
            <p:cNvSpPr>
              <a:spLocks/>
            </p:cNvSpPr>
            <p:nvPr/>
          </p:nvSpPr>
          <p:spPr bwMode="auto">
            <a:xfrm>
              <a:off x="7169150" y="5807075"/>
              <a:ext cx="106363" cy="80963"/>
            </a:xfrm>
            <a:custGeom>
              <a:avLst/>
              <a:gdLst>
                <a:gd name="T0" fmla="*/ 2147483647 w 990"/>
                <a:gd name="T1" fmla="*/ 2147483647 h 792"/>
                <a:gd name="T2" fmla="*/ 2147483647 w 990"/>
                <a:gd name="T3" fmla="*/ 0 h 792"/>
                <a:gd name="T4" fmla="*/ 2147483647 w 990"/>
                <a:gd name="T5" fmla="*/ 2147483647 h 792"/>
                <a:gd name="T6" fmla="*/ 0 w 990"/>
                <a:gd name="T7" fmla="*/ 2147483647 h 792"/>
                <a:gd name="T8" fmla="*/ 2147483647 w 990"/>
                <a:gd name="T9" fmla="*/ 2147483647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746" name="Freeform 1047"/>
            <p:cNvSpPr>
              <a:spLocks/>
            </p:cNvSpPr>
            <p:nvPr/>
          </p:nvSpPr>
          <p:spPr bwMode="auto">
            <a:xfrm>
              <a:off x="6897688" y="5813425"/>
              <a:ext cx="271462" cy="73025"/>
            </a:xfrm>
            <a:custGeom>
              <a:avLst/>
              <a:gdLst>
                <a:gd name="T0" fmla="*/ 2147483647 w 2532"/>
                <a:gd name="T1" fmla="*/ 0 h 723"/>
                <a:gd name="T2" fmla="*/ 2147483647 w 2532"/>
                <a:gd name="T3" fmla="*/ 0 h 723"/>
                <a:gd name="T4" fmla="*/ 2147483647 w 2532"/>
                <a:gd name="T5" fmla="*/ 2147483647 h 723"/>
                <a:gd name="T6" fmla="*/ 2147483647 w 2532"/>
                <a:gd name="T7" fmla="*/ 2147483647 h 723"/>
                <a:gd name="T8" fmla="*/ 0 w 2532"/>
                <a:gd name="T9" fmla="*/ 2147483647 h 723"/>
                <a:gd name="T10" fmla="*/ 2147483647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747" name="Freeform 1048"/>
            <p:cNvSpPr>
              <a:spLocks/>
            </p:cNvSpPr>
            <p:nvPr/>
          </p:nvSpPr>
          <p:spPr bwMode="auto">
            <a:xfrm>
              <a:off x="6899275" y="5799138"/>
              <a:ext cx="1588" cy="15875"/>
            </a:xfrm>
            <a:custGeom>
              <a:avLst/>
              <a:gdLst>
                <a:gd name="T0" fmla="*/ 2147483647 w 26"/>
                <a:gd name="T1" fmla="*/ 2147483647 h 147"/>
                <a:gd name="T2" fmla="*/ 2147483647 w 26"/>
                <a:gd name="T3" fmla="*/ 2147483647 h 147"/>
                <a:gd name="T4" fmla="*/ 0 w 26"/>
                <a:gd name="T5" fmla="*/ 2147483647 h 147"/>
                <a:gd name="T6" fmla="*/ 2147483647 w 26"/>
                <a:gd name="T7" fmla="*/ 0 h 147"/>
                <a:gd name="T8" fmla="*/ 2147483647 w 26"/>
                <a:gd name="T9" fmla="*/ 2147483647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748" name="Freeform 1049"/>
            <p:cNvSpPr>
              <a:spLocks/>
            </p:cNvSpPr>
            <p:nvPr/>
          </p:nvSpPr>
          <p:spPr bwMode="auto">
            <a:xfrm>
              <a:off x="6899275" y="5738813"/>
              <a:ext cx="125413" cy="61912"/>
            </a:xfrm>
            <a:custGeom>
              <a:avLst/>
              <a:gdLst>
                <a:gd name="T0" fmla="*/ 2147483647 w 1176"/>
                <a:gd name="T1" fmla="*/ 0 h 606"/>
                <a:gd name="T2" fmla="*/ 0 w 1176"/>
                <a:gd name="T3" fmla="*/ 2147483647 h 606"/>
                <a:gd name="T4" fmla="*/ 2147483647 w 1176"/>
                <a:gd name="T5" fmla="*/ 2147483647 h 606"/>
                <a:gd name="T6" fmla="*/ 2147483647 w 1176"/>
                <a:gd name="T7" fmla="*/ 2147483647 h 606"/>
                <a:gd name="T8" fmla="*/ 2147483647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749" name="Freeform 1050"/>
            <p:cNvSpPr>
              <a:spLocks/>
            </p:cNvSpPr>
            <p:nvPr/>
          </p:nvSpPr>
          <p:spPr bwMode="auto">
            <a:xfrm>
              <a:off x="6907213" y="5802313"/>
              <a:ext cx="257175" cy="71437"/>
            </a:xfrm>
            <a:custGeom>
              <a:avLst/>
              <a:gdLst>
                <a:gd name="T0" fmla="*/ 2147483647 w 2532"/>
                <a:gd name="T1" fmla="*/ 0 h 723"/>
                <a:gd name="T2" fmla="*/ 2147483647 w 2532"/>
                <a:gd name="T3" fmla="*/ 0 h 723"/>
                <a:gd name="T4" fmla="*/ 2147483647 w 2532"/>
                <a:gd name="T5" fmla="*/ 2147483647 h 723"/>
                <a:gd name="T6" fmla="*/ 2147483647 w 2532"/>
                <a:gd name="T7" fmla="*/ 2147483647 h 723"/>
                <a:gd name="T8" fmla="*/ 0 w 2532"/>
                <a:gd name="T9" fmla="*/ 2147483647 h 723"/>
                <a:gd name="T10" fmla="*/ 2147483647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750" name="Freeform 1051"/>
            <p:cNvSpPr>
              <a:spLocks/>
            </p:cNvSpPr>
            <p:nvPr/>
          </p:nvSpPr>
          <p:spPr bwMode="auto">
            <a:xfrm flipV="1">
              <a:off x="7164388" y="5797550"/>
              <a:ext cx="104775" cy="74613"/>
            </a:xfrm>
            <a:custGeom>
              <a:avLst/>
              <a:gdLst>
                <a:gd name="T0" fmla="*/ 2147483647 w 2532"/>
                <a:gd name="T1" fmla="*/ 0 h 723"/>
                <a:gd name="T2" fmla="*/ 2147483647 w 2532"/>
                <a:gd name="T3" fmla="*/ 0 h 723"/>
                <a:gd name="T4" fmla="*/ 2147483647 w 2532"/>
                <a:gd name="T5" fmla="*/ 2147483647 h 723"/>
                <a:gd name="T6" fmla="*/ 2147483647 w 2532"/>
                <a:gd name="T7" fmla="*/ 2147483647 h 723"/>
                <a:gd name="T8" fmla="*/ 0 w 2532"/>
                <a:gd name="T9" fmla="*/ 2147483647 h 723"/>
                <a:gd name="T10" fmla="*/ 2147483647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27751" name="Group 2"/>
            <p:cNvGrpSpPr>
              <a:grpSpLocks/>
            </p:cNvGrpSpPr>
            <p:nvPr/>
          </p:nvGrpSpPr>
          <p:grpSpPr bwMode="auto">
            <a:xfrm>
              <a:off x="5607050" y="3182938"/>
              <a:ext cx="317500" cy="246062"/>
              <a:chOff x="5581650" y="3128963"/>
              <a:chExt cx="423863" cy="320675"/>
            </a:xfrm>
          </p:grpSpPr>
          <p:pic>
            <p:nvPicPr>
              <p:cNvPr id="28085" name="Picture 1054" descr="laptop_keyboard"/>
              <p:cNvPicPr>
                <a:picLocks noChangeAspect="1" noChangeArrowheads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9064" flipH="1">
                <a:off x="5581650" y="3290888"/>
                <a:ext cx="363538" cy="1587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8086" name="Freeform 1055"/>
              <p:cNvSpPr>
                <a:spLocks/>
              </p:cNvSpPr>
              <p:nvPr/>
            </p:nvSpPr>
            <p:spPr bwMode="auto">
              <a:xfrm>
                <a:off x="5702300" y="3135313"/>
                <a:ext cx="292100" cy="207962"/>
              </a:xfrm>
              <a:custGeom>
                <a:avLst/>
                <a:gdLst>
                  <a:gd name="T0" fmla="*/ 2147483647 w 2982"/>
                  <a:gd name="T1" fmla="*/ 0 h 2442"/>
                  <a:gd name="T2" fmla="*/ 0 w 2982"/>
                  <a:gd name="T3" fmla="*/ 2147483647 h 2442"/>
                  <a:gd name="T4" fmla="*/ 2147483647 w 2982"/>
                  <a:gd name="T5" fmla="*/ 2147483647 h 2442"/>
                  <a:gd name="T6" fmla="*/ 2147483647 w 2982"/>
                  <a:gd name="T7" fmla="*/ 2147483647 h 2442"/>
                  <a:gd name="T8" fmla="*/ 2147483647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pic>
            <p:nvPicPr>
              <p:cNvPr id="28087" name="Picture 1056" descr="screen"/>
              <p:cNvPicPr>
                <a:picLocks noChangeAspect="1" noChangeArrowheads="1"/>
              </p:cNvPicPr>
              <p:nvPr/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16588" y="3140075"/>
                <a:ext cx="266700" cy="1905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8088" name="Freeform 1057"/>
              <p:cNvSpPr>
                <a:spLocks/>
              </p:cNvSpPr>
              <p:nvPr/>
            </p:nvSpPr>
            <p:spPr bwMode="auto">
              <a:xfrm>
                <a:off x="5756275" y="3128963"/>
                <a:ext cx="247650" cy="39687"/>
              </a:xfrm>
              <a:custGeom>
                <a:avLst/>
                <a:gdLst>
                  <a:gd name="T0" fmla="*/ 2147483647 w 2528"/>
                  <a:gd name="T1" fmla="*/ 0 h 455"/>
                  <a:gd name="T2" fmla="*/ 2147483647 w 2528"/>
                  <a:gd name="T3" fmla="*/ 2147483647 h 455"/>
                  <a:gd name="T4" fmla="*/ 2147483647 w 2528"/>
                  <a:gd name="T5" fmla="*/ 2147483647 h 455"/>
                  <a:gd name="T6" fmla="*/ 0 w 2528"/>
                  <a:gd name="T7" fmla="*/ 2147483647 h 455"/>
                  <a:gd name="T8" fmla="*/ 2147483647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089" name="Freeform 1058"/>
              <p:cNvSpPr>
                <a:spLocks/>
              </p:cNvSpPr>
              <p:nvPr/>
            </p:nvSpPr>
            <p:spPr bwMode="auto">
              <a:xfrm>
                <a:off x="5700713" y="3128963"/>
                <a:ext cx="68262" cy="161925"/>
              </a:xfrm>
              <a:custGeom>
                <a:avLst/>
                <a:gdLst>
                  <a:gd name="T0" fmla="*/ 2147483647 w 702"/>
                  <a:gd name="T1" fmla="*/ 0 h 1893"/>
                  <a:gd name="T2" fmla="*/ 0 w 702"/>
                  <a:gd name="T3" fmla="*/ 2147483647 h 1893"/>
                  <a:gd name="T4" fmla="*/ 2147483647 w 702"/>
                  <a:gd name="T5" fmla="*/ 2147483647 h 1893"/>
                  <a:gd name="T6" fmla="*/ 2147483647 w 702"/>
                  <a:gd name="T7" fmla="*/ 2147483647 h 1893"/>
                  <a:gd name="T8" fmla="*/ 2147483647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090" name="Freeform 1059"/>
              <p:cNvSpPr>
                <a:spLocks/>
              </p:cNvSpPr>
              <p:nvPr/>
            </p:nvSpPr>
            <p:spPr bwMode="auto">
              <a:xfrm>
                <a:off x="5927725" y="3157538"/>
                <a:ext cx="74613" cy="185737"/>
              </a:xfrm>
              <a:custGeom>
                <a:avLst/>
                <a:gdLst>
                  <a:gd name="T0" fmla="*/ 2147483647 w 756"/>
                  <a:gd name="T1" fmla="*/ 0 h 2184"/>
                  <a:gd name="T2" fmla="*/ 2147483647 w 756"/>
                  <a:gd name="T3" fmla="*/ 2147483647 h 2184"/>
                  <a:gd name="T4" fmla="*/ 0 w 756"/>
                  <a:gd name="T5" fmla="*/ 2147483647 h 2184"/>
                  <a:gd name="T6" fmla="*/ 2147483647 w 756"/>
                  <a:gd name="T7" fmla="*/ 2147483647 h 2184"/>
                  <a:gd name="T8" fmla="*/ 2147483647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091" name="Freeform 1060"/>
              <p:cNvSpPr>
                <a:spLocks/>
              </p:cNvSpPr>
              <p:nvPr/>
            </p:nvSpPr>
            <p:spPr bwMode="auto">
              <a:xfrm>
                <a:off x="5699125" y="3281363"/>
                <a:ext cx="271463" cy="63500"/>
              </a:xfrm>
              <a:custGeom>
                <a:avLst/>
                <a:gdLst>
                  <a:gd name="T0" fmla="*/ 2147483647 w 2773"/>
                  <a:gd name="T1" fmla="*/ 0 h 738"/>
                  <a:gd name="T2" fmla="*/ 0 w 2773"/>
                  <a:gd name="T3" fmla="*/ 2147483647 h 738"/>
                  <a:gd name="T4" fmla="*/ 2147483647 w 2773"/>
                  <a:gd name="T5" fmla="*/ 2147483647 h 738"/>
                  <a:gd name="T6" fmla="*/ 2147483647 w 2773"/>
                  <a:gd name="T7" fmla="*/ 2147483647 h 738"/>
                  <a:gd name="T8" fmla="*/ 2147483647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092" name="Freeform 1061"/>
              <p:cNvSpPr>
                <a:spLocks/>
              </p:cNvSpPr>
              <p:nvPr/>
            </p:nvSpPr>
            <p:spPr bwMode="auto">
              <a:xfrm>
                <a:off x="5935663" y="3159125"/>
                <a:ext cx="69850" cy="187325"/>
              </a:xfrm>
              <a:custGeom>
                <a:avLst/>
                <a:gdLst>
                  <a:gd name="T0" fmla="*/ 2147483647 w 637"/>
                  <a:gd name="T1" fmla="*/ 0 h 1659"/>
                  <a:gd name="T2" fmla="*/ 2147483647 w 637"/>
                  <a:gd name="T3" fmla="*/ 0 h 1659"/>
                  <a:gd name="T4" fmla="*/ 2147483647 w 637"/>
                  <a:gd name="T5" fmla="*/ 2147483647 h 1659"/>
                  <a:gd name="T6" fmla="*/ 0 w 637"/>
                  <a:gd name="T7" fmla="*/ 2147483647 h 1659"/>
                  <a:gd name="T8" fmla="*/ 2147483647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093" name="Freeform 1062"/>
              <p:cNvSpPr>
                <a:spLocks/>
              </p:cNvSpPr>
              <p:nvPr/>
            </p:nvSpPr>
            <p:spPr bwMode="auto">
              <a:xfrm>
                <a:off x="5699125" y="3290888"/>
                <a:ext cx="242888" cy="61912"/>
              </a:xfrm>
              <a:custGeom>
                <a:avLst/>
                <a:gdLst>
                  <a:gd name="T0" fmla="*/ 0 w 2216"/>
                  <a:gd name="T1" fmla="*/ 0 h 550"/>
                  <a:gd name="T2" fmla="*/ 2147483647 w 2216"/>
                  <a:gd name="T3" fmla="*/ 2147483647 h 550"/>
                  <a:gd name="T4" fmla="*/ 2147483647 w 2216"/>
                  <a:gd name="T5" fmla="*/ 2147483647 h 550"/>
                  <a:gd name="T6" fmla="*/ 2147483647 w 2216"/>
                  <a:gd name="T7" fmla="*/ 2147483647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8094" name="Group 1063"/>
              <p:cNvGrpSpPr>
                <a:grpSpLocks/>
              </p:cNvGrpSpPr>
              <p:nvPr/>
            </p:nvGrpSpPr>
            <p:grpSpPr bwMode="auto">
              <a:xfrm>
                <a:off x="5695950" y="3355975"/>
                <a:ext cx="80963" cy="38100"/>
                <a:chOff x="1740" y="2642"/>
                <a:chExt cx="752" cy="327"/>
              </a:xfrm>
            </p:grpSpPr>
            <p:sp>
              <p:nvSpPr>
                <p:cNvPr id="28101" name="Freeform 1064"/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8102" name="Freeform 1065"/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8103" name="Freeform 1066"/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8104" name="Freeform 1067"/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8105" name="Freeform 1068"/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8106" name="Freeform 1069"/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8095" name="Freeform 1070"/>
              <p:cNvSpPr>
                <a:spLocks/>
              </p:cNvSpPr>
              <p:nvPr/>
            </p:nvSpPr>
            <p:spPr bwMode="auto">
              <a:xfrm>
                <a:off x="5835650" y="3362325"/>
                <a:ext cx="100013" cy="80963"/>
              </a:xfrm>
              <a:custGeom>
                <a:avLst/>
                <a:gdLst>
                  <a:gd name="T0" fmla="*/ 2147483647 w 990"/>
                  <a:gd name="T1" fmla="*/ 2147483647 h 792"/>
                  <a:gd name="T2" fmla="*/ 2147483647 w 990"/>
                  <a:gd name="T3" fmla="*/ 0 h 792"/>
                  <a:gd name="T4" fmla="*/ 2147483647 w 990"/>
                  <a:gd name="T5" fmla="*/ 2147483647 h 792"/>
                  <a:gd name="T6" fmla="*/ 0 w 990"/>
                  <a:gd name="T7" fmla="*/ 2147483647 h 792"/>
                  <a:gd name="T8" fmla="*/ 2147483647 w 990"/>
                  <a:gd name="T9" fmla="*/ 2147483647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096" name="Freeform 1071"/>
              <p:cNvSpPr>
                <a:spLocks/>
              </p:cNvSpPr>
              <p:nvPr/>
            </p:nvSpPr>
            <p:spPr bwMode="auto">
              <a:xfrm>
                <a:off x="5583238" y="3368675"/>
                <a:ext cx="254000" cy="73025"/>
              </a:xfrm>
              <a:custGeom>
                <a:avLst/>
                <a:gdLst>
                  <a:gd name="T0" fmla="*/ 2147483647 w 2532"/>
                  <a:gd name="T1" fmla="*/ 0 h 723"/>
                  <a:gd name="T2" fmla="*/ 2147483647 w 2532"/>
                  <a:gd name="T3" fmla="*/ 0 h 723"/>
                  <a:gd name="T4" fmla="*/ 2147483647 w 2532"/>
                  <a:gd name="T5" fmla="*/ 2147483647 h 723"/>
                  <a:gd name="T6" fmla="*/ 2147483647 w 2532"/>
                  <a:gd name="T7" fmla="*/ 2147483647 h 723"/>
                  <a:gd name="T8" fmla="*/ 0 w 2532"/>
                  <a:gd name="T9" fmla="*/ 2147483647 h 723"/>
                  <a:gd name="T10" fmla="*/ 2147483647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097" name="Freeform 1072"/>
              <p:cNvSpPr>
                <a:spLocks/>
              </p:cNvSpPr>
              <p:nvPr/>
            </p:nvSpPr>
            <p:spPr bwMode="auto">
              <a:xfrm>
                <a:off x="5583238" y="3354388"/>
                <a:ext cx="1587" cy="15875"/>
              </a:xfrm>
              <a:custGeom>
                <a:avLst/>
                <a:gdLst>
                  <a:gd name="T0" fmla="*/ 2147483647 w 26"/>
                  <a:gd name="T1" fmla="*/ 2147483647 h 147"/>
                  <a:gd name="T2" fmla="*/ 2147483647 w 26"/>
                  <a:gd name="T3" fmla="*/ 2147483647 h 147"/>
                  <a:gd name="T4" fmla="*/ 0 w 26"/>
                  <a:gd name="T5" fmla="*/ 2147483647 h 147"/>
                  <a:gd name="T6" fmla="*/ 2147483647 w 26"/>
                  <a:gd name="T7" fmla="*/ 0 h 147"/>
                  <a:gd name="T8" fmla="*/ 2147483647 w 26"/>
                  <a:gd name="T9" fmla="*/ 2147483647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098" name="Freeform 1073"/>
              <p:cNvSpPr>
                <a:spLocks/>
              </p:cNvSpPr>
              <p:nvPr/>
            </p:nvSpPr>
            <p:spPr bwMode="auto">
              <a:xfrm>
                <a:off x="5583238" y="3294063"/>
                <a:ext cx="117475" cy="61912"/>
              </a:xfrm>
              <a:custGeom>
                <a:avLst/>
                <a:gdLst>
                  <a:gd name="T0" fmla="*/ 2147483647 w 1176"/>
                  <a:gd name="T1" fmla="*/ 0 h 606"/>
                  <a:gd name="T2" fmla="*/ 0 w 1176"/>
                  <a:gd name="T3" fmla="*/ 2147483647 h 606"/>
                  <a:gd name="T4" fmla="*/ 2147483647 w 1176"/>
                  <a:gd name="T5" fmla="*/ 2147483647 h 606"/>
                  <a:gd name="T6" fmla="*/ 2147483647 w 1176"/>
                  <a:gd name="T7" fmla="*/ 2147483647 h 606"/>
                  <a:gd name="T8" fmla="*/ 2147483647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099" name="Freeform 1074"/>
              <p:cNvSpPr>
                <a:spLocks/>
              </p:cNvSpPr>
              <p:nvPr/>
            </p:nvSpPr>
            <p:spPr bwMode="auto">
              <a:xfrm>
                <a:off x="5591175" y="3357563"/>
                <a:ext cx="241300" cy="71437"/>
              </a:xfrm>
              <a:custGeom>
                <a:avLst/>
                <a:gdLst>
                  <a:gd name="T0" fmla="*/ 2147483647 w 2532"/>
                  <a:gd name="T1" fmla="*/ 0 h 723"/>
                  <a:gd name="T2" fmla="*/ 2147483647 w 2532"/>
                  <a:gd name="T3" fmla="*/ 0 h 723"/>
                  <a:gd name="T4" fmla="*/ 2147483647 w 2532"/>
                  <a:gd name="T5" fmla="*/ 2147483647 h 723"/>
                  <a:gd name="T6" fmla="*/ 2147483647 w 2532"/>
                  <a:gd name="T7" fmla="*/ 2147483647 h 723"/>
                  <a:gd name="T8" fmla="*/ 0 w 2532"/>
                  <a:gd name="T9" fmla="*/ 2147483647 h 723"/>
                  <a:gd name="T10" fmla="*/ 2147483647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100" name="Freeform 1075"/>
              <p:cNvSpPr>
                <a:spLocks/>
              </p:cNvSpPr>
              <p:nvPr/>
            </p:nvSpPr>
            <p:spPr bwMode="auto">
              <a:xfrm flipV="1">
                <a:off x="5830888" y="3352800"/>
                <a:ext cx="98425" cy="74613"/>
              </a:xfrm>
              <a:custGeom>
                <a:avLst/>
                <a:gdLst>
                  <a:gd name="T0" fmla="*/ 2147483647 w 2532"/>
                  <a:gd name="T1" fmla="*/ 0 h 723"/>
                  <a:gd name="T2" fmla="*/ 2147483647 w 2532"/>
                  <a:gd name="T3" fmla="*/ 0 h 723"/>
                  <a:gd name="T4" fmla="*/ 2147483647 w 2532"/>
                  <a:gd name="T5" fmla="*/ 2147483647 h 723"/>
                  <a:gd name="T6" fmla="*/ 2147483647 w 2532"/>
                  <a:gd name="T7" fmla="*/ 2147483647 h 723"/>
                  <a:gd name="T8" fmla="*/ 0 w 2532"/>
                  <a:gd name="T9" fmla="*/ 2147483647 h 723"/>
                  <a:gd name="T10" fmla="*/ 2147483647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pic>
          <p:nvPicPr>
            <p:cNvPr id="27752" name="Picture 1077" descr="desktop_computer_stylized_medium"/>
            <p:cNvPicPr>
              <a:picLocks noChangeAspect="1" noChangeArrowheads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6156325" y="3300413"/>
              <a:ext cx="342900" cy="3349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753" name="Freeform 1078"/>
            <p:cNvSpPr>
              <a:spLocks/>
            </p:cNvSpPr>
            <p:nvPr/>
          </p:nvSpPr>
          <p:spPr bwMode="auto">
            <a:xfrm flipH="1">
              <a:off x="6302568" y="3332533"/>
              <a:ext cx="161685" cy="153507"/>
            </a:xfrm>
            <a:custGeom>
              <a:avLst/>
              <a:gdLst>
                <a:gd name="T0" fmla="*/ 0 w 356"/>
                <a:gd name="T1" fmla="*/ 0 h 368"/>
                <a:gd name="T2" fmla="*/ 136251 w 356"/>
                <a:gd name="T3" fmla="*/ 5840 h 368"/>
                <a:gd name="T4" fmla="*/ 161685 w 356"/>
                <a:gd name="T5" fmla="*/ 122639 h 368"/>
                <a:gd name="T6" fmla="*/ 35425 w 356"/>
                <a:gd name="T7" fmla="*/ 15350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pic>
          <p:nvPicPr>
            <p:cNvPr id="27754" name="Picture 1081" descr="laptop_keyboard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7329488" y="5672138"/>
              <a:ext cx="388937" cy="158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755" name="Freeform 1082"/>
            <p:cNvSpPr>
              <a:spLocks/>
            </p:cNvSpPr>
            <p:nvPr/>
          </p:nvSpPr>
          <p:spPr bwMode="auto">
            <a:xfrm>
              <a:off x="7458075" y="5516563"/>
              <a:ext cx="312738" cy="207962"/>
            </a:xfrm>
            <a:custGeom>
              <a:avLst/>
              <a:gdLst>
                <a:gd name="T0" fmla="*/ 2147483647 w 2982"/>
                <a:gd name="T1" fmla="*/ 0 h 2442"/>
                <a:gd name="T2" fmla="*/ 0 w 2982"/>
                <a:gd name="T3" fmla="*/ 2147483647 h 2442"/>
                <a:gd name="T4" fmla="*/ 2147483647 w 2982"/>
                <a:gd name="T5" fmla="*/ 2147483647 h 2442"/>
                <a:gd name="T6" fmla="*/ 2147483647 w 2982"/>
                <a:gd name="T7" fmla="*/ 2147483647 h 2442"/>
                <a:gd name="T8" fmla="*/ 2147483647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pic>
          <p:nvPicPr>
            <p:cNvPr id="27756" name="Picture 1083" descr="screen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73950" y="5521325"/>
              <a:ext cx="284163" cy="190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757" name="Freeform 1084"/>
            <p:cNvSpPr>
              <a:spLocks/>
            </p:cNvSpPr>
            <p:nvPr/>
          </p:nvSpPr>
          <p:spPr bwMode="auto">
            <a:xfrm>
              <a:off x="7515225" y="5510213"/>
              <a:ext cx="265113" cy="39687"/>
            </a:xfrm>
            <a:custGeom>
              <a:avLst/>
              <a:gdLst>
                <a:gd name="T0" fmla="*/ 2147483647 w 2528"/>
                <a:gd name="T1" fmla="*/ 0 h 455"/>
                <a:gd name="T2" fmla="*/ 2147483647 w 2528"/>
                <a:gd name="T3" fmla="*/ 2147483647 h 455"/>
                <a:gd name="T4" fmla="*/ 2147483647 w 2528"/>
                <a:gd name="T5" fmla="*/ 2147483647 h 455"/>
                <a:gd name="T6" fmla="*/ 0 w 2528"/>
                <a:gd name="T7" fmla="*/ 2147483647 h 455"/>
                <a:gd name="T8" fmla="*/ 2147483647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758" name="Freeform 1085"/>
            <p:cNvSpPr>
              <a:spLocks/>
            </p:cNvSpPr>
            <p:nvPr/>
          </p:nvSpPr>
          <p:spPr bwMode="auto">
            <a:xfrm>
              <a:off x="7456488" y="5510213"/>
              <a:ext cx="73025" cy="161925"/>
            </a:xfrm>
            <a:custGeom>
              <a:avLst/>
              <a:gdLst>
                <a:gd name="T0" fmla="*/ 2147483647 w 702"/>
                <a:gd name="T1" fmla="*/ 0 h 1893"/>
                <a:gd name="T2" fmla="*/ 0 w 702"/>
                <a:gd name="T3" fmla="*/ 2147483647 h 1893"/>
                <a:gd name="T4" fmla="*/ 2147483647 w 702"/>
                <a:gd name="T5" fmla="*/ 2147483647 h 1893"/>
                <a:gd name="T6" fmla="*/ 2147483647 w 702"/>
                <a:gd name="T7" fmla="*/ 2147483647 h 1893"/>
                <a:gd name="T8" fmla="*/ 2147483647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759" name="Freeform 1086"/>
            <p:cNvSpPr>
              <a:spLocks/>
            </p:cNvSpPr>
            <p:nvPr/>
          </p:nvSpPr>
          <p:spPr bwMode="auto">
            <a:xfrm>
              <a:off x="7699375" y="5538788"/>
              <a:ext cx="79375" cy="185737"/>
            </a:xfrm>
            <a:custGeom>
              <a:avLst/>
              <a:gdLst>
                <a:gd name="T0" fmla="*/ 2147483647 w 756"/>
                <a:gd name="T1" fmla="*/ 0 h 2184"/>
                <a:gd name="T2" fmla="*/ 2147483647 w 756"/>
                <a:gd name="T3" fmla="*/ 2147483647 h 2184"/>
                <a:gd name="T4" fmla="*/ 0 w 756"/>
                <a:gd name="T5" fmla="*/ 2147483647 h 2184"/>
                <a:gd name="T6" fmla="*/ 2147483647 w 756"/>
                <a:gd name="T7" fmla="*/ 2147483647 h 2184"/>
                <a:gd name="T8" fmla="*/ 2147483647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760" name="Freeform 1087"/>
            <p:cNvSpPr>
              <a:spLocks/>
            </p:cNvSpPr>
            <p:nvPr/>
          </p:nvSpPr>
          <p:spPr bwMode="auto">
            <a:xfrm>
              <a:off x="7454900" y="5662613"/>
              <a:ext cx="290513" cy="63500"/>
            </a:xfrm>
            <a:custGeom>
              <a:avLst/>
              <a:gdLst>
                <a:gd name="T0" fmla="*/ 2147483647 w 2773"/>
                <a:gd name="T1" fmla="*/ 0 h 738"/>
                <a:gd name="T2" fmla="*/ 0 w 2773"/>
                <a:gd name="T3" fmla="*/ 2147483647 h 738"/>
                <a:gd name="T4" fmla="*/ 2147483647 w 2773"/>
                <a:gd name="T5" fmla="*/ 2147483647 h 738"/>
                <a:gd name="T6" fmla="*/ 2147483647 w 2773"/>
                <a:gd name="T7" fmla="*/ 2147483647 h 738"/>
                <a:gd name="T8" fmla="*/ 2147483647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761" name="Freeform 1088"/>
            <p:cNvSpPr>
              <a:spLocks/>
            </p:cNvSpPr>
            <p:nvPr/>
          </p:nvSpPr>
          <p:spPr bwMode="auto">
            <a:xfrm>
              <a:off x="7707313" y="5540375"/>
              <a:ext cx="74612" cy="187325"/>
            </a:xfrm>
            <a:custGeom>
              <a:avLst/>
              <a:gdLst>
                <a:gd name="T0" fmla="*/ 2147483647 w 637"/>
                <a:gd name="T1" fmla="*/ 0 h 1659"/>
                <a:gd name="T2" fmla="*/ 2147483647 w 637"/>
                <a:gd name="T3" fmla="*/ 0 h 1659"/>
                <a:gd name="T4" fmla="*/ 2147483647 w 637"/>
                <a:gd name="T5" fmla="*/ 2147483647 h 1659"/>
                <a:gd name="T6" fmla="*/ 0 w 637"/>
                <a:gd name="T7" fmla="*/ 2147483647 h 1659"/>
                <a:gd name="T8" fmla="*/ 2147483647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762" name="Freeform 1089"/>
            <p:cNvSpPr>
              <a:spLocks/>
            </p:cNvSpPr>
            <p:nvPr/>
          </p:nvSpPr>
          <p:spPr bwMode="auto">
            <a:xfrm>
              <a:off x="7454900" y="5672138"/>
              <a:ext cx="258763" cy="61912"/>
            </a:xfrm>
            <a:custGeom>
              <a:avLst/>
              <a:gdLst>
                <a:gd name="T0" fmla="*/ 0 w 2216"/>
                <a:gd name="T1" fmla="*/ 0 h 550"/>
                <a:gd name="T2" fmla="*/ 2147483647 w 2216"/>
                <a:gd name="T3" fmla="*/ 2147483647 h 550"/>
                <a:gd name="T4" fmla="*/ 2147483647 w 2216"/>
                <a:gd name="T5" fmla="*/ 2147483647 h 550"/>
                <a:gd name="T6" fmla="*/ 2147483647 w 2216"/>
                <a:gd name="T7" fmla="*/ 2147483647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27763" name="Group 1090"/>
            <p:cNvGrpSpPr>
              <a:grpSpLocks/>
            </p:cNvGrpSpPr>
            <p:nvPr/>
          </p:nvGrpSpPr>
          <p:grpSpPr bwMode="auto">
            <a:xfrm>
              <a:off x="7451725" y="5737225"/>
              <a:ext cx="87313" cy="38100"/>
              <a:chOff x="1740" y="2642"/>
              <a:chExt cx="752" cy="327"/>
            </a:xfrm>
          </p:grpSpPr>
          <p:sp>
            <p:nvSpPr>
              <p:cNvPr id="28079" name="Freeform 1091"/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080" name="Freeform 1092"/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081" name="Freeform 1093"/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082" name="Freeform 1094"/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083" name="Freeform 1095"/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084" name="Freeform 1096"/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27764" name="Freeform 1097"/>
            <p:cNvSpPr>
              <a:spLocks/>
            </p:cNvSpPr>
            <p:nvPr/>
          </p:nvSpPr>
          <p:spPr bwMode="auto">
            <a:xfrm>
              <a:off x="7600950" y="5743575"/>
              <a:ext cx="106363" cy="80963"/>
            </a:xfrm>
            <a:custGeom>
              <a:avLst/>
              <a:gdLst>
                <a:gd name="T0" fmla="*/ 2147483647 w 990"/>
                <a:gd name="T1" fmla="*/ 2147483647 h 792"/>
                <a:gd name="T2" fmla="*/ 2147483647 w 990"/>
                <a:gd name="T3" fmla="*/ 0 h 792"/>
                <a:gd name="T4" fmla="*/ 2147483647 w 990"/>
                <a:gd name="T5" fmla="*/ 2147483647 h 792"/>
                <a:gd name="T6" fmla="*/ 0 w 990"/>
                <a:gd name="T7" fmla="*/ 2147483647 h 792"/>
                <a:gd name="T8" fmla="*/ 2147483647 w 990"/>
                <a:gd name="T9" fmla="*/ 2147483647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765" name="Freeform 1098"/>
            <p:cNvSpPr>
              <a:spLocks/>
            </p:cNvSpPr>
            <p:nvPr/>
          </p:nvSpPr>
          <p:spPr bwMode="auto">
            <a:xfrm>
              <a:off x="7329488" y="5749925"/>
              <a:ext cx="271462" cy="73025"/>
            </a:xfrm>
            <a:custGeom>
              <a:avLst/>
              <a:gdLst>
                <a:gd name="T0" fmla="*/ 2147483647 w 2532"/>
                <a:gd name="T1" fmla="*/ 0 h 723"/>
                <a:gd name="T2" fmla="*/ 2147483647 w 2532"/>
                <a:gd name="T3" fmla="*/ 0 h 723"/>
                <a:gd name="T4" fmla="*/ 2147483647 w 2532"/>
                <a:gd name="T5" fmla="*/ 2147483647 h 723"/>
                <a:gd name="T6" fmla="*/ 2147483647 w 2532"/>
                <a:gd name="T7" fmla="*/ 2147483647 h 723"/>
                <a:gd name="T8" fmla="*/ 0 w 2532"/>
                <a:gd name="T9" fmla="*/ 2147483647 h 723"/>
                <a:gd name="T10" fmla="*/ 2147483647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766" name="Freeform 1099"/>
            <p:cNvSpPr>
              <a:spLocks/>
            </p:cNvSpPr>
            <p:nvPr/>
          </p:nvSpPr>
          <p:spPr bwMode="auto">
            <a:xfrm>
              <a:off x="7331075" y="5735638"/>
              <a:ext cx="1588" cy="15875"/>
            </a:xfrm>
            <a:custGeom>
              <a:avLst/>
              <a:gdLst>
                <a:gd name="T0" fmla="*/ 2147483647 w 26"/>
                <a:gd name="T1" fmla="*/ 2147483647 h 147"/>
                <a:gd name="T2" fmla="*/ 2147483647 w 26"/>
                <a:gd name="T3" fmla="*/ 2147483647 h 147"/>
                <a:gd name="T4" fmla="*/ 0 w 26"/>
                <a:gd name="T5" fmla="*/ 2147483647 h 147"/>
                <a:gd name="T6" fmla="*/ 2147483647 w 26"/>
                <a:gd name="T7" fmla="*/ 0 h 147"/>
                <a:gd name="T8" fmla="*/ 2147483647 w 26"/>
                <a:gd name="T9" fmla="*/ 2147483647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767" name="Freeform 1100"/>
            <p:cNvSpPr>
              <a:spLocks/>
            </p:cNvSpPr>
            <p:nvPr/>
          </p:nvSpPr>
          <p:spPr bwMode="auto">
            <a:xfrm>
              <a:off x="7331075" y="5675313"/>
              <a:ext cx="125413" cy="61912"/>
            </a:xfrm>
            <a:custGeom>
              <a:avLst/>
              <a:gdLst>
                <a:gd name="T0" fmla="*/ 2147483647 w 1176"/>
                <a:gd name="T1" fmla="*/ 0 h 606"/>
                <a:gd name="T2" fmla="*/ 0 w 1176"/>
                <a:gd name="T3" fmla="*/ 2147483647 h 606"/>
                <a:gd name="T4" fmla="*/ 2147483647 w 1176"/>
                <a:gd name="T5" fmla="*/ 2147483647 h 606"/>
                <a:gd name="T6" fmla="*/ 2147483647 w 1176"/>
                <a:gd name="T7" fmla="*/ 2147483647 h 606"/>
                <a:gd name="T8" fmla="*/ 2147483647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768" name="Freeform 1101"/>
            <p:cNvSpPr>
              <a:spLocks/>
            </p:cNvSpPr>
            <p:nvPr/>
          </p:nvSpPr>
          <p:spPr bwMode="auto">
            <a:xfrm>
              <a:off x="7339013" y="5738813"/>
              <a:ext cx="257175" cy="71437"/>
            </a:xfrm>
            <a:custGeom>
              <a:avLst/>
              <a:gdLst>
                <a:gd name="T0" fmla="*/ 2147483647 w 2532"/>
                <a:gd name="T1" fmla="*/ 0 h 723"/>
                <a:gd name="T2" fmla="*/ 2147483647 w 2532"/>
                <a:gd name="T3" fmla="*/ 0 h 723"/>
                <a:gd name="T4" fmla="*/ 2147483647 w 2532"/>
                <a:gd name="T5" fmla="*/ 2147483647 h 723"/>
                <a:gd name="T6" fmla="*/ 2147483647 w 2532"/>
                <a:gd name="T7" fmla="*/ 2147483647 h 723"/>
                <a:gd name="T8" fmla="*/ 0 w 2532"/>
                <a:gd name="T9" fmla="*/ 2147483647 h 723"/>
                <a:gd name="T10" fmla="*/ 2147483647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769" name="Freeform 1102"/>
            <p:cNvSpPr>
              <a:spLocks/>
            </p:cNvSpPr>
            <p:nvPr/>
          </p:nvSpPr>
          <p:spPr bwMode="auto">
            <a:xfrm flipV="1">
              <a:off x="7596188" y="5734050"/>
              <a:ext cx="104775" cy="74613"/>
            </a:xfrm>
            <a:custGeom>
              <a:avLst/>
              <a:gdLst>
                <a:gd name="T0" fmla="*/ 2147483647 w 2532"/>
                <a:gd name="T1" fmla="*/ 0 h 723"/>
                <a:gd name="T2" fmla="*/ 2147483647 w 2532"/>
                <a:gd name="T3" fmla="*/ 0 h 723"/>
                <a:gd name="T4" fmla="*/ 2147483647 w 2532"/>
                <a:gd name="T5" fmla="*/ 2147483647 h 723"/>
                <a:gd name="T6" fmla="*/ 2147483647 w 2532"/>
                <a:gd name="T7" fmla="*/ 2147483647 h 723"/>
                <a:gd name="T8" fmla="*/ 0 w 2532"/>
                <a:gd name="T9" fmla="*/ 2147483647 h 723"/>
                <a:gd name="T10" fmla="*/ 2147483647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27770" name="Group 1103"/>
            <p:cNvGrpSpPr>
              <a:grpSpLocks/>
            </p:cNvGrpSpPr>
            <p:nvPr/>
          </p:nvGrpSpPr>
          <p:grpSpPr bwMode="auto">
            <a:xfrm>
              <a:off x="6351588" y="2493963"/>
              <a:ext cx="390525" cy="169862"/>
              <a:chOff x="4650" y="1129"/>
              <a:chExt cx="246" cy="95"/>
            </a:xfrm>
          </p:grpSpPr>
          <p:sp>
            <p:nvSpPr>
              <p:cNvPr id="28071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072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073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8074" name="Group 1107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8077" name="Freeform 110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8078" name="Freeform 110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8075" name="Line 1110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076" name="Line 1111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27771" name="Group 1112"/>
            <p:cNvGrpSpPr>
              <a:grpSpLocks/>
            </p:cNvGrpSpPr>
            <p:nvPr/>
          </p:nvGrpSpPr>
          <p:grpSpPr bwMode="auto">
            <a:xfrm>
              <a:off x="6051550" y="3641725"/>
              <a:ext cx="390525" cy="169863"/>
              <a:chOff x="4650" y="1129"/>
              <a:chExt cx="246" cy="95"/>
            </a:xfrm>
          </p:grpSpPr>
          <p:sp>
            <p:nvSpPr>
              <p:cNvPr id="28063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064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065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8066" name="Group 1116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8069" name="Freeform 1117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8070" name="Freeform 1118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8067" name="Line 1119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068" name="Line 1120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27772" name="Group 1121"/>
            <p:cNvGrpSpPr>
              <a:grpSpLocks/>
            </p:cNvGrpSpPr>
            <p:nvPr/>
          </p:nvGrpSpPr>
          <p:grpSpPr bwMode="auto">
            <a:xfrm>
              <a:off x="6248400" y="4852988"/>
              <a:ext cx="617538" cy="247650"/>
              <a:chOff x="2356" y="1300"/>
              <a:chExt cx="555" cy="194"/>
            </a:xfrm>
          </p:grpSpPr>
          <p:sp>
            <p:nvSpPr>
              <p:cNvPr id="28055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056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057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8058" name="Group 1125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28061" name="Freeform 1126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8062" name="Freeform 1127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8059" name="Line 1128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060" name="Line 1129"/>
              <p:cNvSpPr>
                <a:spLocks noChangeShapeType="1"/>
              </p:cNvSpPr>
              <p:nvPr/>
            </p:nvSpPr>
            <p:spPr bwMode="auto">
              <a:xfrm>
                <a:off x="2907" y="1363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27773" name="Group 1130"/>
            <p:cNvGrpSpPr>
              <a:grpSpLocks/>
            </p:cNvGrpSpPr>
            <p:nvPr/>
          </p:nvGrpSpPr>
          <p:grpSpPr bwMode="auto">
            <a:xfrm>
              <a:off x="6969125" y="4510088"/>
              <a:ext cx="617538" cy="247650"/>
              <a:chOff x="2356" y="1300"/>
              <a:chExt cx="555" cy="194"/>
            </a:xfrm>
          </p:grpSpPr>
          <p:sp>
            <p:nvSpPr>
              <p:cNvPr id="28047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048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049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8050" name="Group 1134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28053" name="Freeform 1135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8054" name="Freeform 1136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8051" name="Line 1137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052" name="Line 1138"/>
              <p:cNvSpPr>
                <a:spLocks noChangeShapeType="1"/>
              </p:cNvSpPr>
              <p:nvPr/>
            </p:nvSpPr>
            <p:spPr bwMode="auto">
              <a:xfrm>
                <a:off x="2907" y="1363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27774" name="Group 1139"/>
            <p:cNvGrpSpPr>
              <a:grpSpLocks/>
            </p:cNvGrpSpPr>
            <p:nvPr/>
          </p:nvGrpSpPr>
          <p:grpSpPr bwMode="auto">
            <a:xfrm>
              <a:off x="7585075" y="4811713"/>
              <a:ext cx="617538" cy="247650"/>
              <a:chOff x="2356" y="1300"/>
              <a:chExt cx="555" cy="194"/>
            </a:xfrm>
          </p:grpSpPr>
          <p:sp>
            <p:nvSpPr>
              <p:cNvPr id="28039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040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041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8042" name="Group 1143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28045" name="Freeform 1144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8046" name="Freeform 1145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8043" name="Line 1146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044" name="Line 1147"/>
              <p:cNvSpPr>
                <a:spLocks noChangeShapeType="1"/>
              </p:cNvSpPr>
              <p:nvPr/>
            </p:nvSpPr>
            <p:spPr bwMode="auto">
              <a:xfrm>
                <a:off x="2907" y="1363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27775" name="Group 3"/>
            <p:cNvGrpSpPr>
              <a:grpSpLocks/>
            </p:cNvGrpSpPr>
            <p:nvPr/>
          </p:nvGrpSpPr>
          <p:grpSpPr bwMode="auto">
            <a:xfrm>
              <a:off x="5964238" y="3135313"/>
              <a:ext cx="314325" cy="334962"/>
              <a:chOff x="5974579" y="3105349"/>
              <a:chExt cx="347997" cy="396620"/>
            </a:xfrm>
          </p:grpSpPr>
          <p:pic>
            <p:nvPicPr>
              <p:cNvPr id="28037" name="Picture 555" descr="fridge2.png"/>
              <p:cNvPicPr>
                <a:picLocks noChangeAspect="1"/>
              </p:cNvPicPr>
              <p:nvPr/>
            </p:nvPicPr>
            <p:blipFill>
              <a:blip r:embed="rId1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74343" y="3164942"/>
                <a:ext cx="189578" cy="3370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8038" name="Picture 1115" descr="antenna_stylized"/>
              <p:cNvPicPr>
                <a:picLocks noChangeAspect="1" noChangeArrowheads="1"/>
              </p:cNvPicPr>
              <p:nvPr/>
            </p:nvPicPr>
            <p:blipFill>
              <a:blip r:embed="rId1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74579" y="3105349"/>
                <a:ext cx="347997" cy="1675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27776" name="Picture 603" descr="car_icon_small"/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73813" y="1744663"/>
              <a:ext cx="849312" cy="168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777" name="Picture 814" descr="light2.png"/>
            <p:cNvPicPr>
              <a:picLocks noChangeAspect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6707188" y="2019300"/>
              <a:ext cx="92075" cy="406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778" name="Picture 1017" descr="antenna_stylized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11925" y="1946275"/>
              <a:ext cx="531813" cy="2238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779" name="Picture 1017" descr="antenna_stylized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86538" y="1685925"/>
              <a:ext cx="530225" cy="2238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27780" name="Group 347"/>
            <p:cNvGrpSpPr>
              <a:grpSpLocks/>
            </p:cNvGrpSpPr>
            <p:nvPr/>
          </p:nvGrpSpPr>
          <p:grpSpPr bwMode="auto">
            <a:xfrm>
              <a:off x="6220922" y="4838544"/>
              <a:ext cx="660165" cy="269566"/>
              <a:chOff x="1871277" y="1576300"/>
              <a:chExt cx="1128371" cy="437861"/>
            </a:xfrm>
          </p:grpSpPr>
          <p:sp>
            <p:nvSpPr>
              <p:cNvPr id="1354" name="Oval 1353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55" name="Rectangle 1354"/>
              <p:cNvSpPr/>
              <p:nvPr/>
            </p:nvSpPr>
            <p:spPr bwMode="auto">
              <a:xfrm>
                <a:off x="1872116" y="1739006"/>
                <a:ext cx="1128773" cy="116036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56" name="Oval 1355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57" name="Freeform 1356"/>
              <p:cNvSpPr/>
              <p:nvPr/>
            </p:nvSpPr>
            <p:spPr bwMode="auto">
              <a:xfrm>
                <a:off x="2159736" y="1674540"/>
                <a:ext cx="548106" cy="159874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58" name="Freeform 1357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59" name="Freeform 1358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60" name="Freeform 1359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1361" name="Straight Connector 1360"/>
              <p:cNvCxnSpPr>
                <a:cxnSpLocks noChangeShapeType="1"/>
                <a:endCxn id="1356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362" name="Straight Connector 1361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7781" name="Group 347"/>
            <p:cNvGrpSpPr>
              <a:grpSpLocks/>
            </p:cNvGrpSpPr>
            <p:nvPr/>
          </p:nvGrpSpPr>
          <p:grpSpPr bwMode="auto">
            <a:xfrm>
              <a:off x="6933466" y="4503243"/>
              <a:ext cx="660165" cy="269566"/>
              <a:chOff x="1871277" y="1576300"/>
              <a:chExt cx="1128371" cy="437861"/>
            </a:xfrm>
          </p:grpSpPr>
          <p:sp>
            <p:nvSpPr>
              <p:cNvPr id="1345" name="Oval 1344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46" name="Rectangle 1345"/>
              <p:cNvSpPr/>
              <p:nvPr/>
            </p:nvSpPr>
            <p:spPr bwMode="auto">
              <a:xfrm>
                <a:off x="1872532" y="1739555"/>
                <a:ext cx="1126060" cy="116038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47" name="Oval 1346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48" name="Freeform 1347"/>
              <p:cNvSpPr/>
              <p:nvPr/>
            </p:nvSpPr>
            <p:spPr bwMode="auto">
              <a:xfrm>
                <a:off x="2160152" y="1672512"/>
                <a:ext cx="548106" cy="162453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49" name="Freeform 1348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50" name="Freeform 1349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51" name="Freeform 1350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1352" name="Straight Connector 1351"/>
              <p:cNvCxnSpPr>
                <a:cxnSpLocks noChangeShapeType="1"/>
                <a:endCxn id="1347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353" name="Straight Connector 1352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7782" name="Group 347"/>
            <p:cNvGrpSpPr>
              <a:grpSpLocks/>
            </p:cNvGrpSpPr>
            <p:nvPr/>
          </p:nvGrpSpPr>
          <p:grpSpPr bwMode="auto">
            <a:xfrm>
              <a:off x="7563920" y="4800505"/>
              <a:ext cx="660165" cy="269566"/>
              <a:chOff x="1871277" y="1576300"/>
              <a:chExt cx="1128371" cy="437861"/>
            </a:xfrm>
          </p:grpSpPr>
          <p:sp>
            <p:nvSpPr>
              <p:cNvPr id="1336" name="Oval 1335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37" name="Rectangle 1336"/>
              <p:cNvSpPr/>
              <p:nvPr/>
            </p:nvSpPr>
            <p:spPr bwMode="auto">
              <a:xfrm>
                <a:off x="1872162" y="1738907"/>
                <a:ext cx="1128773" cy="116036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38" name="Oval 1337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39" name="Freeform 1338"/>
              <p:cNvSpPr/>
              <p:nvPr/>
            </p:nvSpPr>
            <p:spPr bwMode="auto">
              <a:xfrm>
                <a:off x="2159782" y="1674441"/>
                <a:ext cx="548106" cy="159874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40" name="Freeform 1339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41" name="Freeform 1340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42" name="Freeform 1341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1343" name="Straight Connector 1342"/>
              <p:cNvCxnSpPr>
                <a:cxnSpLocks noChangeShapeType="1"/>
                <a:endCxn id="1338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344" name="Straight Connector 1343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7783" name="Group 347"/>
            <p:cNvGrpSpPr>
              <a:grpSpLocks/>
            </p:cNvGrpSpPr>
            <p:nvPr/>
          </p:nvGrpSpPr>
          <p:grpSpPr bwMode="auto">
            <a:xfrm>
              <a:off x="6050373" y="3620176"/>
              <a:ext cx="425094" cy="228319"/>
              <a:chOff x="1871277" y="1576300"/>
              <a:chExt cx="1128371" cy="437861"/>
            </a:xfrm>
          </p:grpSpPr>
          <p:sp>
            <p:nvSpPr>
              <p:cNvPr id="1327" name="Oval 1326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28" name="Rectangle 1327"/>
              <p:cNvSpPr/>
              <p:nvPr/>
            </p:nvSpPr>
            <p:spPr bwMode="auto">
              <a:xfrm>
                <a:off x="1870189" y="1739404"/>
                <a:ext cx="1129316" cy="115689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29" name="Oval 1328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30" name="Freeform 1329"/>
              <p:cNvSpPr/>
              <p:nvPr/>
            </p:nvSpPr>
            <p:spPr bwMode="auto">
              <a:xfrm>
                <a:off x="2160944" y="1672426"/>
                <a:ext cx="547803" cy="161356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31" name="Freeform 1330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32" name="Freeform 1331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33" name="Freeform 1332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1334" name="Straight Connector 1333"/>
              <p:cNvCxnSpPr>
                <a:cxnSpLocks noChangeShapeType="1"/>
                <a:endCxn id="1329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335" name="Straight Connector 1334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7784" name="Group 347"/>
            <p:cNvGrpSpPr>
              <a:grpSpLocks/>
            </p:cNvGrpSpPr>
            <p:nvPr/>
          </p:nvGrpSpPr>
          <p:grpSpPr bwMode="auto">
            <a:xfrm>
              <a:off x="6347637" y="2481965"/>
              <a:ext cx="403071" cy="202807"/>
              <a:chOff x="1871277" y="1576300"/>
              <a:chExt cx="1128371" cy="437861"/>
            </a:xfrm>
          </p:grpSpPr>
          <p:sp>
            <p:nvSpPr>
              <p:cNvPr id="1318" name="Oval 1317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19" name="Rectangle 1318"/>
              <p:cNvSpPr/>
              <p:nvPr/>
            </p:nvSpPr>
            <p:spPr bwMode="auto">
              <a:xfrm>
                <a:off x="1873449" y="1739300"/>
                <a:ext cx="1124357" cy="116532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20" name="Oval 1319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21" name="Freeform 1320"/>
              <p:cNvSpPr/>
              <p:nvPr/>
            </p:nvSpPr>
            <p:spPr bwMode="auto">
              <a:xfrm>
                <a:off x="2162315" y="1670752"/>
                <a:ext cx="546626" cy="161088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22" name="Freeform 1321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23" name="Freeform 1322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24" name="Freeform 1323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1325" name="Straight Connector 1324"/>
              <p:cNvCxnSpPr>
                <a:cxnSpLocks noChangeShapeType="1"/>
                <a:endCxn id="1320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326" name="Straight Connector 1325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7785" name="Group 1110"/>
            <p:cNvGrpSpPr>
              <a:grpSpLocks/>
            </p:cNvGrpSpPr>
            <p:nvPr/>
          </p:nvGrpSpPr>
          <p:grpSpPr bwMode="auto">
            <a:xfrm>
              <a:off x="7678804" y="2388750"/>
              <a:ext cx="418211" cy="189727"/>
              <a:chOff x="7913987" y="1515773"/>
              <a:chExt cx="625138" cy="276534"/>
            </a:xfrm>
          </p:grpSpPr>
          <p:sp>
            <p:nvSpPr>
              <p:cNvPr id="1309" name="Oval 1308"/>
              <p:cNvSpPr>
                <a:spLocks noChangeArrowheads="1"/>
              </p:cNvSpPr>
              <p:nvPr/>
            </p:nvSpPr>
            <p:spPr bwMode="auto">
              <a:xfrm flipV="1">
                <a:off x="7915743" y="1593920"/>
                <a:ext cx="623382" cy="198387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10" name="Rectangle 1309"/>
              <p:cNvSpPr/>
              <p:nvPr/>
            </p:nvSpPr>
            <p:spPr bwMode="auto">
              <a:xfrm>
                <a:off x="7913888" y="1622848"/>
                <a:ext cx="624093" cy="71728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11" name="Oval 1310"/>
              <p:cNvSpPr>
                <a:spLocks noChangeArrowheads="1"/>
              </p:cNvSpPr>
              <p:nvPr/>
            </p:nvSpPr>
            <p:spPr bwMode="auto">
              <a:xfrm flipV="1">
                <a:off x="7914388" y="1515773"/>
                <a:ext cx="623381" cy="198387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12" name="Freeform 1311"/>
              <p:cNvSpPr/>
              <p:nvPr/>
            </p:nvSpPr>
            <p:spPr bwMode="auto">
              <a:xfrm>
                <a:off x="8072877" y="1581199"/>
                <a:ext cx="303742" cy="99494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13" name="Freeform 1312"/>
              <p:cNvSpPr>
                <a:spLocks/>
              </p:cNvSpPr>
              <p:nvPr/>
            </p:nvSpPr>
            <p:spPr bwMode="auto">
              <a:xfrm>
                <a:off x="8042174" y="1555712"/>
                <a:ext cx="367006" cy="69068"/>
              </a:xfrm>
              <a:custGeom>
                <a:avLst/>
                <a:gdLst>
                  <a:gd name="T0" fmla="*/ 0 w 3723451"/>
                  <a:gd name="T1" fmla="*/ 16897 h 932950"/>
                  <a:gd name="T2" fmla="*/ 64577 w 3723451"/>
                  <a:gd name="T3" fmla="*/ 199 h 932950"/>
                  <a:gd name="T4" fmla="*/ 182917 w 3723451"/>
                  <a:gd name="T5" fmla="*/ 38538 h 932950"/>
                  <a:gd name="T6" fmla="*/ 295814 w 3723451"/>
                  <a:gd name="T7" fmla="*/ 0 h 932950"/>
                  <a:gd name="T8" fmla="*/ 367006 w 3723451"/>
                  <a:gd name="T9" fmla="*/ 15336 h 932950"/>
                  <a:gd name="T10" fmla="*/ 314039 w 3723451"/>
                  <a:gd name="T11" fmla="*/ 34193 h 932950"/>
                  <a:gd name="T12" fmla="*/ 296986 w 3723451"/>
                  <a:gd name="T13" fmla="*/ 29109 h 932950"/>
                  <a:gd name="T14" fmla="*/ 184996 w 3723451"/>
                  <a:gd name="T15" fmla="*/ 69068 h 932950"/>
                  <a:gd name="T16" fmla="*/ 70141 w 3723451"/>
                  <a:gd name="T17" fmla="*/ 30579 h 932950"/>
                  <a:gd name="T18" fmla="*/ 51571 w 3723451"/>
                  <a:gd name="T19" fmla="*/ 34733 h 932950"/>
                  <a:gd name="T20" fmla="*/ 0 w 3723451"/>
                  <a:gd name="T21" fmla="*/ 1689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14" name="Freeform 1313"/>
              <p:cNvSpPr>
                <a:spLocks/>
              </p:cNvSpPr>
              <p:nvPr/>
            </p:nvSpPr>
            <p:spPr bwMode="auto">
              <a:xfrm>
                <a:off x="8282748" y="1614494"/>
                <a:ext cx="135212" cy="60251"/>
              </a:xfrm>
              <a:custGeom>
                <a:avLst/>
                <a:gdLst>
                  <a:gd name="T0" fmla="*/ 0 w 1366596"/>
                  <a:gd name="T1" fmla="*/ 0 h 809868"/>
                  <a:gd name="T2" fmla="*/ 135212 w 1366596"/>
                  <a:gd name="T3" fmla="*/ 46558 h 809868"/>
                  <a:gd name="T4" fmla="*/ 85589 w 1366596"/>
                  <a:gd name="T5" fmla="*/ 60251 h 809868"/>
                  <a:gd name="T6" fmla="*/ 455 w 1366596"/>
                  <a:gd name="T7" fmla="*/ 3183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15" name="Freeform 1314"/>
              <p:cNvSpPr>
                <a:spLocks/>
              </p:cNvSpPr>
              <p:nvPr/>
            </p:nvSpPr>
            <p:spPr bwMode="auto">
              <a:xfrm>
                <a:off x="8035150" y="1615964"/>
                <a:ext cx="133456" cy="60250"/>
              </a:xfrm>
              <a:custGeom>
                <a:avLst/>
                <a:gdLst>
                  <a:gd name="T0" fmla="*/ 131634 w 1348191"/>
                  <a:gd name="T1" fmla="*/ 0 h 791462"/>
                  <a:gd name="T2" fmla="*/ 133456 w 1348191"/>
                  <a:gd name="T3" fmla="*/ 29074 h 791462"/>
                  <a:gd name="T4" fmla="*/ 48281 w 1348191"/>
                  <a:gd name="T5" fmla="*/ 60250 h 791462"/>
                  <a:gd name="T6" fmla="*/ 0 w 1348191"/>
                  <a:gd name="T7" fmla="*/ 46589 h 791462"/>
                  <a:gd name="T8" fmla="*/ 13163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1316" name="Straight Connector 1315"/>
              <p:cNvCxnSpPr>
                <a:cxnSpLocks noChangeShapeType="1"/>
                <a:endCxn id="1311" idx="2"/>
              </p:cNvCxnSpPr>
              <p:nvPr/>
            </p:nvCxnSpPr>
            <p:spPr bwMode="auto">
              <a:xfrm flipH="1" flipV="1">
                <a:off x="7914388" y="1615701"/>
                <a:ext cx="1756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317" name="Straight Connector 1316"/>
              <p:cNvCxnSpPr>
                <a:cxnSpLocks noChangeShapeType="1"/>
              </p:cNvCxnSpPr>
              <p:nvPr/>
            </p:nvCxnSpPr>
            <p:spPr bwMode="auto">
              <a:xfrm flipH="1" flipV="1">
                <a:off x="8537368" y="1618903"/>
                <a:ext cx="1757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7786" name="Group 1111"/>
            <p:cNvGrpSpPr>
              <a:grpSpLocks/>
            </p:cNvGrpSpPr>
            <p:nvPr/>
          </p:nvGrpSpPr>
          <p:grpSpPr bwMode="auto">
            <a:xfrm>
              <a:off x="7187343" y="2485248"/>
              <a:ext cx="418211" cy="189727"/>
              <a:chOff x="7913987" y="1515773"/>
              <a:chExt cx="625138" cy="276534"/>
            </a:xfrm>
          </p:grpSpPr>
          <p:sp>
            <p:nvSpPr>
              <p:cNvPr id="1300" name="Oval 1299"/>
              <p:cNvSpPr>
                <a:spLocks noChangeArrowheads="1"/>
              </p:cNvSpPr>
              <p:nvPr/>
            </p:nvSpPr>
            <p:spPr bwMode="auto">
              <a:xfrm flipV="1">
                <a:off x="7915743" y="1593920"/>
                <a:ext cx="623382" cy="198387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01" name="Rectangle 1300"/>
              <p:cNvSpPr/>
              <p:nvPr/>
            </p:nvSpPr>
            <p:spPr bwMode="auto">
              <a:xfrm>
                <a:off x="7912896" y="1623342"/>
                <a:ext cx="626467" cy="71730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02" name="Oval 1301"/>
              <p:cNvSpPr>
                <a:spLocks noChangeArrowheads="1"/>
              </p:cNvSpPr>
              <p:nvPr/>
            </p:nvSpPr>
            <p:spPr bwMode="auto">
              <a:xfrm flipV="1">
                <a:off x="7914388" y="1515773"/>
                <a:ext cx="623381" cy="198387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03" name="Freeform 1302"/>
              <p:cNvSpPr/>
              <p:nvPr/>
            </p:nvSpPr>
            <p:spPr bwMode="auto">
              <a:xfrm>
                <a:off x="8071885" y="1581693"/>
                <a:ext cx="306115" cy="99496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04" name="Freeform 1303"/>
              <p:cNvSpPr>
                <a:spLocks/>
              </p:cNvSpPr>
              <p:nvPr/>
            </p:nvSpPr>
            <p:spPr bwMode="auto">
              <a:xfrm>
                <a:off x="8042174" y="1555712"/>
                <a:ext cx="367006" cy="69068"/>
              </a:xfrm>
              <a:custGeom>
                <a:avLst/>
                <a:gdLst>
                  <a:gd name="T0" fmla="*/ 0 w 3723451"/>
                  <a:gd name="T1" fmla="*/ 16897 h 932950"/>
                  <a:gd name="T2" fmla="*/ 64577 w 3723451"/>
                  <a:gd name="T3" fmla="*/ 199 h 932950"/>
                  <a:gd name="T4" fmla="*/ 182917 w 3723451"/>
                  <a:gd name="T5" fmla="*/ 38538 h 932950"/>
                  <a:gd name="T6" fmla="*/ 295814 w 3723451"/>
                  <a:gd name="T7" fmla="*/ 0 h 932950"/>
                  <a:gd name="T8" fmla="*/ 367006 w 3723451"/>
                  <a:gd name="T9" fmla="*/ 15336 h 932950"/>
                  <a:gd name="T10" fmla="*/ 314039 w 3723451"/>
                  <a:gd name="T11" fmla="*/ 34193 h 932950"/>
                  <a:gd name="T12" fmla="*/ 296986 w 3723451"/>
                  <a:gd name="T13" fmla="*/ 29109 h 932950"/>
                  <a:gd name="T14" fmla="*/ 184996 w 3723451"/>
                  <a:gd name="T15" fmla="*/ 69068 h 932950"/>
                  <a:gd name="T16" fmla="*/ 70141 w 3723451"/>
                  <a:gd name="T17" fmla="*/ 30579 h 932950"/>
                  <a:gd name="T18" fmla="*/ 51571 w 3723451"/>
                  <a:gd name="T19" fmla="*/ 34733 h 932950"/>
                  <a:gd name="T20" fmla="*/ 0 w 3723451"/>
                  <a:gd name="T21" fmla="*/ 1689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05" name="Freeform 1304"/>
              <p:cNvSpPr>
                <a:spLocks/>
              </p:cNvSpPr>
              <p:nvPr/>
            </p:nvSpPr>
            <p:spPr bwMode="auto">
              <a:xfrm>
                <a:off x="8282748" y="1614494"/>
                <a:ext cx="135212" cy="60251"/>
              </a:xfrm>
              <a:custGeom>
                <a:avLst/>
                <a:gdLst>
                  <a:gd name="T0" fmla="*/ 0 w 1366596"/>
                  <a:gd name="T1" fmla="*/ 0 h 809868"/>
                  <a:gd name="T2" fmla="*/ 135212 w 1366596"/>
                  <a:gd name="T3" fmla="*/ 46558 h 809868"/>
                  <a:gd name="T4" fmla="*/ 85589 w 1366596"/>
                  <a:gd name="T5" fmla="*/ 60251 h 809868"/>
                  <a:gd name="T6" fmla="*/ 455 w 1366596"/>
                  <a:gd name="T7" fmla="*/ 3183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06" name="Freeform 1305"/>
              <p:cNvSpPr>
                <a:spLocks/>
              </p:cNvSpPr>
              <p:nvPr/>
            </p:nvSpPr>
            <p:spPr bwMode="auto">
              <a:xfrm>
                <a:off x="8035150" y="1615964"/>
                <a:ext cx="133456" cy="60250"/>
              </a:xfrm>
              <a:custGeom>
                <a:avLst/>
                <a:gdLst>
                  <a:gd name="T0" fmla="*/ 131634 w 1348191"/>
                  <a:gd name="T1" fmla="*/ 0 h 791462"/>
                  <a:gd name="T2" fmla="*/ 133456 w 1348191"/>
                  <a:gd name="T3" fmla="*/ 29074 h 791462"/>
                  <a:gd name="T4" fmla="*/ 48281 w 1348191"/>
                  <a:gd name="T5" fmla="*/ 60250 h 791462"/>
                  <a:gd name="T6" fmla="*/ 0 w 1348191"/>
                  <a:gd name="T7" fmla="*/ 46589 h 791462"/>
                  <a:gd name="T8" fmla="*/ 13163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1307" name="Straight Connector 1306"/>
              <p:cNvCxnSpPr>
                <a:cxnSpLocks noChangeShapeType="1"/>
                <a:endCxn id="1302" idx="2"/>
              </p:cNvCxnSpPr>
              <p:nvPr/>
            </p:nvCxnSpPr>
            <p:spPr bwMode="auto">
              <a:xfrm flipH="1" flipV="1">
                <a:off x="7914388" y="1615701"/>
                <a:ext cx="1756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308" name="Straight Connector 1307"/>
              <p:cNvCxnSpPr>
                <a:cxnSpLocks noChangeShapeType="1"/>
              </p:cNvCxnSpPr>
              <p:nvPr/>
            </p:nvCxnSpPr>
            <p:spPr bwMode="auto">
              <a:xfrm flipH="1" flipV="1">
                <a:off x="8537368" y="1618903"/>
                <a:ext cx="1757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7787" name="Group 1112"/>
            <p:cNvGrpSpPr>
              <a:grpSpLocks/>
            </p:cNvGrpSpPr>
            <p:nvPr/>
          </p:nvGrpSpPr>
          <p:grpSpPr bwMode="auto">
            <a:xfrm>
              <a:off x="7195275" y="2751878"/>
              <a:ext cx="418211" cy="189727"/>
              <a:chOff x="7913987" y="1515773"/>
              <a:chExt cx="625138" cy="276534"/>
            </a:xfrm>
          </p:grpSpPr>
          <p:sp>
            <p:nvSpPr>
              <p:cNvPr id="1291" name="Oval 1290"/>
              <p:cNvSpPr>
                <a:spLocks noChangeArrowheads="1"/>
              </p:cNvSpPr>
              <p:nvPr/>
            </p:nvSpPr>
            <p:spPr bwMode="auto">
              <a:xfrm flipV="1">
                <a:off x="7915743" y="1593920"/>
                <a:ext cx="623382" cy="198387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292" name="Rectangle 1291"/>
              <p:cNvSpPr/>
              <p:nvPr/>
            </p:nvSpPr>
            <p:spPr bwMode="auto">
              <a:xfrm>
                <a:off x="7912903" y="1621131"/>
                <a:ext cx="626467" cy="71728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293" name="Oval 1292"/>
              <p:cNvSpPr>
                <a:spLocks noChangeArrowheads="1"/>
              </p:cNvSpPr>
              <p:nvPr/>
            </p:nvSpPr>
            <p:spPr bwMode="auto">
              <a:xfrm flipV="1">
                <a:off x="7914388" y="1515773"/>
                <a:ext cx="623381" cy="198387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294" name="Freeform 1293"/>
              <p:cNvSpPr/>
              <p:nvPr/>
            </p:nvSpPr>
            <p:spPr bwMode="auto">
              <a:xfrm>
                <a:off x="8071894" y="1579482"/>
                <a:ext cx="306114" cy="101809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295" name="Freeform 1294"/>
              <p:cNvSpPr>
                <a:spLocks/>
              </p:cNvSpPr>
              <p:nvPr/>
            </p:nvSpPr>
            <p:spPr bwMode="auto">
              <a:xfrm>
                <a:off x="8042174" y="1555712"/>
                <a:ext cx="367006" cy="69068"/>
              </a:xfrm>
              <a:custGeom>
                <a:avLst/>
                <a:gdLst>
                  <a:gd name="T0" fmla="*/ 0 w 3723451"/>
                  <a:gd name="T1" fmla="*/ 16897 h 932950"/>
                  <a:gd name="T2" fmla="*/ 64577 w 3723451"/>
                  <a:gd name="T3" fmla="*/ 199 h 932950"/>
                  <a:gd name="T4" fmla="*/ 182917 w 3723451"/>
                  <a:gd name="T5" fmla="*/ 38538 h 932950"/>
                  <a:gd name="T6" fmla="*/ 295814 w 3723451"/>
                  <a:gd name="T7" fmla="*/ 0 h 932950"/>
                  <a:gd name="T8" fmla="*/ 367006 w 3723451"/>
                  <a:gd name="T9" fmla="*/ 15336 h 932950"/>
                  <a:gd name="T10" fmla="*/ 314039 w 3723451"/>
                  <a:gd name="T11" fmla="*/ 34193 h 932950"/>
                  <a:gd name="T12" fmla="*/ 296986 w 3723451"/>
                  <a:gd name="T13" fmla="*/ 29109 h 932950"/>
                  <a:gd name="T14" fmla="*/ 184996 w 3723451"/>
                  <a:gd name="T15" fmla="*/ 69068 h 932950"/>
                  <a:gd name="T16" fmla="*/ 70141 w 3723451"/>
                  <a:gd name="T17" fmla="*/ 30579 h 932950"/>
                  <a:gd name="T18" fmla="*/ 51571 w 3723451"/>
                  <a:gd name="T19" fmla="*/ 34733 h 932950"/>
                  <a:gd name="T20" fmla="*/ 0 w 3723451"/>
                  <a:gd name="T21" fmla="*/ 1689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296" name="Freeform 1295"/>
              <p:cNvSpPr>
                <a:spLocks/>
              </p:cNvSpPr>
              <p:nvPr/>
            </p:nvSpPr>
            <p:spPr bwMode="auto">
              <a:xfrm>
                <a:off x="8282748" y="1614494"/>
                <a:ext cx="135212" cy="60251"/>
              </a:xfrm>
              <a:custGeom>
                <a:avLst/>
                <a:gdLst>
                  <a:gd name="T0" fmla="*/ 0 w 1366596"/>
                  <a:gd name="T1" fmla="*/ 0 h 809868"/>
                  <a:gd name="T2" fmla="*/ 135212 w 1366596"/>
                  <a:gd name="T3" fmla="*/ 46558 h 809868"/>
                  <a:gd name="T4" fmla="*/ 85589 w 1366596"/>
                  <a:gd name="T5" fmla="*/ 60251 h 809868"/>
                  <a:gd name="T6" fmla="*/ 455 w 1366596"/>
                  <a:gd name="T7" fmla="*/ 3183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297" name="Freeform 1296"/>
              <p:cNvSpPr>
                <a:spLocks/>
              </p:cNvSpPr>
              <p:nvPr/>
            </p:nvSpPr>
            <p:spPr bwMode="auto">
              <a:xfrm>
                <a:off x="8035150" y="1615964"/>
                <a:ext cx="133456" cy="60250"/>
              </a:xfrm>
              <a:custGeom>
                <a:avLst/>
                <a:gdLst>
                  <a:gd name="T0" fmla="*/ 131634 w 1348191"/>
                  <a:gd name="T1" fmla="*/ 0 h 791462"/>
                  <a:gd name="T2" fmla="*/ 133456 w 1348191"/>
                  <a:gd name="T3" fmla="*/ 29074 h 791462"/>
                  <a:gd name="T4" fmla="*/ 48281 w 1348191"/>
                  <a:gd name="T5" fmla="*/ 60250 h 791462"/>
                  <a:gd name="T6" fmla="*/ 0 w 1348191"/>
                  <a:gd name="T7" fmla="*/ 46589 h 791462"/>
                  <a:gd name="T8" fmla="*/ 13163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1298" name="Straight Connector 1297"/>
              <p:cNvCxnSpPr>
                <a:cxnSpLocks noChangeShapeType="1"/>
                <a:endCxn id="1293" idx="2"/>
              </p:cNvCxnSpPr>
              <p:nvPr/>
            </p:nvCxnSpPr>
            <p:spPr bwMode="auto">
              <a:xfrm flipH="1" flipV="1">
                <a:off x="7914388" y="1615701"/>
                <a:ext cx="1756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99" name="Straight Connector 1298"/>
              <p:cNvCxnSpPr>
                <a:cxnSpLocks noChangeShapeType="1"/>
              </p:cNvCxnSpPr>
              <p:nvPr/>
            </p:nvCxnSpPr>
            <p:spPr bwMode="auto">
              <a:xfrm flipH="1" flipV="1">
                <a:off x="8537368" y="1618903"/>
                <a:ext cx="1757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7788" name="Group 1113"/>
            <p:cNvGrpSpPr>
              <a:grpSpLocks/>
            </p:cNvGrpSpPr>
            <p:nvPr/>
          </p:nvGrpSpPr>
          <p:grpSpPr bwMode="auto">
            <a:xfrm>
              <a:off x="7088975" y="3633334"/>
              <a:ext cx="418211" cy="189727"/>
              <a:chOff x="7913987" y="1515773"/>
              <a:chExt cx="625138" cy="276534"/>
            </a:xfrm>
          </p:grpSpPr>
          <p:sp>
            <p:nvSpPr>
              <p:cNvPr id="1282" name="Oval 1281"/>
              <p:cNvSpPr>
                <a:spLocks noChangeArrowheads="1"/>
              </p:cNvSpPr>
              <p:nvPr/>
            </p:nvSpPr>
            <p:spPr bwMode="auto">
              <a:xfrm flipV="1">
                <a:off x="7915743" y="1593920"/>
                <a:ext cx="623382" cy="198387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283" name="Rectangle 1282"/>
              <p:cNvSpPr/>
              <p:nvPr/>
            </p:nvSpPr>
            <p:spPr bwMode="auto">
              <a:xfrm>
                <a:off x="7912811" y="1622871"/>
                <a:ext cx="626467" cy="71728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284" name="Oval 1283"/>
              <p:cNvSpPr>
                <a:spLocks noChangeArrowheads="1"/>
              </p:cNvSpPr>
              <p:nvPr/>
            </p:nvSpPr>
            <p:spPr bwMode="auto">
              <a:xfrm flipV="1">
                <a:off x="7914388" y="1515773"/>
                <a:ext cx="623381" cy="198387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285" name="Freeform 1284"/>
              <p:cNvSpPr/>
              <p:nvPr/>
            </p:nvSpPr>
            <p:spPr bwMode="auto">
              <a:xfrm>
                <a:off x="8071800" y="1581222"/>
                <a:ext cx="306115" cy="99494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286" name="Freeform 1285"/>
              <p:cNvSpPr>
                <a:spLocks/>
              </p:cNvSpPr>
              <p:nvPr/>
            </p:nvSpPr>
            <p:spPr bwMode="auto">
              <a:xfrm>
                <a:off x="8042174" y="1555712"/>
                <a:ext cx="367006" cy="69068"/>
              </a:xfrm>
              <a:custGeom>
                <a:avLst/>
                <a:gdLst>
                  <a:gd name="T0" fmla="*/ 0 w 3723451"/>
                  <a:gd name="T1" fmla="*/ 16897 h 932950"/>
                  <a:gd name="T2" fmla="*/ 64577 w 3723451"/>
                  <a:gd name="T3" fmla="*/ 199 h 932950"/>
                  <a:gd name="T4" fmla="*/ 182917 w 3723451"/>
                  <a:gd name="T5" fmla="*/ 38538 h 932950"/>
                  <a:gd name="T6" fmla="*/ 295814 w 3723451"/>
                  <a:gd name="T7" fmla="*/ 0 h 932950"/>
                  <a:gd name="T8" fmla="*/ 367006 w 3723451"/>
                  <a:gd name="T9" fmla="*/ 15336 h 932950"/>
                  <a:gd name="T10" fmla="*/ 314039 w 3723451"/>
                  <a:gd name="T11" fmla="*/ 34193 h 932950"/>
                  <a:gd name="T12" fmla="*/ 296986 w 3723451"/>
                  <a:gd name="T13" fmla="*/ 29109 h 932950"/>
                  <a:gd name="T14" fmla="*/ 184996 w 3723451"/>
                  <a:gd name="T15" fmla="*/ 69068 h 932950"/>
                  <a:gd name="T16" fmla="*/ 70141 w 3723451"/>
                  <a:gd name="T17" fmla="*/ 30579 h 932950"/>
                  <a:gd name="T18" fmla="*/ 51571 w 3723451"/>
                  <a:gd name="T19" fmla="*/ 34733 h 932950"/>
                  <a:gd name="T20" fmla="*/ 0 w 3723451"/>
                  <a:gd name="T21" fmla="*/ 1689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287" name="Freeform 1286"/>
              <p:cNvSpPr>
                <a:spLocks/>
              </p:cNvSpPr>
              <p:nvPr/>
            </p:nvSpPr>
            <p:spPr bwMode="auto">
              <a:xfrm>
                <a:off x="8282748" y="1614494"/>
                <a:ext cx="135212" cy="60251"/>
              </a:xfrm>
              <a:custGeom>
                <a:avLst/>
                <a:gdLst>
                  <a:gd name="T0" fmla="*/ 0 w 1366596"/>
                  <a:gd name="T1" fmla="*/ 0 h 809868"/>
                  <a:gd name="T2" fmla="*/ 135212 w 1366596"/>
                  <a:gd name="T3" fmla="*/ 46558 h 809868"/>
                  <a:gd name="T4" fmla="*/ 85589 w 1366596"/>
                  <a:gd name="T5" fmla="*/ 60251 h 809868"/>
                  <a:gd name="T6" fmla="*/ 455 w 1366596"/>
                  <a:gd name="T7" fmla="*/ 3183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288" name="Freeform 1287"/>
              <p:cNvSpPr>
                <a:spLocks/>
              </p:cNvSpPr>
              <p:nvPr/>
            </p:nvSpPr>
            <p:spPr bwMode="auto">
              <a:xfrm>
                <a:off x="8035150" y="1615964"/>
                <a:ext cx="133456" cy="60250"/>
              </a:xfrm>
              <a:custGeom>
                <a:avLst/>
                <a:gdLst>
                  <a:gd name="T0" fmla="*/ 131634 w 1348191"/>
                  <a:gd name="T1" fmla="*/ 0 h 791462"/>
                  <a:gd name="T2" fmla="*/ 133456 w 1348191"/>
                  <a:gd name="T3" fmla="*/ 29074 h 791462"/>
                  <a:gd name="T4" fmla="*/ 48281 w 1348191"/>
                  <a:gd name="T5" fmla="*/ 60250 h 791462"/>
                  <a:gd name="T6" fmla="*/ 0 w 1348191"/>
                  <a:gd name="T7" fmla="*/ 46589 h 791462"/>
                  <a:gd name="T8" fmla="*/ 13163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1289" name="Straight Connector 1288"/>
              <p:cNvCxnSpPr>
                <a:cxnSpLocks noChangeShapeType="1"/>
                <a:endCxn id="1284" idx="2"/>
              </p:cNvCxnSpPr>
              <p:nvPr/>
            </p:nvCxnSpPr>
            <p:spPr bwMode="auto">
              <a:xfrm flipH="1" flipV="1">
                <a:off x="7914388" y="1615701"/>
                <a:ext cx="1756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90" name="Straight Connector 1289"/>
              <p:cNvCxnSpPr>
                <a:cxnSpLocks noChangeShapeType="1"/>
              </p:cNvCxnSpPr>
              <p:nvPr/>
            </p:nvCxnSpPr>
            <p:spPr bwMode="auto">
              <a:xfrm flipH="1" flipV="1">
                <a:off x="8537368" y="1618903"/>
                <a:ext cx="1757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7789" name="Group 1114"/>
            <p:cNvGrpSpPr>
              <a:grpSpLocks/>
            </p:cNvGrpSpPr>
            <p:nvPr/>
          </p:nvGrpSpPr>
          <p:grpSpPr bwMode="auto">
            <a:xfrm>
              <a:off x="7748699" y="3641266"/>
              <a:ext cx="418211" cy="189727"/>
              <a:chOff x="7913987" y="1515773"/>
              <a:chExt cx="625138" cy="276534"/>
            </a:xfrm>
          </p:grpSpPr>
          <p:sp>
            <p:nvSpPr>
              <p:cNvPr id="1273" name="Oval 1272"/>
              <p:cNvSpPr>
                <a:spLocks noChangeArrowheads="1"/>
              </p:cNvSpPr>
              <p:nvPr/>
            </p:nvSpPr>
            <p:spPr bwMode="auto">
              <a:xfrm flipV="1">
                <a:off x="7915743" y="1593920"/>
                <a:ext cx="623382" cy="198387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274" name="Rectangle 1273"/>
              <p:cNvSpPr/>
              <p:nvPr/>
            </p:nvSpPr>
            <p:spPr bwMode="auto">
              <a:xfrm>
                <a:off x="7913821" y="1622879"/>
                <a:ext cx="626467" cy="71730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275" name="Oval 1274"/>
              <p:cNvSpPr>
                <a:spLocks noChangeArrowheads="1"/>
              </p:cNvSpPr>
              <p:nvPr/>
            </p:nvSpPr>
            <p:spPr bwMode="auto">
              <a:xfrm flipV="1">
                <a:off x="7914388" y="1515773"/>
                <a:ext cx="623381" cy="198387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276" name="Freeform 1275"/>
              <p:cNvSpPr/>
              <p:nvPr/>
            </p:nvSpPr>
            <p:spPr bwMode="auto">
              <a:xfrm>
                <a:off x="8072810" y="1581230"/>
                <a:ext cx="306115" cy="99496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277" name="Freeform 1276"/>
              <p:cNvSpPr>
                <a:spLocks/>
              </p:cNvSpPr>
              <p:nvPr/>
            </p:nvSpPr>
            <p:spPr bwMode="auto">
              <a:xfrm>
                <a:off x="8042174" y="1555712"/>
                <a:ext cx="367006" cy="69068"/>
              </a:xfrm>
              <a:custGeom>
                <a:avLst/>
                <a:gdLst>
                  <a:gd name="T0" fmla="*/ 0 w 3723451"/>
                  <a:gd name="T1" fmla="*/ 16897 h 932950"/>
                  <a:gd name="T2" fmla="*/ 64577 w 3723451"/>
                  <a:gd name="T3" fmla="*/ 199 h 932950"/>
                  <a:gd name="T4" fmla="*/ 182917 w 3723451"/>
                  <a:gd name="T5" fmla="*/ 38538 h 932950"/>
                  <a:gd name="T6" fmla="*/ 295814 w 3723451"/>
                  <a:gd name="T7" fmla="*/ 0 h 932950"/>
                  <a:gd name="T8" fmla="*/ 367006 w 3723451"/>
                  <a:gd name="T9" fmla="*/ 15336 h 932950"/>
                  <a:gd name="T10" fmla="*/ 314039 w 3723451"/>
                  <a:gd name="T11" fmla="*/ 34193 h 932950"/>
                  <a:gd name="T12" fmla="*/ 296986 w 3723451"/>
                  <a:gd name="T13" fmla="*/ 29109 h 932950"/>
                  <a:gd name="T14" fmla="*/ 184996 w 3723451"/>
                  <a:gd name="T15" fmla="*/ 69068 h 932950"/>
                  <a:gd name="T16" fmla="*/ 70141 w 3723451"/>
                  <a:gd name="T17" fmla="*/ 30579 h 932950"/>
                  <a:gd name="T18" fmla="*/ 51571 w 3723451"/>
                  <a:gd name="T19" fmla="*/ 34733 h 932950"/>
                  <a:gd name="T20" fmla="*/ 0 w 3723451"/>
                  <a:gd name="T21" fmla="*/ 1689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278" name="Freeform 1277"/>
              <p:cNvSpPr>
                <a:spLocks/>
              </p:cNvSpPr>
              <p:nvPr/>
            </p:nvSpPr>
            <p:spPr bwMode="auto">
              <a:xfrm>
                <a:off x="8282748" y="1614494"/>
                <a:ext cx="135212" cy="60251"/>
              </a:xfrm>
              <a:custGeom>
                <a:avLst/>
                <a:gdLst>
                  <a:gd name="T0" fmla="*/ 0 w 1366596"/>
                  <a:gd name="T1" fmla="*/ 0 h 809868"/>
                  <a:gd name="T2" fmla="*/ 135212 w 1366596"/>
                  <a:gd name="T3" fmla="*/ 46558 h 809868"/>
                  <a:gd name="T4" fmla="*/ 85589 w 1366596"/>
                  <a:gd name="T5" fmla="*/ 60251 h 809868"/>
                  <a:gd name="T6" fmla="*/ 455 w 1366596"/>
                  <a:gd name="T7" fmla="*/ 3183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279" name="Freeform 1278"/>
              <p:cNvSpPr>
                <a:spLocks/>
              </p:cNvSpPr>
              <p:nvPr/>
            </p:nvSpPr>
            <p:spPr bwMode="auto">
              <a:xfrm>
                <a:off x="8035150" y="1615964"/>
                <a:ext cx="133456" cy="60250"/>
              </a:xfrm>
              <a:custGeom>
                <a:avLst/>
                <a:gdLst>
                  <a:gd name="T0" fmla="*/ 131634 w 1348191"/>
                  <a:gd name="T1" fmla="*/ 0 h 791462"/>
                  <a:gd name="T2" fmla="*/ 133456 w 1348191"/>
                  <a:gd name="T3" fmla="*/ 29074 h 791462"/>
                  <a:gd name="T4" fmla="*/ 48281 w 1348191"/>
                  <a:gd name="T5" fmla="*/ 60250 h 791462"/>
                  <a:gd name="T6" fmla="*/ 0 w 1348191"/>
                  <a:gd name="T7" fmla="*/ 46589 h 791462"/>
                  <a:gd name="T8" fmla="*/ 13163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1280" name="Straight Connector 1279"/>
              <p:cNvCxnSpPr>
                <a:cxnSpLocks noChangeShapeType="1"/>
                <a:endCxn id="1275" idx="2"/>
              </p:cNvCxnSpPr>
              <p:nvPr/>
            </p:nvCxnSpPr>
            <p:spPr bwMode="auto">
              <a:xfrm flipH="1" flipV="1">
                <a:off x="7914388" y="1615701"/>
                <a:ext cx="1756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81" name="Straight Connector 1280"/>
              <p:cNvCxnSpPr>
                <a:cxnSpLocks noChangeShapeType="1"/>
              </p:cNvCxnSpPr>
              <p:nvPr/>
            </p:nvCxnSpPr>
            <p:spPr bwMode="auto">
              <a:xfrm flipH="1" flipV="1">
                <a:off x="8537368" y="1618903"/>
                <a:ext cx="1757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7790" name="Group 1115"/>
            <p:cNvGrpSpPr>
              <a:grpSpLocks/>
            </p:cNvGrpSpPr>
            <p:nvPr/>
          </p:nvGrpSpPr>
          <p:grpSpPr bwMode="auto">
            <a:xfrm>
              <a:off x="7440813" y="3924693"/>
              <a:ext cx="418211" cy="189727"/>
              <a:chOff x="7913987" y="1515773"/>
              <a:chExt cx="625138" cy="276534"/>
            </a:xfrm>
          </p:grpSpPr>
          <p:sp>
            <p:nvSpPr>
              <p:cNvPr id="1264" name="Oval 1263"/>
              <p:cNvSpPr>
                <a:spLocks noChangeArrowheads="1"/>
              </p:cNvSpPr>
              <p:nvPr/>
            </p:nvSpPr>
            <p:spPr bwMode="auto">
              <a:xfrm flipV="1">
                <a:off x="7915743" y="1593920"/>
                <a:ext cx="623382" cy="198387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265" name="Rectangle 1264"/>
              <p:cNvSpPr/>
              <p:nvPr/>
            </p:nvSpPr>
            <p:spPr bwMode="auto">
              <a:xfrm>
                <a:off x="7913688" y="1621637"/>
                <a:ext cx="626467" cy="71730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266" name="Oval 1265"/>
              <p:cNvSpPr>
                <a:spLocks noChangeArrowheads="1"/>
              </p:cNvSpPr>
              <p:nvPr/>
            </p:nvSpPr>
            <p:spPr bwMode="auto">
              <a:xfrm flipV="1">
                <a:off x="7914388" y="1515773"/>
                <a:ext cx="623381" cy="198387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267" name="Freeform 1266"/>
              <p:cNvSpPr/>
              <p:nvPr/>
            </p:nvSpPr>
            <p:spPr bwMode="auto">
              <a:xfrm>
                <a:off x="8072677" y="1579988"/>
                <a:ext cx="306115" cy="101809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268" name="Freeform 1267"/>
              <p:cNvSpPr>
                <a:spLocks/>
              </p:cNvSpPr>
              <p:nvPr/>
            </p:nvSpPr>
            <p:spPr bwMode="auto">
              <a:xfrm>
                <a:off x="8042174" y="1555712"/>
                <a:ext cx="367006" cy="69068"/>
              </a:xfrm>
              <a:custGeom>
                <a:avLst/>
                <a:gdLst>
                  <a:gd name="T0" fmla="*/ 0 w 3723451"/>
                  <a:gd name="T1" fmla="*/ 16897 h 932950"/>
                  <a:gd name="T2" fmla="*/ 64577 w 3723451"/>
                  <a:gd name="T3" fmla="*/ 199 h 932950"/>
                  <a:gd name="T4" fmla="*/ 182917 w 3723451"/>
                  <a:gd name="T5" fmla="*/ 38538 h 932950"/>
                  <a:gd name="T6" fmla="*/ 295814 w 3723451"/>
                  <a:gd name="T7" fmla="*/ 0 h 932950"/>
                  <a:gd name="T8" fmla="*/ 367006 w 3723451"/>
                  <a:gd name="T9" fmla="*/ 15336 h 932950"/>
                  <a:gd name="T10" fmla="*/ 314039 w 3723451"/>
                  <a:gd name="T11" fmla="*/ 34193 h 932950"/>
                  <a:gd name="T12" fmla="*/ 296986 w 3723451"/>
                  <a:gd name="T13" fmla="*/ 29109 h 932950"/>
                  <a:gd name="T14" fmla="*/ 184996 w 3723451"/>
                  <a:gd name="T15" fmla="*/ 69068 h 932950"/>
                  <a:gd name="T16" fmla="*/ 70141 w 3723451"/>
                  <a:gd name="T17" fmla="*/ 30579 h 932950"/>
                  <a:gd name="T18" fmla="*/ 51571 w 3723451"/>
                  <a:gd name="T19" fmla="*/ 34733 h 932950"/>
                  <a:gd name="T20" fmla="*/ 0 w 3723451"/>
                  <a:gd name="T21" fmla="*/ 1689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269" name="Freeform 1268"/>
              <p:cNvSpPr>
                <a:spLocks/>
              </p:cNvSpPr>
              <p:nvPr/>
            </p:nvSpPr>
            <p:spPr bwMode="auto">
              <a:xfrm>
                <a:off x="8282748" y="1614494"/>
                <a:ext cx="135212" cy="60251"/>
              </a:xfrm>
              <a:custGeom>
                <a:avLst/>
                <a:gdLst>
                  <a:gd name="T0" fmla="*/ 0 w 1366596"/>
                  <a:gd name="T1" fmla="*/ 0 h 809868"/>
                  <a:gd name="T2" fmla="*/ 135212 w 1366596"/>
                  <a:gd name="T3" fmla="*/ 46558 h 809868"/>
                  <a:gd name="T4" fmla="*/ 85589 w 1366596"/>
                  <a:gd name="T5" fmla="*/ 60251 h 809868"/>
                  <a:gd name="T6" fmla="*/ 455 w 1366596"/>
                  <a:gd name="T7" fmla="*/ 3183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270" name="Freeform 1269"/>
              <p:cNvSpPr>
                <a:spLocks/>
              </p:cNvSpPr>
              <p:nvPr/>
            </p:nvSpPr>
            <p:spPr bwMode="auto">
              <a:xfrm>
                <a:off x="8035150" y="1615964"/>
                <a:ext cx="133456" cy="60250"/>
              </a:xfrm>
              <a:custGeom>
                <a:avLst/>
                <a:gdLst>
                  <a:gd name="T0" fmla="*/ 131634 w 1348191"/>
                  <a:gd name="T1" fmla="*/ 0 h 791462"/>
                  <a:gd name="T2" fmla="*/ 133456 w 1348191"/>
                  <a:gd name="T3" fmla="*/ 29074 h 791462"/>
                  <a:gd name="T4" fmla="*/ 48281 w 1348191"/>
                  <a:gd name="T5" fmla="*/ 60250 h 791462"/>
                  <a:gd name="T6" fmla="*/ 0 w 1348191"/>
                  <a:gd name="T7" fmla="*/ 46589 h 791462"/>
                  <a:gd name="T8" fmla="*/ 13163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1271" name="Straight Connector 1270"/>
              <p:cNvCxnSpPr>
                <a:cxnSpLocks noChangeShapeType="1"/>
                <a:endCxn id="1266" idx="2"/>
              </p:cNvCxnSpPr>
              <p:nvPr/>
            </p:nvCxnSpPr>
            <p:spPr bwMode="auto">
              <a:xfrm flipH="1" flipV="1">
                <a:off x="7914388" y="1615701"/>
                <a:ext cx="1756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72" name="Straight Connector 1271"/>
              <p:cNvCxnSpPr>
                <a:cxnSpLocks noChangeShapeType="1"/>
              </p:cNvCxnSpPr>
              <p:nvPr/>
            </p:nvCxnSpPr>
            <p:spPr bwMode="auto">
              <a:xfrm flipH="1" flipV="1">
                <a:off x="8537368" y="1618903"/>
                <a:ext cx="1757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sp>
          <p:nvSpPr>
            <p:cNvPr id="27791" name="Line 421"/>
            <p:cNvSpPr>
              <a:spLocks noChangeShapeType="1"/>
            </p:cNvSpPr>
            <p:nvPr/>
          </p:nvSpPr>
          <p:spPr bwMode="auto">
            <a:xfrm>
              <a:off x="7396163" y="3813175"/>
              <a:ext cx="163512" cy="1206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792" name="Line 422"/>
            <p:cNvSpPr>
              <a:spLocks noChangeShapeType="1"/>
            </p:cNvSpPr>
            <p:nvPr/>
          </p:nvSpPr>
          <p:spPr bwMode="auto">
            <a:xfrm>
              <a:off x="7493000" y="3733800"/>
              <a:ext cx="2794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793" name="Line 423"/>
            <p:cNvSpPr>
              <a:spLocks noChangeShapeType="1"/>
            </p:cNvSpPr>
            <p:nvPr/>
          </p:nvSpPr>
          <p:spPr bwMode="auto">
            <a:xfrm flipV="1">
              <a:off x="7729538" y="3819525"/>
              <a:ext cx="134937" cy="1047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794" name="Line 444"/>
            <p:cNvSpPr>
              <a:spLocks noChangeShapeType="1"/>
            </p:cNvSpPr>
            <p:nvPr/>
          </p:nvSpPr>
          <p:spPr bwMode="auto">
            <a:xfrm flipV="1">
              <a:off x="7577138" y="2492375"/>
              <a:ext cx="123825" cy="873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795" name="Line 445"/>
            <p:cNvSpPr>
              <a:spLocks noChangeShapeType="1"/>
            </p:cNvSpPr>
            <p:nvPr/>
          </p:nvSpPr>
          <p:spPr bwMode="auto">
            <a:xfrm>
              <a:off x="7405688" y="2665413"/>
              <a:ext cx="0" cy="825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796" name="Line 446"/>
            <p:cNvSpPr>
              <a:spLocks noChangeShapeType="1"/>
            </p:cNvSpPr>
            <p:nvPr/>
          </p:nvSpPr>
          <p:spPr bwMode="auto">
            <a:xfrm flipV="1">
              <a:off x="7577138" y="2562225"/>
              <a:ext cx="263525" cy="2889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797" name="Line 447"/>
            <p:cNvSpPr>
              <a:spLocks noChangeShapeType="1"/>
            </p:cNvSpPr>
            <p:nvPr/>
          </p:nvSpPr>
          <p:spPr bwMode="auto">
            <a:xfrm>
              <a:off x="7942263" y="2560638"/>
              <a:ext cx="0" cy="1968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798" name="Line 448"/>
            <p:cNvSpPr>
              <a:spLocks noChangeShapeType="1"/>
            </p:cNvSpPr>
            <p:nvPr/>
          </p:nvSpPr>
          <p:spPr bwMode="auto">
            <a:xfrm>
              <a:off x="7596188" y="2867025"/>
              <a:ext cx="18891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799" name="Line 450"/>
            <p:cNvSpPr>
              <a:spLocks noChangeShapeType="1"/>
            </p:cNvSpPr>
            <p:nvPr/>
          </p:nvSpPr>
          <p:spPr bwMode="auto">
            <a:xfrm>
              <a:off x="8150225" y="2857500"/>
              <a:ext cx="1778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800" name="Line 451"/>
            <p:cNvSpPr>
              <a:spLocks noChangeShapeType="1"/>
            </p:cNvSpPr>
            <p:nvPr/>
          </p:nvSpPr>
          <p:spPr bwMode="auto">
            <a:xfrm flipH="1">
              <a:off x="7296150" y="2933700"/>
              <a:ext cx="98425" cy="7048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801" name="Line 452"/>
            <p:cNvSpPr>
              <a:spLocks noChangeShapeType="1"/>
            </p:cNvSpPr>
            <p:nvPr/>
          </p:nvSpPr>
          <p:spPr bwMode="auto">
            <a:xfrm flipH="1">
              <a:off x="7888288" y="2933700"/>
              <a:ext cx="111125" cy="7270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802" name="Line 541"/>
            <p:cNvSpPr>
              <a:spLocks noChangeShapeType="1"/>
            </p:cNvSpPr>
            <p:nvPr/>
          </p:nvSpPr>
          <p:spPr bwMode="auto">
            <a:xfrm flipV="1">
              <a:off x="7272338" y="4075113"/>
              <a:ext cx="227012" cy="4365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27803" name="Group 665"/>
            <p:cNvGrpSpPr>
              <a:grpSpLocks/>
            </p:cNvGrpSpPr>
            <p:nvPr/>
          </p:nvGrpSpPr>
          <p:grpSpPr bwMode="auto">
            <a:xfrm>
              <a:off x="7689850" y="2395538"/>
              <a:ext cx="390525" cy="169862"/>
              <a:chOff x="4650" y="1129"/>
              <a:chExt cx="246" cy="95"/>
            </a:xfrm>
          </p:grpSpPr>
          <p:sp>
            <p:nvSpPr>
              <p:cNvPr id="27930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7931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7932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7933" name="Group 659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7936" name="Freeform 660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7937" name="Freeform 661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7934" name="Line 662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7935" name="Line 663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27804" name="Group 675"/>
            <p:cNvGrpSpPr>
              <a:grpSpLocks/>
            </p:cNvGrpSpPr>
            <p:nvPr/>
          </p:nvGrpSpPr>
          <p:grpSpPr bwMode="auto">
            <a:xfrm>
              <a:off x="7204075" y="2493963"/>
              <a:ext cx="390525" cy="169862"/>
              <a:chOff x="4650" y="1129"/>
              <a:chExt cx="246" cy="95"/>
            </a:xfrm>
          </p:grpSpPr>
          <p:sp>
            <p:nvSpPr>
              <p:cNvPr id="27922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7923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7924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7925" name="Group 679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7928" name="Freeform 680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7929" name="Freeform 681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7926" name="Line 682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7927" name="Line 683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27805" name="Group 684"/>
            <p:cNvGrpSpPr>
              <a:grpSpLocks/>
            </p:cNvGrpSpPr>
            <p:nvPr/>
          </p:nvGrpSpPr>
          <p:grpSpPr bwMode="auto">
            <a:xfrm>
              <a:off x="7215188" y="2757488"/>
              <a:ext cx="390525" cy="169862"/>
              <a:chOff x="4650" y="1129"/>
              <a:chExt cx="246" cy="95"/>
            </a:xfrm>
          </p:grpSpPr>
          <p:sp>
            <p:nvSpPr>
              <p:cNvPr id="27914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7915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7916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7917" name="Group 688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7920" name="Freeform 689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7921" name="Freeform 690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7918" name="Line 691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7919" name="Line 692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27806" name="Line 693"/>
            <p:cNvSpPr>
              <a:spLocks noChangeShapeType="1"/>
            </p:cNvSpPr>
            <p:nvPr/>
          </p:nvSpPr>
          <p:spPr bwMode="auto">
            <a:xfrm>
              <a:off x="8345488" y="2855913"/>
              <a:ext cx="177800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27807" name="Group 694"/>
            <p:cNvGrpSpPr>
              <a:grpSpLocks/>
            </p:cNvGrpSpPr>
            <p:nvPr/>
          </p:nvGrpSpPr>
          <p:grpSpPr bwMode="auto">
            <a:xfrm>
              <a:off x="7400925" y="3911600"/>
              <a:ext cx="485775" cy="203200"/>
              <a:chOff x="4650" y="1129"/>
              <a:chExt cx="246" cy="95"/>
            </a:xfrm>
          </p:grpSpPr>
          <p:sp>
            <p:nvSpPr>
              <p:cNvPr id="27906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7907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7908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7909" name="Group 698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7912" name="Freeform 699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7913" name="Freeform 700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7910" name="Line 701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7911" name="Line 702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27808" name="Group 712"/>
            <p:cNvGrpSpPr>
              <a:grpSpLocks/>
            </p:cNvGrpSpPr>
            <p:nvPr/>
          </p:nvGrpSpPr>
          <p:grpSpPr bwMode="auto">
            <a:xfrm>
              <a:off x="7081838" y="3630613"/>
              <a:ext cx="485775" cy="203200"/>
              <a:chOff x="4650" y="1129"/>
              <a:chExt cx="246" cy="95"/>
            </a:xfrm>
          </p:grpSpPr>
          <p:sp>
            <p:nvSpPr>
              <p:cNvPr id="27898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7899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7900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7901" name="Group 716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7904" name="Freeform 717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7905" name="Freeform 718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7902" name="Line 719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7903" name="Line 720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27809" name="Group 721"/>
            <p:cNvGrpSpPr>
              <a:grpSpLocks/>
            </p:cNvGrpSpPr>
            <p:nvPr/>
          </p:nvGrpSpPr>
          <p:grpSpPr bwMode="auto">
            <a:xfrm>
              <a:off x="7743825" y="3643313"/>
              <a:ext cx="485775" cy="203200"/>
              <a:chOff x="4650" y="1129"/>
              <a:chExt cx="246" cy="95"/>
            </a:xfrm>
          </p:grpSpPr>
          <p:sp>
            <p:nvSpPr>
              <p:cNvPr id="27890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7891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7892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7893" name="Group 725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7896" name="Freeform 726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7897" name="Freeform 727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7894" name="Line 728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7895" name="Line 729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27810" name="Text Box 580"/>
            <p:cNvSpPr txBox="1">
              <a:spLocks noChangeArrowheads="1"/>
            </p:cNvSpPr>
            <p:nvPr/>
          </p:nvSpPr>
          <p:spPr bwMode="auto">
            <a:xfrm>
              <a:off x="5957888" y="1384300"/>
              <a:ext cx="1633781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sz="1600" dirty="0">
                  <a:solidFill>
                    <a:srgbClr val="000099"/>
                  </a:solidFill>
                  <a:latin typeface="Comic Sans MS" panose="030F0702030302020204" pitchFamily="66" charset="0"/>
                </a:rPr>
                <a:t>mobile network</a:t>
              </a:r>
            </a:p>
          </p:txBody>
        </p:sp>
        <p:sp>
          <p:nvSpPr>
            <p:cNvPr id="27811" name="Text Box 580"/>
            <p:cNvSpPr txBox="1">
              <a:spLocks noChangeArrowheads="1"/>
            </p:cNvSpPr>
            <p:nvPr/>
          </p:nvSpPr>
          <p:spPr bwMode="auto">
            <a:xfrm>
              <a:off x="7561263" y="2071688"/>
              <a:ext cx="1164101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sz="1600">
                  <a:solidFill>
                    <a:srgbClr val="000099"/>
                  </a:solidFill>
                  <a:latin typeface="Comic Sans MS" panose="030F0702030302020204" pitchFamily="66" charset="0"/>
                </a:rPr>
                <a:t>global ISP</a:t>
              </a:r>
            </a:p>
          </p:txBody>
        </p:sp>
        <p:sp>
          <p:nvSpPr>
            <p:cNvPr id="27812" name="Text Box 580"/>
            <p:cNvSpPr txBox="1">
              <a:spLocks noChangeArrowheads="1"/>
            </p:cNvSpPr>
            <p:nvPr/>
          </p:nvSpPr>
          <p:spPr bwMode="auto">
            <a:xfrm>
              <a:off x="7337425" y="3298825"/>
              <a:ext cx="1362874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sz="1600">
                  <a:solidFill>
                    <a:srgbClr val="000099"/>
                  </a:solidFill>
                  <a:latin typeface="Comic Sans MS" panose="030F0702030302020204" pitchFamily="66" charset="0"/>
                </a:rPr>
                <a:t>regional ISP</a:t>
              </a:r>
            </a:p>
          </p:txBody>
        </p:sp>
        <p:sp>
          <p:nvSpPr>
            <p:cNvPr id="27813" name="Text Box 580"/>
            <p:cNvSpPr txBox="1">
              <a:spLocks noChangeArrowheads="1"/>
            </p:cNvSpPr>
            <p:nvPr/>
          </p:nvSpPr>
          <p:spPr bwMode="auto">
            <a:xfrm>
              <a:off x="6324600" y="2963863"/>
              <a:ext cx="958917" cy="4862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80000"/>
                </a:lnSpc>
              </a:pPr>
              <a:r>
                <a:rPr lang="en-US" altLang="zh-CN" sz="1600">
                  <a:solidFill>
                    <a:srgbClr val="000099"/>
                  </a:solidFill>
                  <a:latin typeface="Comic Sans MS" panose="030F0702030302020204" pitchFamily="66" charset="0"/>
                </a:rPr>
                <a:t>home </a:t>
              </a:r>
            </a:p>
            <a:p>
              <a:pPr>
                <a:lnSpc>
                  <a:spcPct val="80000"/>
                </a:lnSpc>
              </a:pPr>
              <a:r>
                <a:rPr lang="en-US" altLang="zh-CN" sz="1600">
                  <a:solidFill>
                    <a:srgbClr val="000099"/>
                  </a:solidFill>
                  <a:latin typeface="Comic Sans MS" panose="030F0702030302020204" pitchFamily="66" charset="0"/>
                </a:rPr>
                <a:t>network</a:t>
              </a:r>
            </a:p>
          </p:txBody>
        </p:sp>
        <p:sp>
          <p:nvSpPr>
            <p:cNvPr id="27814" name="Text Box 580"/>
            <p:cNvSpPr txBox="1">
              <a:spLocks noChangeArrowheads="1"/>
            </p:cNvSpPr>
            <p:nvPr/>
          </p:nvSpPr>
          <p:spPr bwMode="auto">
            <a:xfrm>
              <a:off x="5584825" y="5645150"/>
              <a:ext cx="1385316" cy="4862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80000"/>
                </a:lnSpc>
              </a:pPr>
              <a:r>
                <a:rPr lang="en-US" altLang="zh-CN" sz="1600">
                  <a:solidFill>
                    <a:srgbClr val="000099"/>
                  </a:solidFill>
                  <a:latin typeface="Comic Sans MS" panose="030F0702030302020204" pitchFamily="66" charset="0"/>
                </a:rPr>
                <a:t>institutional</a:t>
              </a:r>
            </a:p>
            <a:p>
              <a:pPr>
                <a:lnSpc>
                  <a:spcPct val="80000"/>
                </a:lnSpc>
              </a:pPr>
              <a:r>
                <a:rPr lang="en-US" altLang="zh-CN" sz="1600">
                  <a:solidFill>
                    <a:srgbClr val="000099"/>
                  </a:solidFill>
                  <a:latin typeface="Comic Sans MS" panose="030F0702030302020204" pitchFamily="66" charset="0"/>
                </a:rPr>
                <a:t>       network</a:t>
              </a:r>
            </a:p>
          </p:txBody>
        </p:sp>
        <p:pic>
          <p:nvPicPr>
            <p:cNvPr id="27815" name="Picture 269" descr="cell_tower_radiation copy"/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26149" y="1803400"/>
              <a:ext cx="518463" cy="4122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27816" name="Group 347"/>
            <p:cNvGrpSpPr>
              <a:grpSpLocks/>
            </p:cNvGrpSpPr>
            <p:nvPr/>
          </p:nvGrpSpPr>
          <p:grpSpPr bwMode="auto">
            <a:xfrm>
              <a:off x="7077272" y="3621727"/>
              <a:ext cx="493804" cy="228319"/>
              <a:chOff x="1871277" y="1576300"/>
              <a:chExt cx="1128371" cy="437861"/>
            </a:xfrm>
          </p:grpSpPr>
          <p:sp>
            <p:nvSpPr>
              <p:cNvPr id="1207" name="Oval 1206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208" name="Rectangle 1207"/>
              <p:cNvSpPr/>
              <p:nvPr/>
            </p:nvSpPr>
            <p:spPr bwMode="auto">
              <a:xfrm>
                <a:off x="1870827" y="1739475"/>
                <a:ext cx="1128163" cy="115689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209" name="Oval 1208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210" name="Freeform 1209"/>
              <p:cNvSpPr/>
              <p:nvPr/>
            </p:nvSpPr>
            <p:spPr bwMode="auto">
              <a:xfrm>
                <a:off x="2157403" y="1672497"/>
                <a:ext cx="551385" cy="161355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211" name="Freeform 1210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212" name="Freeform 1211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213" name="Freeform 1212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1214" name="Straight Connector 1213"/>
              <p:cNvCxnSpPr>
                <a:cxnSpLocks noChangeShapeType="1"/>
                <a:endCxn id="1209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15" name="Straight Connector 1214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7817" name="Group 347"/>
            <p:cNvGrpSpPr>
              <a:grpSpLocks/>
            </p:cNvGrpSpPr>
            <p:nvPr/>
          </p:nvGrpSpPr>
          <p:grpSpPr bwMode="auto">
            <a:xfrm>
              <a:off x="7733157" y="3638864"/>
              <a:ext cx="493804" cy="228319"/>
              <a:chOff x="1871277" y="1576300"/>
              <a:chExt cx="1128371" cy="437861"/>
            </a:xfrm>
          </p:grpSpPr>
          <p:sp>
            <p:nvSpPr>
              <p:cNvPr id="1198" name="Oval 1197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99" name="Rectangle 1198"/>
              <p:cNvSpPr/>
              <p:nvPr/>
            </p:nvSpPr>
            <p:spPr bwMode="auto">
              <a:xfrm>
                <a:off x="1870262" y="1740098"/>
                <a:ext cx="1128161" cy="115689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200" name="Oval 1199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201" name="Freeform 1200"/>
              <p:cNvSpPr/>
              <p:nvPr/>
            </p:nvSpPr>
            <p:spPr bwMode="auto">
              <a:xfrm>
                <a:off x="2156836" y="1673120"/>
                <a:ext cx="551385" cy="161356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202" name="Freeform 1201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203" name="Freeform 1202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204" name="Freeform 1203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1205" name="Straight Connector 1204"/>
              <p:cNvCxnSpPr>
                <a:cxnSpLocks noChangeShapeType="1"/>
                <a:endCxn id="1200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06" name="Straight Connector 1205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7818" name="Group 347"/>
            <p:cNvGrpSpPr>
              <a:grpSpLocks/>
            </p:cNvGrpSpPr>
            <p:nvPr/>
          </p:nvGrpSpPr>
          <p:grpSpPr bwMode="auto">
            <a:xfrm>
              <a:off x="7397100" y="3903983"/>
              <a:ext cx="493804" cy="228319"/>
              <a:chOff x="1871277" y="1576300"/>
              <a:chExt cx="1128371" cy="437861"/>
            </a:xfrm>
          </p:grpSpPr>
          <p:sp>
            <p:nvSpPr>
              <p:cNvPr id="1189" name="Oval 1188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90" name="Rectangle 1189"/>
              <p:cNvSpPr/>
              <p:nvPr/>
            </p:nvSpPr>
            <p:spPr bwMode="auto">
              <a:xfrm>
                <a:off x="1872762" y="1740086"/>
                <a:ext cx="1128163" cy="115689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91" name="Oval 1190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92" name="Freeform 1191"/>
              <p:cNvSpPr/>
              <p:nvPr/>
            </p:nvSpPr>
            <p:spPr bwMode="auto">
              <a:xfrm>
                <a:off x="2159338" y="1673109"/>
                <a:ext cx="551385" cy="161355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93" name="Freeform 1192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94" name="Freeform 1193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95" name="Freeform 1194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1196" name="Straight Connector 1195"/>
              <p:cNvCxnSpPr>
                <a:cxnSpLocks noChangeShapeType="1"/>
                <a:endCxn id="1191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197" name="Straight Connector 1196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7819" name="Group 347"/>
            <p:cNvGrpSpPr>
              <a:grpSpLocks/>
            </p:cNvGrpSpPr>
            <p:nvPr/>
          </p:nvGrpSpPr>
          <p:grpSpPr bwMode="auto">
            <a:xfrm>
              <a:off x="7195340" y="2756360"/>
              <a:ext cx="413310" cy="196874"/>
              <a:chOff x="1871277" y="1576300"/>
              <a:chExt cx="1128371" cy="437861"/>
            </a:xfrm>
          </p:grpSpPr>
          <p:sp>
            <p:nvSpPr>
              <p:cNvPr id="1180" name="Oval 1179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81" name="Rectangle 1180"/>
              <p:cNvSpPr/>
              <p:nvPr/>
            </p:nvSpPr>
            <p:spPr bwMode="auto">
              <a:xfrm>
                <a:off x="1869120" y="1737689"/>
                <a:ext cx="1131178" cy="116514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82" name="Oval 1181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83" name="Freeform 1182"/>
              <p:cNvSpPr/>
              <p:nvPr/>
            </p:nvSpPr>
            <p:spPr bwMode="auto">
              <a:xfrm>
                <a:off x="2159500" y="1670607"/>
                <a:ext cx="550418" cy="162413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84" name="Freeform 1183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85" name="Freeform 1184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86" name="Freeform 1185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1187" name="Straight Connector 1186"/>
              <p:cNvCxnSpPr>
                <a:cxnSpLocks noChangeShapeType="1"/>
                <a:endCxn id="1182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188" name="Straight Connector 1187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7820" name="Group 347"/>
            <p:cNvGrpSpPr>
              <a:grpSpLocks/>
            </p:cNvGrpSpPr>
            <p:nvPr/>
          </p:nvGrpSpPr>
          <p:grpSpPr bwMode="auto">
            <a:xfrm>
              <a:off x="7677419" y="2378982"/>
              <a:ext cx="413310" cy="196874"/>
              <a:chOff x="1871277" y="1576300"/>
              <a:chExt cx="1128371" cy="437861"/>
            </a:xfrm>
          </p:grpSpPr>
          <p:sp>
            <p:nvSpPr>
              <p:cNvPr id="1171" name="Oval 1170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72" name="Rectangle 1171"/>
              <p:cNvSpPr/>
              <p:nvPr/>
            </p:nvSpPr>
            <p:spPr bwMode="auto">
              <a:xfrm>
                <a:off x="1870543" y="1740227"/>
                <a:ext cx="1131178" cy="116512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73" name="Oval 1172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74" name="Freeform 1173"/>
              <p:cNvSpPr/>
              <p:nvPr/>
            </p:nvSpPr>
            <p:spPr bwMode="auto">
              <a:xfrm>
                <a:off x="2160923" y="1673143"/>
                <a:ext cx="550418" cy="162413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75" name="Freeform 1174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76" name="Freeform 1175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77" name="Freeform 1176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1178" name="Straight Connector 1177"/>
              <p:cNvCxnSpPr>
                <a:cxnSpLocks noChangeShapeType="1"/>
                <a:endCxn id="1173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179" name="Straight Connector 1178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7821" name="Group 347"/>
            <p:cNvGrpSpPr>
              <a:grpSpLocks/>
            </p:cNvGrpSpPr>
            <p:nvPr/>
          </p:nvGrpSpPr>
          <p:grpSpPr bwMode="auto">
            <a:xfrm>
              <a:off x="7186342" y="2486295"/>
              <a:ext cx="413310" cy="196874"/>
              <a:chOff x="1871277" y="1576300"/>
              <a:chExt cx="1128371" cy="437861"/>
            </a:xfrm>
          </p:grpSpPr>
          <p:sp>
            <p:nvSpPr>
              <p:cNvPr id="1162" name="Oval 1161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63" name="Rectangle 1162"/>
              <p:cNvSpPr/>
              <p:nvPr/>
            </p:nvSpPr>
            <p:spPr bwMode="auto">
              <a:xfrm>
                <a:off x="1872017" y="1738112"/>
                <a:ext cx="1126842" cy="116514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64" name="Oval 1163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65" name="Freeform 1164"/>
              <p:cNvSpPr/>
              <p:nvPr/>
            </p:nvSpPr>
            <p:spPr bwMode="auto">
              <a:xfrm>
                <a:off x="2158061" y="1671030"/>
                <a:ext cx="550418" cy="162413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66" name="Freeform 1165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67" name="Freeform 1166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68" name="Freeform 1167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1169" name="Straight Connector 1168"/>
              <p:cNvCxnSpPr>
                <a:cxnSpLocks noChangeShapeType="1"/>
                <a:endCxn id="1164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170" name="Straight Connector 1169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7822" name="Group 347"/>
            <p:cNvGrpSpPr>
              <a:grpSpLocks/>
            </p:cNvGrpSpPr>
            <p:nvPr/>
          </p:nvGrpSpPr>
          <p:grpSpPr bwMode="auto">
            <a:xfrm>
              <a:off x="7750914" y="2756819"/>
              <a:ext cx="413310" cy="196874"/>
              <a:chOff x="1871277" y="1576300"/>
              <a:chExt cx="1128371" cy="437861"/>
            </a:xfrm>
          </p:grpSpPr>
          <p:sp>
            <p:nvSpPr>
              <p:cNvPr id="1153" name="Oval 1152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54" name="Rectangle 1153"/>
              <p:cNvSpPr/>
              <p:nvPr/>
            </p:nvSpPr>
            <p:spPr bwMode="auto">
              <a:xfrm>
                <a:off x="1869259" y="1740200"/>
                <a:ext cx="1131178" cy="116512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55" name="Oval 1154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56" name="Freeform 1155"/>
              <p:cNvSpPr/>
              <p:nvPr/>
            </p:nvSpPr>
            <p:spPr bwMode="auto">
              <a:xfrm>
                <a:off x="2159639" y="1673116"/>
                <a:ext cx="550418" cy="162413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57" name="Freeform 1156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58" name="Freeform 1157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59" name="Freeform 1158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1160" name="Straight Connector 1159"/>
              <p:cNvCxnSpPr>
                <a:cxnSpLocks noChangeShapeType="1"/>
                <a:endCxn id="1155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161" name="Straight Connector 1160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pic>
          <p:nvPicPr>
            <p:cNvPr id="27823" name="Picture 1005" descr="antenna_stylized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6100" y="3095151"/>
              <a:ext cx="530703" cy="2237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824" name="Picture 1005" descr="antenna_stylized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93951" y="5490536"/>
              <a:ext cx="530703" cy="2237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825" name="Picture 1005" descr="antenna_stylized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65711" y="5438691"/>
              <a:ext cx="530703" cy="2237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826" name="Picture 934" descr="antenna_radiation_stylized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96052" y="5017186"/>
              <a:ext cx="415925" cy="886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763999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Footer Placeholder 2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>
                <a:solidFill>
                  <a:schemeClr val="accent2"/>
                </a:solidFill>
                <a:latin typeface="Tahoma" panose="020B0604030504040204" pitchFamily="34" charset="0"/>
              </a:rPr>
              <a:t>1 Introduction</a:t>
            </a:r>
          </a:p>
        </p:txBody>
      </p:sp>
      <p:sp>
        <p:nvSpPr>
          <p:cNvPr id="2970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856640" y="6662138"/>
            <a:ext cx="360040" cy="223246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F3D23CBA-ACF0-4CCA-BEBE-7322730B0E83}" type="slidenum">
              <a:rPr lang="en-US" altLang="zh-CN" sz="1200" smtClean="0">
                <a:solidFill>
                  <a:schemeClr val="accent3"/>
                </a:solidFill>
                <a:latin typeface="Tahoma" panose="020B0604030504040204" pitchFamily="34" charset="0"/>
              </a:rPr>
              <a:pPr/>
              <a:t>13</a:t>
            </a:fld>
            <a:endParaRPr lang="en-US" altLang="zh-CN" sz="1200" dirty="0">
              <a:solidFill>
                <a:schemeClr val="accent3"/>
              </a:solidFill>
              <a:latin typeface="Tahoma" panose="020B0604030504040204" pitchFamily="34" charset="0"/>
            </a:endParaRPr>
          </a:p>
        </p:txBody>
      </p:sp>
      <p:sp>
        <p:nvSpPr>
          <p:cNvPr id="29699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279576" y="194765"/>
            <a:ext cx="5657850" cy="868363"/>
          </a:xfrm>
        </p:spPr>
        <p:txBody>
          <a:bodyPr/>
          <a:lstStyle/>
          <a:p>
            <a:pPr eaLnBrk="1" hangingPunct="1"/>
            <a:r>
              <a:rPr lang="en-US" altLang="zh-CN" dirty="0"/>
              <a:t>What'</a:t>
            </a:r>
            <a:r>
              <a:rPr lang="en-US" altLang="ja-JP" dirty="0"/>
              <a:t>s a protocol?</a:t>
            </a:r>
            <a:endParaRPr lang="en-US" altLang="zh-CN" dirty="0"/>
          </a:p>
        </p:txBody>
      </p:sp>
      <p:sp>
        <p:nvSpPr>
          <p:cNvPr id="43012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2050616" y="1371600"/>
            <a:ext cx="3581400" cy="4648200"/>
          </a:xfrm>
        </p:spPr>
        <p:txBody>
          <a:bodyPr>
            <a:normAutofit/>
          </a:bodyPr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i="1" dirty="0">
                <a:solidFill>
                  <a:srgbClr val="CC0000"/>
                </a:solidFill>
              </a:rPr>
              <a:t>human protocols:</a:t>
            </a:r>
          </a:p>
          <a:p>
            <a:pPr>
              <a:lnSpc>
                <a:spcPct val="90000"/>
              </a:lnSpc>
              <a:buClr>
                <a:srgbClr val="000099"/>
              </a:buClr>
              <a:buSzPct val="75000"/>
              <a:buFont typeface="Wingdings" panose="05000000000000000000" pitchFamily="2" charset="2"/>
              <a:buChar char="v"/>
            </a:pPr>
            <a:r>
              <a:rPr lang="en-US" altLang="ja-JP" sz="2200" i="1" dirty="0"/>
              <a:t>"what's the time?"</a:t>
            </a:r>
          </a:p>
          <a:p>
            <a:pPr>
              <a:lnSpc>
                <a:spcPct val="90000"/>
              </a:lnSpc>
              <a:buClr>
                <a:srgbClr val="000099"/>
              </a:buClr>
              <a:buSzPct val="75000"/>
              <a:buFont typeface="Wingdings" panose="05000000000000000000" pitchFamily="2" charset="2"/>
              <a:buChar char="v"/>
            </a:pPr>
            <a:r>
              <a:rPr lang="en-US" altLang="ja-JP" sz="2200" i="1" dirty="0"/>
              <a:t>"I have a question"</a:t>
            </a:r>
          </a:p>
          <a:p>
            <a:pPr>
              <a:lnSpc>
                <a:spcPct val="90000"/>
              </a:lnSpc>
              <a:buClr>
                <a:srgbClr val="000099"/>
              </a:buClr>
              <a:buSzPct val="75000"/>
              <a:buFont typeface="Wingdings" panose="05000000000000000000" pitchFamily="2" charset="2"/>
              <a:buChar char="v"/>
            </a:pPr>
            <a:r>
              <a:rPr lang="en-US" altLang="zh-CN" sz="2200" i="1" dirty="0"/>
              <a:t>introductions</a:t>
            </a:r>
          </a:p>
          <a:p>
            <a:pPr lvl="1" eaLnBrk="1" hangingPunct="1"/>
            <a:endParaRPr lang="en-US" altLang="zh-CN" sz="2000" dirty="0">
              <a:ea typeface="宋体" panose="02010600030101010101" pitchFamily="2" charset="-122"/>
            </a:endParaRP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 dirty="0"/>
              <a:t>… specific messages sent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 dirty="0"/>
              <a:t>… specific actions taken when messages received, or other events</a:t>
            </a:r>
          </a:p>
        </p:txBody>
      </p:sp>
      <p:sp>
        <p:nvSpPr>
          <p:cNvPr id="43013" name="Rectangle 4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5859464" y="1352719"/>
            <a:ext cx="3810000" cy="2590800"/>
          </a:xfrm>
        </p:spPr>
        <p:txBody>
          <a:bodyPr/>
          <a:lstStyle/>
          <a:p>
            <a:pPr eaLnBrk="1" hangingPunct="1">
              <a:buFont typeface="Wingdings" charset="0"/>
              <a:buNone/>
              <a:defRPr/>
            </a:pPr>
            <a:r>
              <a:rPr lang="en-US" i="1" dirty="0">
                <a:solidFill>
                  <a:srgbClr val="CC0000"/>
                </a:solidFill>
                <a:ea typeface="ＭＳ Ｐゴシック" charset="0"/>
              </a:rPr>
              <a:t>network protocols:</a:t>
            </a:r>
          </a:p>
          <a:p>
            <a:pPr>
              <a:lnSpc>
                <a:spcPct val="90000"/>
              </a:lnSpc>
              <a:buClr>
                <a:srgbClr val="000099"/>
              </a:buClr>
              <a:buSzPct val="75000"/>
              <a:buFont typeface="Wingdings" panose="05000000000000000000" pitchFamily="2" charset="2"/>
              <a:buChar char="v"/>
              <a:defRPr/>
            </a:pPr>
            <a:r>
              <a:rPr lang="en-US" sz="2200" i="1" dirty="0"/>
              <a:t>machines rather than humans</a:t>
            </a:r>
          </a:p>
          <a:p>
            <a:pPr>
              <a:lnSpc>
                <a:spcPct val="90000"/>
              </a:lnSpc>
              <a:buClr>
                <a:srgbClr val="000099"/>
              </a:buClr>
              <a:buSzPct val="75000"/>
              <a:buFont typeface="Wingdings" panose="05000000000000000000" pitchFamily="2" charset="2"/>
              <a:buChar char="v"/>
              <a:defRPr/>
            </a:pPr>
            <a:r>
              <a:rPr lang="en-US" sz="2200" i="1" dirty="0"/>
              <a:t>all communication activity in Internet governed by protocols</a:t>
            </a:r>
          </a:p>
        </p:txBody>
      </p:sp>
      <p:pic>
        <p:nvPicPr>
          <p:cNvPr id="29698" name="Picture 12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6776" y="879475"/>
            <a:ext cx="4570413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702" name="Rectangle 5"/>
          <p:cNvSpPr>
            <a:spLocks noChangeArrowheads="1"/>
          </p:cNvSpPr>
          <p:nvPr/>
        </p:nvSpPr>
        <p:spPr bwMode="auto">
          <a:xfrm>
            <a:off x="5838970" y="3967795"/>
            <a:ext cx="4478338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20000"/>
              </a:spcBef>
              <a:buClr>
                <a:schemeClr val="accent2"/>
              </a:buClr>
              <a:buSzPct val="85000"/>
              <a:buFont typeface="Wingdings" panose="05000000000000000000" pitchFamily="2" charset="2"/>
              <a:buNone/>
            </a:pPr>
            <a:r>
              <a:rPr lang="en-US" altLang="zh-CN" sz="2800" i="1" dirty="0">
                <a:solidFill>
                  <a:srgbClr val="CC0000"/>
                </a:solidFill>
                <a:latin typeface="Arial Narrow" panose="020B0606020202030204" pitchFamily="34" charset="0"/>
              </a:rPr>
              <a:t>protocols</a:t>
            </a:r>
            <a:r>
              <a:rPr lang="en-US" altLang="zh-CN" sz="2800" i="1" dirty="0">
                <a:latin typeface="Arial Narrow" panose="020B0606020202030204" pitchFamily="34" charset="0"/>
              </a:rPr>
              <a:t> define </a:t>
            </a:r>
            <a:r>
              <a:rPr lang="en-US" altLang="zh-CN" sz="2800" i="1" dirty="0">
                <a:solidFill>
                  <a:srgbClr val="CC0000"/>
                </a:solidFill>
                <a:latin typeface="Arial Narrow" panose="020B0606020202030204" pitchFamily="34" charset="0"/>
              </a:rPr>
              <a:t>format</a:t>
            </a:r>
            <a:r>
              <a:rPr lang="en-US" altLang="zh-CN" sz="2800" i="1" dirty="0">
                <a:latin typeface="Arial Narrow" panose="020B0606020202030204" pitchFamily="34" charset="0"/>
              </a:rPr>
              <a:t>, </a:t>
            </a:r>
            <a:r>
              <a:rPr lang="en-US" altLang="zh-CN" sz="2800" i="1" dirty="0">
                <a:solidFill>
                  <a:srgbClr val="CC0000"/>
                </a:solidFill>
                <a:latin typeface="Arial Narrow" panose="020B0606020202030204" pitchFamily="34" charset="0"/>
              </a:rPr>
              <a:t>order</a:t>
            </a:r>
            <a:r>
              <a:rPr lang="en-US" altLang="zh-CN" sz="2800" i="1" dirty="0">
                <a:latin typeface="Arial Narrow" panose="020B0606020202030204" pitchFamily="34" charset="0"/>
              </a:rPr>
              <a:t> of </a:t>
            </a:r>
            <a:r>
              <a:rPr lang="en-US" altLang="zh-CN" sz="2800" i="1" dirty="0">
                <a:solidFill>
                  <a:srgbClr val="CC0000"/>
                </a:solidFill>
                <a:latin typeface="Arial Narrow" panose="020B0606020202030204" pitchFamily="34" charset="0"/>
              </a:rPr>
              <a:t>messages sent and received</a:t>
            </a:r>
            <a:r>
              <a:rPr lang="en-US" altLang="zh-CN" sz="2800" i="1" dirty="0">
                <a:latin typeface="Arial Narrow" panose="020B0606020202030204" pitchFamily="34" charset="0"/>
              </a:rPr>
              <a:t> among network entities, and </a:t>
            </a:r>
            <a:r>
              <a:rPr lang="en-US" altLang="zh-CN" sz="2800" i="1" dirty="0">
                <a:solidFill>
                  <a:srgbClr val="CC0000"/>
                </a:solidFill>
                <a:latin typeface="Arial Narrow" panose="020B0606020202030204" pitchFamily="34" charset="0"/>
              </a:rPr>
              <a:t>actions taken</a:t>
            </a:r>
            <a:r>
              <a:rPr lang="en-US" altLang="zh-CN" sz="2800" i="1" dirty="0">
                <a:latin typeface="Arial Narrow" panose="020B0606020202030204" pitchFamily="34" charset="0"/>
              </a:rPr>
              <a:t> on message transmission, receipt</a:t>
            </a:r>
            <a:r>
              <a:rPr lang="en-US" altLang="zh-CN" i="1" dirty="0">
                <a:solidFill>
                  <a:srgbClr val="FF0000"/>
                </a:solidFill>
                <a:latin typeface="Arial Narrow" panose="020B0606020202030204" pitchFamily="34" charset="0"/>
              </a:rPr>
              <a:t> </a:t>
            </a:r>
          </a:p>
        </p:txBody>
      </p:sp>
      <p:sp>
        <p:nvSpPr>
          <p:cNvPr id="29703" name="Rectangle 6"/>
          <p:cNvSpPr>
            <a:spLocks noChangeArrowheads="1"/>
          </p:cNvSpPr>
          <p:nvPr/>
        </p:nvSpPr>
        <p:spPr bwMode="auto">
          <a:xfrm>
            <a:off x="5859464" y="3962400"/>
            <a:ext cx="4503737" cy="2362200"/>
          </a:xfrm>
          <a:prstGeom prst="rect">
            <a:avLst/>
          </a:prstGeom>
          <a:noFill/>
          <a:ln w="19050">
            <a:solidFill>
              <a:srgbClr val="0000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72376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Footer Placeholder 2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>
                <a:solidFill>
                  <a:srgbClr val="FF0000"/>
                </a:solidFill>
                <a:latin typeface="Tahoma" panose="020B0604030504040204" pitchFamily="34" charset="0"/>
              </a:rPr>
              <a:t>1 Introduction</a:t>
            </a:r>
          </a:p>
        </p:txBody>
      </p:sp>
      <p:sp>
        <p:nvSpPr>
          <p:cNvPr id="3177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856640" y="6645954"/>
            <a:ext cx="360040" cy="223246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4CB54E89-F416-42DC-B535-305A9CB09196}" type="slidenum">
              <a:rPr lang="en-US" altLang="zh-CN" sz="1200" smtClean="0">
                <a:solidFill>
                  <a:schemeClr val="accent3"/>
                </a:solidFill>
                <a:latin typeface="Tahoma" panose="020B0604030504040204" pitchFamily="34" charset="0"/>
              </a:rPr>
              <a:pPr/>
              <a:t>14</a:t>
            </a:fld>
            <a:endParaRPr lang="en-US" altLang="zh-CN" sz="1200" dirty="0">
              <a:solidFill>
                <a:schemeClr val="accent3"/>
              </a:solidFill>
              <a:latin typeface="Tahoma" panose="020B0604030504040204" pitchFamily="34" charset="0"/>
            </a:endParaRPr>
          </a:p>
        </p:txBody>
      </p:sp>
      <p:sp>
        <p:nvSpPr>
          <p:cNvPr id="31746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2376011" y="1371648"/>
            <a:ext cx="8153400" cy="685800"/>
          </a:xfrm>
        </p:spPr>
        <p:txBody>
          <a:bodyPr>
            <a:normAutofit fontScale="92500"/>
          </a:bodyPr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dirty="0"/>
              <a:t>a human protocol and a computer network protocol:</a:t>
            </a:r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zh-CN" dirty="0"/>
          </a:p>
        </p:txBody>
      </p:sp>
      <p:sp>
        <p:nvSpPr>
          <p:cNvPr id="31747" name="Rectangle 8"/>
          <p:cNvSpPr>
            <a:spLocks noChangeArrowheads="1"/>
          </p:cNvSpPr>
          <p:nvPr/>
        </p:nvSpPr>
        <p:spPr bwMode="auto">
          <a:xfrm>
            <a:off x="2152649" y="5862638"/>
            <a:ext cx="5516563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20000"/>
              </a:spcBef>
              <a:buClr>
                <a:schemeClr val="accent2"/>
              </a:buClr>
              <a:buSzPct val="85000"/>
              <a:buFont typeface="Wingdings" panose="05000000000000000000" pitchFamily="2" charset="2"/>
              <a:buNone/>
            </a:pPr>
            <a:r>
              <a:rPr lang="en-US" altLang="zh-CN" sz="2800" i="1" dirty="0">
                <a:solidFill>
                  <a:srgbClr val="CC0000"/>
                </a:solidFill>
                <a:latin typeface="Comic Sans MS" panose="030F0702030302020204" pitchFamily="66" charset="0"/>
              </a:rPr>
              <a:t>Q:</a:t>
            </a:r>
            <a:r>
              <a:rPr lang="en-US" altLang="zh-CN" sz="2800" dirty="0">
                <a:latin typeface="Comic Sans MS" panose="030F0702030302020204" pitchFamily="66" charset="0"/>
              </a:rPr>
              <a:t> </a:t>
            </a:r>
            <a:r>
              <a:rPr lang="en-US" altLang="zh-CN" sz="2800" dirty="0">
                <a:solidFill>
                  <a:srgbClr val="C00000"/>
                </a:solidFill>
                <a:latin typeface="Comic Sans MS" panose="030F0702030302020204" pitchFamily="66" charset="0"/>
              </a:rPr>
              <a:t>other human protocols? </a:t>
            </a:r>
          </a:p>
        </p:txBody>
      </p:sp>
      <p:sp>
        <p:nvSpPr>
          <p:cNvPr id="31748" name="Line 10"/>
          <p:cNvSpPr>
            <a:spLocks noChangeShapeType="1"/>
          </p:cNvSpPr>
          <p:nvPr/>
        </p:nvSpPr>
        <p:spPr bwMode="auto">
          <a:xfrm>
            <a:off x="2781301" y="2771776"/>
            <a:ext cx="1762125" cy="276225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pic>
        <p:nvPicPr>
          <p:cNvPr id="31749" name="Picture 62" descr="Alic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3614" y="2376489"/>
            <a:ext cx="561975" cy="693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50" name="Picture 63" descr="Bob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2964" y="2771776"/>
            <a:ext cx="676275" cy="690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51" name="Text Box 64"/>
          <p:cNvSpPr txBox="1">
            <a:spLocks noChangeArrowheads="1"/>
          </p:cNvSpPr>
          <p:nvPr/>
        </p:nvSpPr>
        <p:spPr bwMode="auto">
          <a:xfrm>
            <a:off x="3222626" y="2484438"/>
            <a:ext cx="50687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>
                <a:solidFill>
                  <a:srgbClr val="CC0000"/>
                </a:solidFill>
                <a:latin typeface="Comic Sans MS" panose="030F0702030302020204" pitchFamily="66" charset="0"/>
              </a:rPr>
              <a:t>Hi</a:t>
            </a:r>
          </a:p>
        </p:txBody>
      </p:sp>
      <p:sp>
        <p:nvSpPr>
          <p:cNvPr id="31752" name="Line 66"/>
          <p:cNvSpPr>
            <a:spLocks noChangeShapeType="1"/>
          </p:cNvSpPr>
          <p:nvPr/>
        </p:nvSpPr>
        <p:spPr bwMode="auto">
          <a:xfrm flipV="1">
            <a:off x="2473326" y="3330575"/>
            <a:ext cx="2085975" cy="361950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31753" name="Text Box 67"/>
          <p:cNvSpPr txBox="1">
            <a:spLocks noChangeArrowheads="1"/>
          </p:cNvSpPr>
          <p:nvPr/>
        </p:nvSpPr>
        <p:spPr bwMode="auto">
          <a:xfrm>
            <a:off x="3213101" y="3108325"/>
            <a:ext cx="50687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>
                <a:solidFill>
                  <a:srgbClr val="CC0000"/>
                </a:solidFill>
                <a:latin typeface="Comic Sans MS" panose="030F0702030302020204" pitchFamily="66" charset="0"/>
              </a:rPr>
              <a:t>Hi</a:t>
            </a:r>
          </a:p>
        </p:txBody>
      </p:sp>
      <p:sp>
        <p:nvSpPr>
          <p:cNvPr id="31754" name="Line 70"/>
          <p:cNvSpPr>
            <a:spLocks noChangeShapeType="1"/>
          </p:cNvSpPr>
          <p:nvPr/>
        </p:nvSpPr>
        <p:spPr bwMode="auto">
          <a:xfrm>
            <a:off x="2457451" y="3762375"/>
            <a:ext cx="2162175" cy="438150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grpSp>
        <p:nvGrpSpPr>
          <p:cNvPr id="31755" name="Group 72"/>
          <p:cNvGrpSpPr>
            <a:grpSpLocks/>
          </p:cNvGrpSpPr>
          <p:nvPr/>
        </p:nvGrpSpPr>
        <p:grpSpPr bwMode="auto">
          <a:xfrm>
            <a:off x="2952751" y="3694114"/>
            <a:ext cx="1100137" cy="708025"/>
            <a:chOff x="734" y="2747"/>
            <a:chExt cx="693" cy="446"/>
          </a:xfrm>
        </p:grpSpPr>
        <p:sp>
          <p:nvSpPr>
            <p:cNvPr id="31816" name="Rectangle 71"/>
            <p:cNvSpPr>
              <a:spLocks noChangeArrowheads="1"/>
            </p:cNvSpPr>
            <p:nvPr/>
          </p:nvSpPr>
          <p:spPr bwMode="auto">
            <a:xfrm>
              <a:off x="786" y="2790"/>
              <a:ext cx="588" cy="3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CC0000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1817" name="Text Box 69"/>
            <p:cNvSpPr txBox="1">
              <a:spLocks noChangeArrowheads="1"/>
            </p:cNvSpPr>
            <p:nvPr/>
          </p:nvSpPr>
          <p:spPr bwMode="auto">
            <a:xfrm>
              <a:off x="734" y="2747"/>
              <a:ext cx="693" cy="4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zh-CN" sz="2000" dirty="0">
                  <a:solidFill>
                    <a:srgbClr val="CC0000"/>
                  </a:solidFill>
                  <a:latin typeface="Comic Sans MS" panose="030F0702030302020204" pitchFamily="66" charset="0"/>
                </a:rPr>
                <a:t>Got the</a:t>
              </a:r>
            </a:p>
            <a:p>
              <a:pPr algn="ctr"/>
              <a:r>
                <a:rPr lang="en-US" altLang="zh-CN" sz="2000" dirty="0">
                  <a:solidFill>
                    <a:srgbClr val="CC0000"/>
                  </a:solidFill>
                  <a:latin typeface="Comic Sans MS" panose="030F0702030302020204" pitchFamily="66" charset="0"/>
                </a:rPr>
                <a:t>time?</a:t>
              </a:r>
            </a:p>
          </p:txBody>
        </p:sp>
      </p:grpSp>
      <p:sp>
        <p:nvSpPr>
          <p:cNvPr id="31756" name="Line 73"/>
          <p:cNvSpPr>
            <a:spLocks noChangeShapeType="1"/>
          </p:cNvSpPr>
          <p:nvPr/>
        </p:nvSpPr>
        <p:spPr bwMode="auto">
          <a:xfrm flipV="1">
            <a:off x="2619376" y="4333876"/>
            <a:ext cx="1952625" cy="333375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grpSp>
        <p:nvGrpSpPr>
          <p:cNvPr id="31757" name="Group 76"/>
          <p:cNvGrpSpPr>
            <a:grpSpLocks/>
          </p:cNvGrpSpPr>
          <p:nvPr/>
        </p:nvGrpSpPr>
        <p:grpSpPr bwMode="auto">
          <a:xfrm>
            <a:off x="3089276" y="4338643"/>
            <a:ext cx="838200" cy="461963"/>
            <a:chOff x="1046" y="2771"/>
            <a:chExt cx="528" cy="291"/>
          </a:xfrm>
        </p:grpSpPr>
        <p:sp>
          <p:nvSpPr>
            <p:cNvPr id="31814" name="Rectangle 75"/>
            <p:cNvSpPr>
              <a:spLocks noChangeArrowheads="1"/>
            </p:cNvSpPr>
            <p:nvPr/>
          </p:nvSpPr>
          <p:spPr bwMode="auto">
            <a:xfrm>
              <a:off x="1104" y="2820"/>
              <a:ext cx="444" cy="1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CC0000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1815" name="Text Box 74"/>
            <p:cNvSpPr txBox="1">
              <a:spLocks noChangeArrowheads="1"/>
            </p:cNvSpPr>
            <p:nvPr/>
          </p:nvSpPr>
          <p:spPr bwMode="auto">
            <a:xfrm>
              <a:off x="1046" y="2771"/>
              <a:ext cx="528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>
                  <a:solidFill>
                    <a:srgbClr val="CC0000"/>
                  </a:solidFill>
                  <a:latin typeface="Comic Sans MS" panose="030F0702030302020204" pitchFamily="66" charset="0"/>
                </a:rPr>
                <a:t>2:00</a:t>
              </a:r>
            </a:p>
          </p:txBody>
        </p:sp>
      </p:grpSp>
      <p:sp>
        <p:nvSpPr>
          <p:cNvPr id="31758" name="Line 85"/>
          <p:cNvSpPr>
            <a:spLocks noChangeShapeType="1"/>
          </p:cNvSpPr>
          <p:nvPr/>
        </p:nvSpPr>
        <p:spPr bwMode="auto">
          <a:xfrm flipV="1">
            <a:off x="6689725" y="4525964"/>
            <a:ext cx="2343150" cy="428625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31759" name="Line 89"/>
          <p:cNvSpPr>
            <a:spLocks noChangeShapeType="1"/>
          </p:cNvSpPr>
          <p:nvPr/>
        </p:nvSpPr>
        <p:spPr bwMode="auto">
          <a:xfrm>
            <a:off x="6704013" y="2811463"/>
            <a:ext cx="2176462" cy="347662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31760" name="Line 90"/>
          <p:cNvSpPr>
            <a:spLocks noChangeShapeType="1"/>
          </p:cNvSpPr>
          <p:nvPr/>
        </p:nvSpPr>
        <p:spPr bwMode="auto">
          <a:xfrm flipV="1">
            <a:off x="6642100" y="3317876"/>
            <a:ext cx="2216150" cy="398463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31761" name="Rectangle 92"/>
          <p:cNvSpPr>
            <a:spLocks noChangeArrowheads="1"/>
          </p:cNvSpPr>
          <p:nvPr/>
        </p:nvSpPr>
        <p:spPr bwMode="auto">
          <a:xfrm>
            <a:off x="7077076" y="3340100"/>
            <a:ext cx="1438275" cy="3937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CC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31762" name="Text Box 91"/>
          <p:cNvSpPr txBox="1">
            <a:spLocks noChangeArrowheads="1"/>
          </p:cNvSpPr>
          <p:nvPr/>
        </p:nvSpPr>
        <p:spPr bwMode="auto">
          <a:xfrm>
            <a:off x="6894513" y="3341688"/>
            <a:ext cx="1809750" cy="55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85000"/>
              </a:lnSpc>
            </a:pPr>
            <a:r>
              <a:rPr lang="en-US" altLang="zh-CN" sz="1800">
                <a:solidFill>
                  <a:srgbClr val="CC0000"/>
                </a:solidFill>
                <a:latin typeface="Comic Sans MS" panose="030F0702030302020204" pitchFamily="66" charset="0"/>
              </a:rPr>
              <a:t>TCP connection</a:t>
            </a:r>
          </a:p>
          <a:p>
            <a:pPr algn="ctr">
              <a:lnSpc>
                <a:spcPct val="85000"/>
              </a:lnSpc>
            </a:pPr>
            <a:r>
              <a:rPr lang="en-US" altLang="zh-CN" sz="1800">
                <a:solidFill>
                  <a:srgbClr val="CC0000"/>
                </a:solidFill>
                <a:latin typeface="Comic Sans MS" panose="030F0702030302020204" pitchFamily="66" charset="0"/>
              </a:rPr>
              <a:t>response</a:t>
            </a:r>
          </a:p>
        </p:txBody>
      </p:sp>
      <p:sp>
        <p:nvSpPr>
          <p:cNvPr id="31763" name="Line 94"/>
          <p:cNvSpPr>
            <a:spLocks noChangeShapeType="1"/>
          </p:cNvSpPr>
          <p:nvPr/>
        </p:nvSpPr>
        <p:spPr bwMode="auto">
          <a:xfrm>
            <a:off x="6689725" y="3963988"/>
            <a:ext cx="2400300" cy="419100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grpSp>
        <p:nvGrpSpPr>
          <p:cNvPr id="31764" name="Group 97"/>
          <p:cNvGrpSpPr>
            <a:grpSpLocks/>
          </p:cNvGrpSpPr>
          <p:nvPr/>
        </p:nvGrpSpPr>
        <p:grpSpPr bwMode="auto">
          <a:xfrm>
            <a:off x="6902451" y="3933057"/>
            <a:ext cx="4378120" cy="584201"/>
            <a:chOff x="3212" y="2597"/>
            <a:chExt cx="2390" cy="368"/>
          </a:xfrm>
        </p:grpSpPr>
        <p:sp>
          <p:nvSpPr>
            <p:cNvPr id="31812" name="Rectangle 96"/>
            <p:cNvSpPr>
              <a:spLocks noChangeArrowheads="1"/>
            </p:cNvSpPr>
            <p:nvPr/>
          </p:nvSpPr>
          <p:spPr bwMode="auto">
            <a:xfrm>
              <a:off x="3252" y="2628"/>
              <a:ext cx="2100" cy="1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CC0000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1813" name="Text Box 95"/>
            <p:cNvSpPr txBox="1">
              <a:spLocks noChangeArrowheads="1"/>
            </p:cNvSpPr>
            <p:nvPr/>
          </p:nvSpPr>
          <p:spPr bwMode="auto">
            <a:xfrm>
              <a:off x="3212" y="2597"/>
              <a:ext cx="2390" cy="3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sz="1800" dirty="0">
                  <a:solidFill>
                    <a:srgbClr val="CC0000"/>
                  </a:solidFill>
                  <a:latin typeface="Comic Sans MS" panose="030F0702030302020204" pitchFamily="66" charset="0"/>
                </a:rPr>
                <a:t>Get</a:t>
              </a:r>
              <a:r>
                <a:rPr lang="en-US" altLang="zh-CN" sz="1400" dirty="0">
                  <a:solidFill>
                    <a:srgbClr val="CC0000"/>
                  </a:solidFill>
                  <a:latin typeface="Comic Sans MS" panose="030F0702030302020204" pitchFamily="66" charset="0"/>
                </a:rPr>
                <a:t> http://www.github.com/network-distributed</a:t>
              </a:r>
              <a:endParaRPr lang="en-US" altLang="zh-CN" dirty="0">
                <a:solidFill>
                  <a:srgbClr val="CC0000"/>
                </a:solidFill>
                <a:latin typeface="Comic Sans MS" panose="030F0702030302020204" pitchFamily="66" charset="0"/>
              </a:endParaRPr>
            </a:p>
          </p:txBody>
        </p:sp>
      </p:grpSp>
      <p:sp>
        <p:nvSpPr>
          <p:cNvPr id="31765" name="Rectangle 99"/>
          <p:cNvSpPr>
            <a:spLocks noChangeArrowheads="1"/>
          </p:cNvSpPr>
          <p:nvPr/>
        </p:nvSpPr>
        <p:spPr bwMode="auto">
          <a:xfrm>
            <a:off x="7458076" y="4624389"/>
            <a:ext cx="919163" cy="2952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CC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31766" name="Text Box 100"/>
          <p:cNvSpPr txBox="1">
            <a:spLocks noChangeArrowheads="1"/>
          </p:cNvSpPr>
          <p:nvPr/>
        </p:nvSpPr>
        <p:spPr bwMode="auto">
          <a:xfrm>
            <a:off x="7424739" y="4510088"/>
            <a:ext cx="9302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>
                <a:solidFill>
                  <a:srgbClr val="CC0000"/>
                </a:solidFill>
                <a:latin typeface="Comic Sans MS" panose="030F0702030302020204" pitchFamily="66" charset="0"/>
              </a:rPr>
              <a:t>&lt;file&gt;</a:t>
            </a:r>
          </a:p>
        </p:txBody>
      </p:sp>
      <p:sp>
        <p:nvSpPr>
          <p:cNvPr id="31767" name="Line 101"/>
          <p:cNvSpPr>
            <a:spLocks noChangeShapeType="1"/>
          </p:cNvSpPr>
          <p:nvPr/>
        </p:nvSpPr>
        <p:spPr bwMode="auto">
          <a:xfrm>
            <a:off x="5581650" y="2068513"/>
            <a:ext cx="0" cy="3573462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grpSp>
        <p:nvGrpSpPr>
          <p:cNvPr id="31768" name="Group 105"/>
          <p:cNvGrpSpPr>
            <a:grpSpLocks/>
          </p:cNvGrpSpPr>
          <p:nvPr/>
        </p:nvGrpSpPr>
        <p:grpSpPr bwMode="auto">
          <a:xfrm>
            <a:off x="5259389" y="4972051"/>
            <a:ext cx="720725" cy="400050"/>
            <a:chOff x="2198" y="3221"/>
            <a:chExt cx="454" cy="252"/>
          </a:xfrm>
        </p:grpSpPr>
        <p:sp>
          <p:nvSpPr>
            <p:cNvPr id="31810" name="Rectangle 104"/>
            <p:cNvSpPr>
              <a:spLocks noChangeArrowheads="1"/>
            </p:cNvSpPr>
            <p:nvPr/>
          </p:nvSpPr>
          <p:spPr bwMode="auto">
            <a:xfrm>
              <a:off x="2244" y="3282"/>
              <a:ext cx="408" cy="1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Comic Sans MS" panose="030F0702030302020204" pitchFamily="66" charset="0"/>
              </a:endParaRPr>
            </a:p>
          </p:txBody>
        </p:sp>
        <p:sp>
          <p:nvSpPr>
            <p:cNvPr id="31811" name="Text Box 102"/>
            <p:cNvSpPr txBox="1">
              <a:spLocks noChangeArrowheads="1"/>
            </p:cNvSpPr>
            <p:nvPr/>
          </p:nvSpPr>
          <p:spPr bwMode="auto">
            <a:xfrm>
              <a:off x="2198" y="3221"/>
              <a:ext cx="452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sz="2000">
                  <a:solidFill>
                    <a:schemeClr val="bg2"/>
                  </a:solidFill>
                  <a:latin typeface="Comic Sans MS" panose="030F0702030302020204" pitchFamily="66" charset="0"/>
                </a:rPr>
                <a:t>time</a:t>
              </a:r>
            </a:p>
          </p:txBody>
        </p:sp>
      </p:grpSp>
      <p:sp>
        <p:nvSpPr>
          <p:cNvPr id="31769" name="Rectangle 52"/>
          <p:cNvSpPr>
            <a:spLocks noChangeArrowheads="1"/>
          </p:cNvSpPr>
          <p:nvPr/>
        </p:nvSpPr>
        <p:spPr bwMode="auto">
          <a:xfrm>
            <a:off x="6989763" y="2751139"/>
            <a:ext cx="1365250" cy="43973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latin typeface="Comic Sans MS" panose="030F0702030302020204" pitchFamily="66" charset="0"/>
            </a:endParaRPr>
          </a:p>
        </p:txBody>
      </p:sp>
      <p:sp>
        <p:nvSpPr>
          <p:cNvPr id="31770" name="Text Box 91"/>
          <p:cNvSpPr txBox="1">
            <a:spLocks noChangeArrowheads="1"/>
          </p:cNvSpPr>
          <p:nvPr/>
        </p:nvSpPr>
        <p:spPr bwMode="auto">
          <a:xfrm>
            <a:off x="6938963" y="2682875"/>
            <a:ext cx="1809750" cy="55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85000"/>
              </a:lnSpc>
            </a:pPr>
            <a:r>
              <a:rPr lang="en-US" altLang="zh-CN" sz="1800">
                <a:solidFill>
                  <a:srgbClr val="CC0000"/>
                </a:solidFill>
                <a:latin typeface="Comic Sans MS" panose="030F0702030302020204" pitchFamily="66" charset="0"/>
              </a:rPr>
              <a:t>TCP connection</a:t>
            </a:r>
          </a:p>
          <a:p>
            <a:pPr algn="ctr">
              <a:lnSpc>
                <a:spcPct val="85000"/>
              </a:lnSpc>
            </a:pPr>
            <a:r>
              <a:rPr lang="en-US" altLang="zh-CN" sz="1800">
                <a:solidFill>
                  <a:srgbClr val="CC0000"/>
                </a:solidFill>
                <a:latin typeface="Comic Sans MS" panose="030F0702030302020204" pitchFamily="66" charset="0"/>
              </a:rPr>
              <a:t>request</a:t>
            </a:r>
          </a:p>
        </p:txBody>
      </p:sp>
      <p:pic>
        <p:nvPicPr>
          <p:cNvPr id="31771" name="Picture 53" descr="underline_base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6776" y="879475"/>
            <a:ext cx="5039344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72" name="Rectangle 2"/>
          <p:cNvSpPr>
            <a:spLocks noChangeArrowheads="1"/>
          </p:cNvSpPr>
          <p:nvPr/>
        </p:nvSpPr>
        <p:spPr bwMode="auto">
          <a:xfrm>
            <a:off x="2011363" y="206376"/>
            <a:ext cx="5657850" cy="868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CN" sz="4400" dirty="0">
                <a:solidFill>
                  <a:srgbClr val="000099"/>
                </a:solidFill>
                <a:latin typeface="Comic Sans MS" panose="030F0702030302020204" pitchFamily="66" charset="0"/>
              </a:rPr>
              <a:t>What</a:t>
            </a:r>
            <a:r>
              <a:rPr lang="en-US" altLang="ja-JP" sz="4400" dirty="0">
                <a:solidFill>
                  <a:srgbClr val="000099"/>
                </a:solidFill>
                <a:latin typeface="Comic Sans MS" panose="030F0702030302020204" pitchFamily="66" charset="0"/>
              </a:rPr>
              <a:t>'s a protocol?</a:t>
            </a:r>
            <a:endParaRPr lang="en-US" altLang="zh-CN" sz="4400" dirty="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grpSp>
        <p:nvGrpSpPr>
          <p:cNvPr id="31773" name="Group 57"/>
          <p:cNvGrpSpPr>
            <a:grpSpLocks/>
          </p:cNvGrpSpPr>
          <p:nvPr/>
        </p:nvGrpSpPr>
        <p:grpSpPr bwMode="auto">
          <a:xfrm>
            <a:off x="8936038" y="2782888"/>
            <a:ext cx="431800" cy="755650"/>
            <a:chOff x="4140" y="429"/>
            <a:chExt cx="1425" cy="2396"/>
          </a:xfrm>
        </p:grpSpPr>
        <p:sp>
          <p:nvSpPr>
            <p:cNvPr id="31778" name="Freeform 58"/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3 w 354"/>
                <a:gd name="T1" fmla="*/ 0 h 2742"/>
                <a:gd name="T2" fmla="*/ 15 w 354"/>
                <a:gd name="T3" fmla="*/ 27 h 2742"/>
                <a:gd name="T4" fmla="*/ 15 w 354"/>
                <a:gd name="T5" fmla="*/ 205 h 2742"/>
                <a:gd name="T6" fmla="*/ 0 w 354"/>
                <a:gd name="T7" fmla="*/ 215 h 2742"/>
                <a:gd name="T8" fmla="*/ 3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31779" name="Rectangle 59"/>
            <p:cNvSpPr>
              <a:spLocks noChangeArrowheads="1"/>
            </p:cNvSpPr>
            <p:nvPr/>
          </p:nvSpPr>
          <p:spPr bwMode="auto">
            <a:xfrm>
              <a:off x="4208" y="429"/>
              <a:ext cx="1043" cy="2285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Comic Sans MS" panose="030F0702030302020204" pitchFamily="66" charset="0"/>
              </a:endParaRPr>
            </a:p>
          </p:txBody>
        </p:sp>
        <p:sp>
          <p:nvSpPr>
            <p:cNvPr id="31780" name="Freeform 60"/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9 w 211"/>
                <a:gd name="T3" fmla="*/ 18 h 2537"/>
                <a:gd name="T4" fmla="*/ 2 w 211"/>
                <a:gd name="T5" fmla="*/ 196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31781" name="Freeform 61"/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1 h 226"/>
                <a:gd name="T4" fmla="*/ 14 w 328"/>
                <a:gd name="T5" fmla="*/ 19 h 226"/>
                <a:gd name="T6" fmla="*/ 0 w 328"/>
                <a:gd name="T7" fmla="*/ 8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31782" name="Rectangle 62"/>
            <p:cNvSpPr>
              <a:spLocks noChangeArrowheads="1"/>
            </p:cNvSpPr>
            <p:nvPr/>
          </p:nvSpPr>
          <p:spPr bwMode="auto">
            <a:xfrm>
              <a:off x="4213" y="691"/>
              <a:ext cx="597" cy="5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Comic Sans MS" panose="030F0702030302020204" pitchFamily="66" charset="0"/>
              </a:endParaRPr>
            </a:p>
          </p:txBody>
        </p:sp>
        <p:grpSp>
          <p:nvGrpSpPr>
            <p:cNvPr id="31783" name="Group 63"/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31808" name="AutoShape 64"/>
              <p:cNvSpPr>
                <a:spLocks noChangeArrowheads="1"/>
              </p:cNvSpPr>
              <p:nvPr/>
            </p:nvSpPr>
            <p:spPr bwMode="auto">
              <a:xfrm>
                <a:off x="612" y="2566"/>
                <a:ext cx="726" cy="14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31809" name="AutoShape 65"/>
              <p:cNvSpPr>
                <a:spLocks noChangeArrowheads="1"/>
              </p:cNvSpPr>
              <p:nvPr/>
            </p:nvSpPr>
            <p:spPr bwMode="auto">
              <a:xfrm>
                <a:off x="625" y="2580"/>
                <a:ext cx="693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31784" name="Rectangle 66"/>
            <p:cNvSpPr>
              <a:spLocks noChangeArrowheads="1"/>
            </p:cNvSpPr>
            <p:nvPr/>
          </p:nvSpPr>
          <p:spPr bwMode="auto">
            <a:xfrm>
              <a:off x="4224" y="1018"/>
              <a:ext cx="597" cy="5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Comic Sans MS" panose="030F0702030302020204" pitchFamily="66" charset="0"/>
              </a:endParaRPr>
            </a:p>
          </p:txBody>
        </p:sp>
        <p:grpSp>
          <p:nvGrpSpPr>
            <p:cNvPr id="31785" name="Group 67"/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31806" name="AutoShape 68"/>
              <p:cNvSpPr>
                <a:spLocks noChangeArrowheads="1"/>
              </p:cNvSpPr>
              <p:nvPr/>
            </p:nvSpPr>
            <p:spPr bwMode="auto">
              <a:xfrm>
                <a:off x="615" y="2567"/>
                <a:ext cx="726" cy="141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31807" name="AutoShape 69"/>
              <p:cNvSpPr>
                <a:spLocks noChangeArrowheads="1"/>
              </p:cNvSpPr>
              <p:nvPr/>
            </p:nvSpPr>
            <p:spPr bwMode="auto">
              <a:xfrm>
                <a:off x="628" y="2582"/>
                <a:ext cx="693" cy="11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31786" name="Rectangle 70"/>
            <p:cNvSpPr>
              <a:spLocks noChangeArrowheads="1"/>
            </p:cNvSpPr>
            <p:nvPr/>
          </p:nvSpPr>
          <p:spPr bwMode="auto">
            <a:xfrm>
              <a:off x="4219" y="1360"/>
              <a:ext cx="592" cy="45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Comic Sans MS" panose="030F0702030302020204" pitchFamily="66" charset="0"/>
              </a:endParaRPr>
            </a:p>
          </p:txBody>
        </p:sp>
        <p:sp>
          <p:nvSpPr>
            <p:cNvPr id="31787" name="Rectangle 71"/>
            <p:cNvSpPr>
              <a:spLocks noChangeArrowheads="1"/>
            </p:cNvSpPr>
            <p:nvPr/>
          </p:nvSpPr>
          <p:spPr bwMode="auto">
            <a:xfrm>
              <a:off x="4229" y="1657"/>
              <a:ext cx="597" cy="45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Comic Sans MS" panose="030F0702030302020204" pitchFamily="66" charset="0"/>
              </a:endParaRPr>
            </a:p>
          </p:txBody>
        </p:sp>
        <p:grpSp>
          <p:nvGrpSpPr>
            <p:cNvPr id="31788" name="Group 72"/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31804" name="AutoShape 73"/>
              <p:cNvSpPr>
                <a:spLocks noChangeArrowheads="1"/>
              </p:cNvSpPr>
              <p:nvPr/>
            </p:nvSpPr>
            <p:spPr bwMode="auto">
              <a:xfrm>
                <a:off x="617" y="2568"/>
                <a:ext cx="724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31805" name="AutoShape 74"/>
              <p:cNvSpPr>
                <a:spLocks noChangeArrowheads="1"/>
              </p:cNvSpPr>
              <p:nvPr/>
            </p:nvSpPr>
            <p:spPr bwMode="auto">
              <a:xfrm>
                <a:off x="630" y="2582"/>
                <a:ext cx="692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31789" name="Freeform 75"/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0 h 226"/>
                <a:gd name="T4" fmla="*/ 14 w 328"/>
                <a:gd name="T5" fmla="*/ 17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grpSp>
          <p:nvGrpSpPr>
            <p:cNvPr id="31790" name="Group 76"/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31802" name="AutoShape 77"/>
              <p:cNvSpPr>
                <a:spLocks noChangeArrowheads="1"/>
              </p:cNvSpPr>
              <p:nvPr/>
            </p:nvSpPr>
            <p:spPr bwMode="auto">
              <a:xfrm>
                <a:off x="612" y="2566"/>
                <a:ext cx="724" cy="141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31803" name="AutoShape 78"/>
              <p:cNvSpPr>
                <a:spLocks noChangeArrowheads="1"/>
              </p:cNvSpPr>
              <p:nvPr/>
            </p:nvSpPr>
            <p:spPr bwMode="auto">
              <a:xfrm>
                <a:off x="625" y="2581"/>
                <a:ext cx="692" cy="11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31791" name="Rectangle 79"/>
            <p:cNvSpPr>
              <a:spLocks noChangeArrowheads="1"/>
            </p:cNvSpPr>
            <p:nvPr/>
          </p:nvSpPr>
          <p:spPr bwMode="auto">
            <a:xfrm>
              <a:off x="5251" y="429"/>
              <a:ext cx="68" cy="2290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Comic Sans MS" panose="030F0702030302020204" pitchFamily="66" charset="0"/>
              </a:endParaRPr>
            </a:p>
          </p:txBody>
        </p:sp>
        <p:sp>
          <p:nvSpPr>
            <p:cNvPr id="31792" name="Freeform 80"/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4 w 296"/>
                <a:gd name="T3" fmla="*/ 10 h 256"/>
                <a:gd name="T4" fmla="*/ 14 w 296"/>
                <a:gd name="T5" fmla="*/ 19 h 256"/>
                <a:gd name="T6" fmla="*/ 0 w 296"/>
                <a:gd name="T7" fmla="*/ 7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31793" name="Freeform 81"/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4 w 304"/>
                <a:gd name="T3" fmla="*/ 13 h 288"/>
                <a:gd name="T4" fmla="*/ 13 w 304"/>
                <a:gd name="T5" fmla="*/ 23 h 288"/>
                <a:gd name="T6" fmla="*/ 2 w 304"/>
                <a:gd name="T7" fmla="*/ 1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31794" name="Oval 82"/>
            <p:cNvSpPr>
              <a:spLocks noChangeArrowheads="1"/>
            </p:cNvSpPr>
            <p:nvPr/>
          </p:nvSpPr>
          <p:spPr bwMode="auto">
            <a:xfrm>
              <a:off x="5518" y="2609"/>
              <a:ext cx="47" cy="101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Comic Sans MS" panose="030F0702030302020204" pitchFamily="66" charset="0"/>
              </a:endParaRPr>
            </a:p>
          </p:txBody>
        </p:sp>
        <p:sp>
          <p:nvSpPr>
            <p:cNvPr id="31795" name="Freeform 83"/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9 h 240"/>
                <a:gd name="T2" fmla="*/ 2 w 306"/>
                <a:gd name="T3" fmla="*/ 19 h 240"/>
                <a:gd name="T4" fmla="*/ 14 w 306"/>
                <a:gd name="T5" fmla="*/ 9 h 240"/>
                <a:gd name="T6" fmla="*/ 14 w 306"/>
                <a:gd name="T7" fmla="*/ 0 h 240"/>
                <a:gd name="T8" fmla="*/ 0 w 306"/>
                <a:gd name="T9" fmla="*/ 9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31796" name="AutoShape 84"/>
            <p:cNvSpPr>
              <a:spLocks noChangeArrowheads="1"/>
            </p:cNvSpPr>
            <p:nvPr/>
          </p:nvSpPr>
          <p:spPr bwMode="auto">
            <a:xfrm>
              <a:off x="4140" y="2679"/>
              <a:ext cx="1200" cy="146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Comic Sans MS" panose="030F0702030302020204" pitchFamily="66" charset="0"/>
              </a:endParaRPr>
            </a:p>
          </p:txBody>
        </p:sp>
        <p:sp>
          <p:nvSpPr>
            <p:cNvPr id="31797" name="AutoShape 85"/>
            <p:cNvSpPr>
              <a:spLocks noChangeArrowheads="1"/>
            </p:cNvSpPr>
            <p:nvPr/>
          </p:nvSpPr>
          <p:spPr bwMode="auto">
            <a:xfrm>
              <a:off x="4208" y="2709"/>
              <a:ext cx="1069" cy="8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Comic Sans MS" panose="030F0702030302020204" pitchFamily="66" charset="0"/>
              </a:endParaRPr>
            </a:p>
          </p:txBody>
        </p:sp>
        <p:sp>
          <p:nvSpPr>
            <p:cNvPr id="31798" name="Oval 86"/>
            <p:cNvSpPr>
              <a:spLocks noChangeArrowheads="1"/>
            </p:cNvSpPr>
            <p:nvPr/>
          </p:nvSpPr>
          <p:spPr bwMode="auto">
            <a:xfrm>
              <a:off x="4308" y="2382"/>
              <a:ext cx="157" cy="146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Comic Sans MS" panose="030F0702030302020204" pitchFamily="66" charset="0"/>
              </a:endParaRPr>
            </a:p>
          </p:txBody>
        </p:sp>
        <p:sp>
          <p:nvSpPr>
            <p:cNvPr id="31799" name="Oval 87"/>
            <p:cNvSpPr>
              <a:spLocks noChangeArrowheads="1"/>
            </p:cNvSpPr>
            <p:nvPr/>
          </p:nvSpPr>
          <p:spPr bwMode="auto">
            <a:xfrm>
              <a:off x="4486" y="2382"/>
              <a:ext cx="162" cy="14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endParaRPr lang="zh-CN" altLang="zh-CN" sz="1800">
                <a:solidFill>
                  <a:srgbClr val="FF0000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1800" name="Oval 88"/>
            <p:cNvSpPr>
              <a:spLocks noChangeArrowheads="1"/>
            </p:cNvSpPr>
            <p:nvPr/>
          </p:nvSpPr>
          <p:spPr bwMode="auto">
            <a:xfrm>
              <a:off x="4664" y="2382"/>
              <a:ext cx="157" cy="141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Comic Sans MS" panose="030F0702030302020204" pitchFamily="66" charset="0"/>
              </a:endParaRPr>
            </a:p>
          </p:txBody>
        </p:sp>
        <p:sp>
          <p:nvSpPr>
            <p:cNvPr id="31801" name="Rectangle 89"/>
            <p:cNvSpPr>
              <a:spLocks noChangeArrowheads="1"/>
            </p:cNvSpPr>
            <p:nvPr/>
          </p:nvSpPr>
          <p:spPr bwMode="auto">
            <a:xfrm>
              <a:off x="5062" y="1833"/>
              <a:ext cx="84" cy="765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Comic Sans MS" panose="030F0702030302020204" pitchFamily="66" charset="0"/>
              </a:endParaRPr>
            </a:p>
          </p:txBody>
        </p:sp>
      </p:grpSp>
      <p:grpSp>
        <p:nvGrpSpPr>
          <p:cNvPr id="31774" name="Group 90"/>
          <p:cNvGrpSpPr>
            <a:grpSpLocks/>
          </p:cNvGrpSpPr>
          <p:nvPr/>
        </p:nvGrpSpPr>
        <p:grpSpPr bwMode="auto">
          <a:xfrm>
            <a:off x="5799138" y="2339976"/>
            <a:ext cx="893762" cy="828675"/>
            <a:chOff x="-44" y="1473"/>
            <a:chExt cx="981" cy="1105"/>
          </a:xfrm>
        </p:grpSpPr>
        <p:pic>
          <p:nvPicPr>
            <p:cNvPr id="31776" name="Picture 91" descr="desktop_computer_stylized_medium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1777" name="Freeform 92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529914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0344472" y="6645954"/>
            <a:ext cx="1384395" cy="18735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>
                <a:solidFill>
                  <a:srgbClr val="C00000"/>
                </a:solidFill>
                <a:latin typeface="Tahoma" panose="020B0604030504040204" pitchFamily="34" charset="0"/>
              </a:rPr>
              <a:t>1 Introduction</a:t>
            </a:r>
          </a:p>
        </p:txBody>
      </p:sp>
      <p:sp>
        <p:nvSpPr>
          <p:cNvPr id="33797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856640" y="6645954"/>
            <a:ext cx="360040" cy="223246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061C15A8-DA82-44A3-9F24-3F761CBD0DF2}" type="slidenum">
              <a:rPr lang="en-US" altLang="zh-CN" sz="1200" smtClean="0">
                <a:solidFill>
                  <a:schemeClr val="accent3"/>
                </a:solidFill>
                <a:latin typeface="Tahoma" panose="020B0604030504040204" pitchFamily="34" charset="0"/>
              </a:rPr>
              <a:pPr/>
              <a:t>15</a:t>
            </a:fld>
            <a:endParaRPr lang="en-US" altLang="zh-CN" sz="1200" dirty="0">
              <a:solidFill>
                <a:schemeClr val="accent3"/>
              </a:solidFill>
              <a:latin typeface="Tahoma" panose="020B0604030504040204" pitchFamily="34" charset="0"/>
            </a:endParaRPr>
          </a:p>
        </p:txBody>
      </p:sp>
      <p:sp>
        <p:nvSpPr>
          <p:cNvPr id="33795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203451" y="372723"/>
            <a:ext cx="11137900" cy="720725"/>
          </a:xfrm>
        </p:spPr>
        <p:txBody>
          <a:bodyPr/>
          <a:lstStyle/>
          <a:p>
            <a:pPr eaLnBrk="1" hangingPunct="1"/>
            <a:r>
              <a:rPr lang="en-US" altLang="zh-CN" dirty="0"/>
              <a:t>Chapter 1: roadmap</a:t>
            </a:r>
          </a:p>
        </p:txBody>
      </p:sp>
      <p:sp>
        <p:nvSpPr>
          <p:cNvPr id="33796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670176" y="1412776"/>
            <a:ext cx="8207375" cy="4648200"/>
          </a:xfrm>
        </p:spPr>
        <p:txBody>
          <a:bodyPr/>
          <a:lstStyle/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zh-CN" sz="2800" dirty="0">
                <a:ea typeface="宋体" panose="02010600030101010101" pitchFamily="2" charset="-122"/>
              </a:rPr>
              <a:t>1.1 what </a:t>
            </a:r>
            <a:r>
              <a:rPr lang="en-US" altLang="zh-CN" sz="2800" i="1" dirty="0">
                <a:ea typeface="宋体" panose="02010600030101010101" pitchFamily="2" charset="-122"/>
              </a:rPr>
              <a:t>is</a:t>
            </a:r>
            <a:r>
              <a:rPr lang="en-US" altLang="zh-CN" sz="2800" dirty="0">
                <a:ea typeface="宋体" panose="02010600030101010101" pitchFamily="2" charset="-122"/>
              </a:rPr>
              <a:t> the Internet?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zh-CN" sz="2800" dirty="0">
                <a:solidFill>
                  <a:srgbClr val="CC0000"/>
                </a:solidFill>
                <a:ea typeface="宋体" panose="02010600030101010101" pitchFamily="2" charset="-122"/>
              </a:rPr>
              <a:t>1.2 network edge</a:t>
            </a:r>
          </a:p>
          <a:p>
            <a:pPr lvl="2" eaLnBrk="1" hangingPunct="1">
              <a:buSzPct val="70000"/>
              <a:buFont typeface="Wingdings" panose="05000000000000000000" pitchFamily="2" charset="2"/>
              <a:buChar char="v"/>
            </a:pPr>
            <a:r>
              <a:rPr lang="en-US" altLang="zh-CN" sz="2400" dirty="0">
                <a:solidFill>
                  <a:srgbClr val="CC0000"/>
                </a:solidFill>
                <a:latin typeface="Gill Sans MT" panose="020B0502020104020203" pitchFamily="34" charset="0"/>
                <a:ea typeface="宋体" panose="02010600030101010101" pitchFamily="2" charset="-122"/>
              </a:rPr>
              <a:t> end systems, access networks, links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zh-CN" sz="2800" dirty="0">
                <a:ea typeface="宋体" panose="02010600030101010101" pitchFamily="2" charset="-122"/>
              </a:rPr>
              <a:t>1.3 network core</a:t>
            </a:r>
          </a:p>
          <a:p>
            <a:pPr lvl="2" eaLnBrk="1" hangingPunct="1">
              <a:buSzPct val="70000"/>
              <a:buFont typeface="Wingdings" panose="05000000000000000000" pitchFamily="2" charset="2"/>
              <a:buChar char="v"/>
            </a:pPr>
            <a:r>
              <a:rPr lang="en-US" altLang="zh-CN" sz="2400" dirty="0">
                <a:latin typeface="Gill Sans MT" panose="020B0502020104020203" pitchFamily="34" charset="0"/>
                <a:ea typeface="宋体" panose="02010600030101010101" pitchFamily="2" charset="-122"/>
              </a:rPr>
              <a:t> packet switching, circuit switching, network structure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zh-CN" sz="2800" dirty="0">
                <a:ea typeface="宋体" panose="02010600030101010101" pitchFamily="2" charset="-122"/>
              </a:rPr>
              <a:t>1.4 delay, loss, throughput in networks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zh-CN" sz="2800" dirty="0">
                <a:ea typeface="宋体" panose="02010600030101010101" pitchFamily="2" charset="-122"/>
              </a:rPr>
              <a:t>1.5 protocol layers, service models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zh-CN" sz="2800" dirty="0">
                <a:ea typeface="宋体" panose="02010600030101010101" pitchFamily="2" charset="-122"/>
              </a:rPr>
              <a:t>1.6 networks under attack: security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zh-CN" sz="2800" dirty="0">
                <a:ea typeface="宋体" panose="02010600030101010101" pitchFamily="2" charset="-122"/>
              </a:rPr>
              <a:t>1.7 history</a:t>
            </a:r>
          </a:p>
          <a:p>
            <a:pPr eaLnBrk="1" hangingPunct="1"/>
            <a:endParaRPr lang="en-US" altLang="zh-CN" dirty="0"/>
          </a:p>
        </p:txBody>
      </p:sp>
      <p:pic>
        <p:nvPicPr>
          <p:cNvPr id="33794" name="Picture 2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3451" y="1028700"/>
            <a:ext cx="4570413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687109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0344472" y="6600388"/>
            <a:ext cx="1631669" cy="284996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>
                <a:solidFill>
                  <a:schemeClr val="accent2"/>
                </a:solidFill>
                <a:latin typeface="Tahoma" panose="020B0604030504040204" pitchFamily="34" charset="0"/>
              </a:rPr>
              <a:t>1.2 network edge</a:t>
            </a:r>
          </a:p>
        </p:txBody>
      </p:sp>
      <p:sp>
        <p:nvSpPr>
          <p:cNvPr id="35847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856640" y="6662138"/>
            <a:ext cx="360040" cy="223246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04C4848D-B25B-4612-8E69-0F8BB2C32E06}" type="slidenum">
              <a:rPr lang="en-US" altLang="zh-CN" sz="1200" smtClean="0">
                <a:solidFill>
                  <a:schemeClr val="accent4"/>
                </a:solidFill>
                <a:latin typeface="Tahoma" panose="020B0604030504040204" pitchFamily="34" charset="0"/>
              </a:rPr>
              <a:pPr/>
              <a:t>16</a:t>
            </a:fld>
            <a:endParaRPr lang="en-US" altLang="zh-CN" sz="1200" dirty="0">
              <a:solidFill>
                <a:schemeClr val="accent4"/>
              </a:solidFill>
              <a:latin typeface="Tahoma" panose="020B0604030504040204" pitchFamily="34" charset="0"/>
            </a:endParaRPr>
          </a:p>
        </p:txBody>
      </p:sp>
      <p:sp>
        <p:nvSpPr>
          <p:cNvPr id="3584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900238" y="218164"/>
            <a:ext cx="8220075" cy="892175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zh-CN" sz="4000" dirty="0"/>
              <a:t>A closer look at network structure:</a:t>
            </a:r>
            <a:endParaRPr lang="en-US" altLang="zh-CN" dirty="0"/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1991878" y="1550285"/>
            <a:ext cx="4203700" cy="1047750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10000"/>
              </a:lnSpc>
              <a:buClr>
                <a:srgbClr val="000099"/>
              </a:buClr>
              <a:buSzPct val="75000"/>
              <a:buFont typeface="Wingdings" panose="05000000000000000000" pitchFamily="2" charset="2"/>
              <a:buChar char="v"/>
              <a:defRPr/>
            </a:pPr>
            <a:r>
              <a:rPr lang="en-US" sz="3100" dirty="0">
                <a:solidFill>
                  <a:schemeClr val="accent1"/>
                </a:solidFill>
                <a:ea typeface="宋体" panose="02010600030101010101" pitchFamily="2" charset="-122"/>
              </a:rPr>
              <a:t>network edge:</a:t>
            </a:r>
          </a:p>
          <a:p>
            <a:pPr lvl="1">
              <a:buSzPct val="100000"/>
              <a:buFont typeface="Wingdings" panose="05000000000000000000" pitchFamily="2" charset="2"/>
              <a:buChar char="n"/>
              <a:defRPr/>
            </a:pPr>
            <a:r>
              <a:rPr lang="en-US" dirty="0">
                <a:ea typeface="ＭＳ Ｐゴシック" charset="0"/>
                <a:cs typeface="ＭＳ Ｐゴシック" charset="0"/>
              </a:rPr>
              <a:t>hosts: clients and servers</a:t>
            </a:r>
          </a:p>
          <a:p>
            <a:pPr lvl="1">
              <a:buSzPct val="100000"/>
              <a:buFont typeface="Wingdings" panose="05000000000000000000" pitchFamily="2" charset="2"/>
              <a:buChar char="n"/>
              <a:defRPr/>
            </a:pPr>
            <a:r>
              <a:rPr lang="en-US" dirty="0">
                <a:ea typeface="ＭＳ Ｐゴシック" charset="0"/>
                <a:cs typeface="ＭＳ Ｐゴシック" charset="0"/>
              </a:rPr>
              <a:t>servers often in data centers</a:t>
            </a:r>
          </a:p>
          <a:p>
            <a:pPr lvl="1" eaLnBrk="1" hangingPunct="1">
              <a:buSzPct val="75000"/>
              <a:buFont typeface="Arial"/>
              <a:buChar char="•"/>
              <a:defRPr/>
            </a:pPr>
            <a:endParaRPr lang="en-US" dirty="0">
              <a:ea typeface="ＭＳ Ｐゴシック" charset="0"/>
              <a:cs typeface="ＭＳ Ｐゴシック" charset="0"/>
            </a:endParaRPr>
          </a:p>
        </p:txBody>
      </p:sp>
      <p:sp>
        <p:nvSpPr>
          <p:cNvPr id="10088" name="Rectangle 872"/>
          <p:cNvSpPr>
            <a:spLocks noChangeArrowheads="1"/>
          </p:cNvSpPr>
          <p:nvPr/>
        </p:nvSpPr>
        <p:spPr bwMode="auto">
          <a:xfrm>
            <a:off x="1943100" y="3068638"/>
            <a:ext cx="4027488" cy="1414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95288" indent="-3952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342900" indent="-34290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75000"/>
              <a:buFont typeface="Wingdings" panose="05000000000000000000" pitchFamily="2" charset="2"/>
              <a:buChar char="v"/>
            </a:pPr>
            <a:r>
              <a:rPr lang="en-US" altLang="zh-CN" dirty="0">
                <a:solidFill>
                  <a:schemeClr val="accent1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access networks, physical media: </a:t>
            </a:r>
            <a:r>
              <a:rPr lang="en-US" altLang="zh-CN" dirty="0">
                <a:solidFill>
                  <a:srgbClr val="000099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wired, wireless communication links </a:t>
            </a:r>
          </a:p>
        </p:txBody>
      </p:sp>
      <p:sp>
        <p:nvSpPr>
          <p:cNvPr id="10089" name="Rectangle 873"/>
          <p:cNvSpPr>
            <a:spLocks noChangeArrowheads="1"/>
          </p:cNvSpPr>
          <p:nvPr/>
        </p:nvSpPr>
        <p:spPr bwMode="auto">
          <a:xfrm>
            <a:off x="1971675" y="4784726"/>
            <a:ext cx="3810000" cy="1419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75000"/>
              <a:buFont typeface="Wingdings" panose="05000000000000000000" pitchFamily="2" charset="2"/>
              <a:buChar char="v"/>
              <a:defRPr/>
            </a:pPr>
            <a:r>
              <a:rPr lang="en-US" sz="2400" dirty="0">
                <a:solidFill>
                  <a:schemeClr val="accent1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network core: </a:t>
            </a:r>
          </a:p>
          <a:p>
            <a:pPr marL="793750" lvl="1" indent="-342900">
              <a:lnSpc>
                <a:spcPct val="85000"/>
              </a:lnSpc>
              <a:spcBef>
                <a:spcPct val="150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  <a:buChar char="n"/>
              <a:defRPr/>
            </a:pPr>
            <a:r>
              <a:rPr lang="en-US" sz="2000" dirty="0">
                <a:solidFill>
                  <a:srgbClr val="000099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interconnected routers</a:t>
            </a:r>
          </a:p>
          <a:p>
            <a:pPr marL="793750" lvl="1" indent="-342900">
              <a:lnSpc>
                <a:spcPct val="85000"/>
              </a:lnSpc>
              <a:spcBef>
                <a:spcPct val="150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  <a:buChar char="n"/>
              <a:defRPr/>
            </a:pPr>
            <a:r>
              <a:rPr lang="en-US" sz="2000" dirty="0">
                <a:solidFill>
                  <a:srgbClr val="000099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network of networks</a:t>
            </a:r>
          </a:p>
          <a:p>
            <a:pPr marL="342900" indent="-342900">
              <a:spcBef>
                <a:spcPct val="20000"/>
              </a:spcBef>
              <a:buClr>
                <a:schemeClr val="accent2"/>
              </a:buClr>
              <a:buSzPct val="85000"/>
              <a:buFont typeface="Wingdings" charset="0"/>
              <a:buChar char="q"/>
              <a:defRPr/>
            </a:pPr>
            <a:endParaRPr lang="en-US" sz="2000" dirty="0">
              <a:latin typeface="Comic Sans MS" panose="030F0702030302020204" pitchFamily="66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35846" name="Picture 544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664" y="877889"/>
            <a:ext cx="7769225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5848" name="Group 621"/>
          <p:cNvGrpSpPr>
            <a:grpSpLocks/>
          </p:cNvGrpSpPr>
          <p:nvPr/>
        </p:nvGrpSpPr>
        <p:grpSpPr bwMode="auto">
          <a:xfrm>
            <a:off x="6726239" y="1384300"/>
            <a:ext cx="3551237" cy="4747137"/>
            <a:chOff x="5202238" y="1384300"/>
            <a:chExt cx="3551237" cy="4747137"/>
          </a:xfrm>
        </p:grpSpPr>
        <p:sp>
          <p:nvSpPr>
            <p:cNvPr id="35849" name="Freeform 416"/>
            <p:cNvSpPr>
              <a:spLocks/>
            </p:cNvSpPr>
            <p:nvPr/>
          </p:nvSpPr>
          <p:spPr bwMode="auto">
            <a:xfrm>
              <a:off x="7023100" y="2001838"/>
              <a:ext cx="1730375" cy="1125537"/>
            </a:xfrm>
            <a:custGeom>
              <a:avLst/>
              <a:gdLst>
                <a:gd name="T0" fmla="*/ 2147483647 w 765"/>
                <a:gd name="T1" fmla="*/ 2147483647 h 459"/>
                <a:gd name="T2" fmla="*/ 2147483647 w 765"/>
                <a:gd name="T3" fmla="*/ 2147483647 h 459"/>
                <a:gd name="T4" fmla="*/ 2147483647 w 765"/>
                <a:gd name="T5" fmla="*/ 2147483647 h 459"/>
                <a:gd name="T6" fmla="*/ 2147483647 w 765"/>
                <a:gd name="T7" fmla="*/ 2147483647 h 459"/>
                <a:gd name="T8" fmla="*/ 2147483647 w 765"/>
                <a:gd name="T9" fmla="*/ 2147483647 h 459"/>
                <a:gd name="T10" fmla="*/ 2147483647 w 765"/>
                <a:gd name="T11" fmla="*/ 2147483647 h 459"/>
                <a:gd name="T12" fmla="*/ 2147483647 w 765"/>
                <a:gd name="T13" fmla="*/ 2147483647 h 459"/>
                <a:gd name="T14" fmla="*/ 2147483647 w 765"/>
                <a:gd name="T15" fmla="*/ 2147483647 h 459"/>
                <a:gd name="T16" fmla="*/ 2147483647 w 765"/>
                <a:gd name="T17" fmla="*/ 2147483647 h 459"/>
                <a:gd name="T18" fmla="*/ 2147483647 w 765"/>
                <a:gd name="T19" fmla="*/ 2147483647 h 459"/>
                <a:gd name="T20" fmla="*/ 2147483647 w 765"/>
                <a:gd name="T21" fmla="*/ 2147483647 h 459"/>
                <a:gd name="T22" fmla="*/ 2147483647 w 765"/>
                <a:gd name="T23" fmla="*/ 2147483647 h 459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765"/>
                <a:gd name="T37" fmla="*/ 0 h 459"/>
                <a:gd name="T38" fmla="*/ 765 w 765"/>
                <a:gd name="T39" fmla="*/ 459 h 459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765" h="459">
                  <a:moveTo>
                    <a:pt x="424" y="10"/>
                  </a:moveTo>
                  <a:cubicBezTo>
                    <a:pt x="362" y="16"/>
                    <a:pt x="343" y="55"/>
                    <a:pt x="288" y="70"/>
                  </a:cubicBezTo>
                  <a:cubicBezTo>
                    <a:pt x="233" y="85"/>
                    <a:pt x="142" y="56"/>
                    <a:pt x="96" y="100"/>
                  </a:cubicBezTo>
                  <a:cubicBezTo>
                    <a:pt x="50" y="144"/>
                    <a:pt x="0" y="279"/>
                    <a:pt x="14" y="336"/>
                  </a:cubicBezTo>
                  <a:cubicBezTo>
                    <a:pt x="28" y="393"/>
                    <a:pt x="125" y="429"/>
                    <a:pt x="180" y="444"/>
                  </a:cubicBezTo>
                  <a:cubicBezTo>
                    <a:pt x="235" y="459"/>
                    <a:pt x="279" y="426"/>
                    <a:pt x="346" y="426"/>
                  </a:cubicBezTo>
                  <a:cubicBezTo>
                    <a:pt x="413" y="426"/>
                    <a:pt x="525" y="443"/>
                    <a:pt x="584" y="444"/>
                  </a:cubicBezTo>
                  <a:cubicBezTo>
                    <a:pt x="643" y="445"/>
                    <a:pt x="670" y="446"/>
                    <a:pt x="698" y="434"/>
                  </a:cubicBezTo>
                  <a:cubicBezTo>
                    <a:pt x="726" y="422"/>
                    <a:pt x="743" y="418"/>
                    <a:pt x="752" y="372"/>
                  </a:cubicBezTo>
                  <a:cubicBezTo>
                    <a:pt x="761" y="326"/>
                    <a:pt x="765" y="214"/>
                    <a:pt x="750" y="158"/>
                  </a:cubicBezTo>
                  <a:cubicBezTo>
                    <a:pt x="735" y="102"/>
                    <a:pt x="716" y="58"/>
                    <a:pt x="662" y="34"/>
                  </a:cubicBezTo>
                  <a:cubicBezTo>
                    <a:pt x="608" y="10"/>
                    <a:pt x="505" y="0"/>
                    <a:pt x="424" y="1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CCFF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850" name="Freeform 415"/>
            <p:cNvSpPr>
              <a:spLocks/>
            </p:cNvSpPr>
            <p:nvPr/>
          </p:nvSpPr>
          <p:spPr bwMode="auto">
            <a:xfrm>
              <a:off x="7004050" y="3527425"/>
              <a:ext cx="1314450" cy="674688"/>
            </a:xfrm>
            <a:custGeom>
              <a:avLst/>
              <a:gdLst>
                <a:gd name="T0" fmla="*/ 2147483647 w 828"/>
                <a:gd name="T1" fmla="*/ 2147483647 h 425"/>
                <a:gd name="T2" fmla="*/ 2147483647 w 828"/>
                <a:gd name="T3" fmla="*/ 2147483647 h 425"/>
                <a:gd name="T4" fmla="*/ 2147483647 w 828"/>
                <a:gd name="T5" fmla="*/ 2147483647 h 425"/>
                <a:gd name="T6" fmla="*/ 2147483647 w 828"/>
                <a:gd name="T7" fmla="*/ 2147483647 h 425"/>
                <a:gd name="T8" fmla="*/ 2147483647 w 828"/>
                <a:gd name="T9" fmla="*/ 2147483647 h 425"/>
                <a:gd name="T10" fmla="*/ 2147483647 w 828"/>
                <a:gd name="T11" fmla="*/ 2147483647 h 425"/>
                <a:gd name="T12" fmla="*/ 2147483647 w 828"/>
                <a:gd name="T13" fmla="*/ 2147483647 h 425"/>
                <a:gd name="T14" fmla="*/ 2147483647 w 828"/>
                <a:gd name="T15" fmla="*/ 2147483647 h 425"/>
                <a:gd name="T16" fmla="*/ 2147483647 w 828"/>
                <a:gd name="T17" fmla="*/ 2147483647 h 425"/>
                <a:gd name="T18" fmla="*/ 2147483647 w 828"/>
                <a:gd name="T19" fmla="*/ 2147483647 h 425"/>
                <a:gd name="T20" fmla="*/ 2147483647 w 828"/>
                <a:gd name="T21" fmla="*/ 2147483647 h 425"/>
                <a:gd name="T22" fmla="*/ 2147483647 w 828"/>
                <a:gd name="T23" fmla="*/ 2147483647 h 42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828"/>
                <a:gd name="T37" fmla="*/ 0 h 425"/>
                <a:gd name="T38" fmla="*/ 828 w 828"/>
                <a:gd name="T39" fmla="*/ 425 h 425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828" h="425">
                  <a:moveTo>
                    <a:pt x="382" y="30"/>
                  </a:moveTo>
                  <a:cubicBezTo>
                    <a:pt x="350" y="29"/>
                    <a:pt x="413" y="30"/>
                    <a:pt x="370" y="30"/>
                  </a:cubicBezTo>
                  <a:cubicBezTo>
                    <a:pt x="327" y="30"/>
                    <a:pt x="187" y="16"/>
                    <a:pt x="126" y="32"/>
                  </a:cubicBezTo>
                  <a:cubicBezTo>
                    <a:pt x="65" y="48"/>
                    <a:pt x="12" y="86"/>
                    <a:pt x="6" y="126"/>
                  </a:cubicBezTo>
                  <a:cubicBezTo>
                    <a:pt x="0" y="166"/>
                    <a:pt x="44" y="231"/>
                    <a:pt x="92" y="274"/>
                  </a:cubicBezTo>
                  <a:cubicBezTo>
                    <a:pt x="140" y="317"/>
                    <a:pt x="217" y="360"/>
                    <a:pt x="292" y="384"/>
                  </a:cubicBezTo>
                  <a:cubicBezTo>
                    <a:pt x="367" y="408"/>
                    <a:pt x="472" y="425"/>
                    <a:pt x="540" y="416"/>
                  </a:cubicBezTo>
                  <a:cubicBezTo>
                    <a:pt x="608" y="407"/>
                    <a:pt x="659" y="371"/>
                    <a:pt x="698" y="330"/>
                  </a:cubicBezTo>
                  <a:cubicBezTo>
                    <a:pt x="737" y="289"/>
                    <a:pt x="760" y="221"/>
                    <a:pt x="776" y="170"/>
                  </a:cubicBezTo>
                  <a:cubicBezTo>
                    <a:pt x="792" y="119"/>
                    <a:pt x="828" y="44"/>
                    <a:pt x="792" y="22"/>
                  </a:cubicBezTo>
                  <a:cubicBezTo>
                    <a:pt x="756" y="0"/>
                    <a:pt x="630" y="37"/>
                    <a:pt x="560" y="38"/>
                  </a:cubicBezTo>
                  <a:cubicBezTo>
                    <a:pt x="490" y="39"/>
                    <a:pt x="414" y="31"/>
                    <a:pt x="382" y="30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851" name="Freeform 665"/>
            <p:cNvSpPr>
              <a:spLocks/>
            </p:cNvSpPr>
            <p:nvPr/>
          </p:nvSpPr>
          <p:spPr bwMode="auto">
            <a:xfrm>
              <a:off x="5202238" y="1712913"/>
              <a:ext cx="1736725" cy="1071562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35852" name="Group 666"/>
            <p:cNvGrpSpPr>
              <a:grpSpLocks/>
            </p:cNvGrpSpPr>
            <p:nvPr/>
          </p:nvGrpSpPr>
          <p:grpSpPr bwMode="auto">
            <a:xfrm>
              <a:off x="5329977" y="2980450"/>
              <a:ext cx="1458912" cy="933450"/>
              <a:chOff x="2889" y="1631"/>
              <a:chExt cx="980" cy="743"/>
            </a:xfrm>
          </p:grpSpPr>
          <p:sp>
            <p:nvSpPr>
              <p:cNvPr id="36459" name="Rectangle 667"/>
              <p:cNvSpPr>
                <a:spLocks noChangeArrowheads="1"/>
              </p:cNvSpPr>
              <p:nvPr/>
            </p:nvSpPr>
            <p:spPr bwMode="auto">
              <a:xfrm>
                <a:off x="3046" y="1841"/>
                <a:ext cx="663" cy="533"/>
              </a:xfrm>
              <a:prstGeom prst="rect">
                <a:avLst/>
              </a:pr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460" name="AutoShape 668"/>
              <p:cNvSpPr>
                <a:spLocks noChangeArrowheads="1"/>
              </p:cNvSpPr>
              <p:nvPr/>
            </p:nvSpPr>
            <p:spPr bwMode="auto">
              <a:xfrm>
                <a:off x="2889" y="1631"/>
                <a:ext cx="980" cy="253"/>
              </a:xfrm>
              <a:prstGeom prst="triangle">
                <a:avLst>
                  <a:gd name="adj" fmla="val 50000"/>
                </a:avLst>
              </a:pr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35853" name="Freeform 669"/>
            <p:cNvSpPr>
              <a:spLocks/>
            </p:cNvSpPr>
            <p:nvPr/>
          </p:nvSpPr>
          <p:spPr bwMode="auto">
            <a:xfrm>
              <a:off x="5364163" y="4331380"/>
              <a:ext cx="3225800" cy="1665288"/>
            </a:xfrm>
            <a:custGeom>
              <a:avLst/>
              <a:gdLst>
                <a:gd name="T0" fmla="*/ 2147483647 w 2032"/>
                <a:gd name="T1" fmla="*/ 2147483647 h 1049"/>
                <a:gd name="T2" fmla="*/ 2147483647 w 2032"/>
                <a:gd name="T3" fmla="*/ 2147483647 h 1049"/>
                <a:gd name="T4" fmla="*/ 2147483647 w 2032"/>
                <a:gd name="T5" fmla="*/ 2147483647 h 1049"/>
                <a:gd name="T6" fmla="*/ 2147483647 w 2032"/>
                <a:gd name="T7" fmla="*/ 2147483647 h 1049"/>
                <a:gd name="T8" fmla="*/ 2147483647 w 2032"/>
                <a:gd name="T9" fmla="*/ 2147483647 h 1049"/>
                <a:gd name="T10" fmla="*/ 2147483647 w 2032"/>
                <a:gd name="T11" fmla="*/ 2147483647 h 1049"/>
                <a:gd name="T12" fmla="*/ 2147483647 w 2032"/>
                <a:gd name="T13" fmla="*/ 2147483647 h 1049"/>
                <a:gd name="T14" fmla="*/ 2147483647 w 2032"/>
                <a:gd name="T15" fmla="*/ 2147483647 h 1049"/>
                <a:gd name="T16" fmla="*/ 2147483647 w 2032"/>
                <a:gd name="T17" fmla="*/ 2147483647 h 1049"/>
                <a:gd name="T18" fmla="*/ 2147483647 w 2032"/>
                <a:gd name="T19" fmla="*/ 2147483647 h 1049"/>
                <a:gd name="T20" fmla="*/ 2147483647 w 2032"/>
                <a:gd name="T21" fmla="*/ 2147483647 h 1049"/>
                <a:gd name="T22" fmla="*/ 2147483647 w 2032"/>
                <a:gd name="T23" fmla="*/ 2147483647 h 1049"/>
                <a:gd name="T24" fmla="*/ 2147483647 w 2032"/>
                <a:gd name="T25" fmla="*/ 2147483647 h 1049"/>
                <a:gd name="T26" fmla="*/ 2147483647 w 2032"/>
                <a:gd name="T27" fmla="*/ 2147483647 h 1049"/>
                <a:gd name="T28" fmla="*/ 2147483647 w 2032"/>
                <a:gd name="T29" fmla="*/ 2147483647 h 1049"/>
                <a:gd name="T30" fmla="*/ 2147483647 w 2032"/>
                <a:gd name="T31" fmla="*/ 2147483647 h 1049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2032"/>
                <a:gd name="T49" fmla="*/ 0 h 1049"/>
                <a:gd name="T50" fmla="*/ 2032 w 2032"/>
                <a:gd name="T51" fmla="*/ 1049 h 1049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2032" h="1049">
                  <a:moveTo>
                    <a:pt x="1044" y="26"/>
                  </a:moveTo>
                  <a:cubicBezTo>
                    <a:pt x="959" y="45"/>
                    <a:pt x="924" y="118"/>
                    <a:pt x="847" y="125"/>
                  </a:cubicBezTo>
                  <a:cubicBezTo>
                    <a:pt x="770" y="132"/>
                    <a:pt x="697" y="61"/>
                    <a:pt x="580" y="68"/>
                  </a:cubicBezTo>
                  <a:cubicBezTo>
                    <a:pt x="463" y="75"/>
                    <a:pt x="232" y="119"/>
                    <a:pt x="143" y="170"/>
                  </a:cubicBezTo>
                  <a:cubicBezTo>
                    <a:pt x="54" y="221"/>
                    <a:pt x="65" y="289"/>
                    <a:pt x="48" y="374"/>
                  </a:cubicBezTo>
                  <a:cubicBezTo>
                    <a:pt x="31" y="459"/>
                    <a:pt x="0" y="618"/>
                    <a:pt x="41" y="680"/>
                  </a:cubicBezTo>
                  <a:cubicBezTo>
                    <a:pt x="82" y="742"/>
                    <a:pt x="191" y="709"/>
                    <a:pt x="294" y="744"/>
                  </a:cubicBezTo>
                  <a:cubicBezTo>
                    <a:pt x="397" y="779"/>
                    <a:pt x="527" y="849"/>
                    <a:pt x="660" y="893"/>
                  </a:cubicBezTo>
                  <a:cubicBezTo>
                    <a:pt x="793" y="938"/>
                    <a:pt x="944" y="991"/>
                    <a:pt x="1088" y="1014"/>
                  </a:cubicBezTo>
                  <a:cubicBezTo>
                    <a:pt x="1232" y="1036"/>
                    <a:pt x="1401" y="1049"/>
                    <a:pt x="1525" y="1031"/>
                  </a:cubicBezTo>
                  <a:cubicBezTo>
                    <a:pt x="1649" y="1012"/>
                    <a:pt x="1749" y="960"/>
                    <a:pt x="1831" y="907"/>
                  </a:cubicBezTo>
                  <a:cubicBezTo>
                    <a:pt x="1913" y="855"/>
                    <a:pt x="1998" y="824"/>
                    <a:pt x="2015" y="714"/>
                  </a:cubicBezTo>
                  <a:cubicBezTo>
                    <a:pt x="2032" y="604"/>
                    <a:pt x="1990" y="350"/>
                    <a:pt x="1931" y="251"/>
                  </a:cubicBezTo>
                  <a:cubicBezTo>
                    <a:pt x="1872" y="151"/>
                    <a:pt x="1754" y="153"/>
                    <a:pt x="1658" y="114"/>
                  </a:cubicBezTo>
                  <a:cubicBezTo>
                    <a:pt x="1562" y="76"/>
                    <a:pt x="1457" y="30"/>
                    <a:pt x="1355" y="15"/>
                  </a:cubicBezTo>
                  <a:cubicBezTo>
                    <a:pt x="1253" y="0"/>
                    <a:pt x="1129" y="8"/>
                    <a:pt x="1044" y="26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854" name="Line 670"/>
            <p:cNvSpPr>
              <a:spLocks noChangeShapeType="1"/>
            </p:cNvSpPr>
            <p:nvPr/>
          </p:nvSpPr>
          <p:spPr bwMode="auto">
            <a:xfrm rot="-5400000">
              <a:off x="7845425" y="5162551"/>
              <a:ext cx="523875" cy="1397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855" name="Line 671"/>
            <p:cNvSpPr>
              <a:spLocks noChangeShapeType="1"/>
            </p:cNvSpPr>
            <p:nvPr/>
          </p:nvSpPr>
          <p:spPr bwMode="auto">
            <a:xfrm rot="5400000" flipV="1">
              <a:off x="7991475" y="5443538"/>
              <a:ext cx="3175" cy="85725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856" name="Line 672"/>
            <p:cNvSpPr>
              <a:spLocks noChangeShapeType="1"/>
            </p:cNvSpPr>
            <p:nvPr/>
          </p:nvSpPr>
          <p:spPr bwMode="auto">
            <a:xfrm rot="-5400000">
              <a:off x="8177213" y="5116513"/>
              <a:ext cx="0" cy="1143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857" name="Line 674"/>
            <p:cNvSpPr>
              <a:spLocks noChangeShapeType="1"/>
            </p:cNvSpPr>
            <p:nvPr/>
          </p:nvSpPr>
          <p:spPr bwMode="auto">
            <a:xfrm>
              <a:off x="6100763" y="4776788"/>
              <a:ext cx="217487" cy="10001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858" name="Line 675"/>
            <p:cNvSpPr>
              <a:spLocks noChangeShapeType="1"/>
            </p:cNvSpPr>
            <p:nvPr/>
          </p:nvSpPr>
          <p:spPr bwMode="auto">
            <a:xfrm flipV="1">
              <a:off x="5842000" y="5038725"/>
              <a:ext cx="407988" cy="7461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859" name="Line 678"/>
            <p:cNvSpPr>
              <a:spLocks noChangeShapeType="1"/>
            </p:cNvSpPr>
            <p:nvPr/>
          </p:nvSpPr>
          <p:spPr bwMode="auto">
            <a:xfrm flipH="1">
              <a:off x="6267450" y="5102225"/>
              <a:ext cx="144463" cy="16986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860" name="Line 679"/>
            <p:cNvSpPr>
              <a:spLocks noChangeShapeType="1"/>
            </p:cNvSpPr>
            <p:nvPr/>
          </p:nvSpPr>
          <p:spPr bwMode="auto">
            <a:xfrm flipH="1" flipV="1">
              <a:off x="6586538" y="5110163"/>
              <a:ext cx="76200" cy="16351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861" name="Line 680"/>
            <p:cNvSpPr>
              <a:spLocks noChangeShapeType="1"/>
            </p:cNvSpPr>
            <p:nvPr/>
          </p:nvSpPr>
          <p:spPr bwMode="auto">
            <a:xfrm>
              <a:off x="6743700" y="5056188"/>
              <a:ext cx="503238" cy="26987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862" name="Line 682"/>
            <p:cNvSpPr>
              <a:spLocks noChangeShapeType="1"/>
            </p:cNvSpPr>
            <p:nvPr/>
          </p:nvSpPr>
          <p:spPr bwMode="auto">
            <a:xfrm>
              <a:off x="6284913" y="3551238"/>
              <a:ext cx="0" cy="10636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863" name="Line 683"/>
            <p:cNvSpPr>
              <a:spLocks noChangeShapeType="1"/>
            </p:cNvSpPr>
            <p:nvPr/>
          </p:nvSpPr>
          <p:spPr bwMode="auto">
            <a:xfrm flipV="1">
              <a:off x="5891213" y="3736975"/>
              <a:ext cx="168275" cy="317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pic>
          <p:nvPicPr>
            <p:cNvPr id="35864" name="Picture 684" descr="access_point_stylized_small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0388" y="3548063"/>
              <a:ext cx="369887" cy="3063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5865" name="Line 685"/>
            <p:cNvSpPr>
              <a:spLocks noChangeShapeType="1"/>
            </p:cNvSpPr>
            <p:nvPr/>
          </p:nvSpPr>
          <p:spPr bwMode="auto">
            <a:xfrm rot="5400000" flipV="1">
              <a:off x="7994650" y="5440363"/>
              <a:ext cx="3175" cy="85725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866" name="Line 686"/>
            <p:cNvSpPr>
              <a:spLocks noChangeShapeType="1"/>
            </p:cNvSpPr>
            <p:nvPr/>
          </p:nvSpPr>
          <p:spPr bwMode="auto">
            <a:xfrm flipV="1">
              <a:off x="5894388" y="3733800"/>
              <a:ext cx="168275" cy="317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pic>
          <p:nvPicPr>
            <p:cNvPr id="35867" name="Picture 708" descr="access_point_stylized_small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1975" y="3546475"/>
              <a:ext cx="369888" cy="3063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5868" name="Line 711"/>
            <p:cNvSpPr>
              <a:spLocks noChangeShapeType="1"/>
            </p:cNvSpPr>
            <p:nvPr/>
          </p:nvSpPr>
          <p:spPr bwMode="auto">
            <a:xfrm>
              <a:off x="7396163" y="3816350"/>
              <a:ext cx="163512" cy="12065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869" name="Line 712"/>
            <p:cNvSpPr>
              <a:spLocks noChangeShapeType="1"/>
            </p:cNvSpPr>
            <p:nvPr/>
          </p:nvSpPr>
          <p:spPr bwMode="auto">
            <a:xfrm>
              <a:off x="7493000" y="3736975"/>
              <a:ext cx="279400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870" name="Line 713"/>
            <p:cNvSpPr>
              <a:spLocks noChangeShapeType="1"/>
            </p:cNvSpPr>
            <p:nvPr/>
          </p:nvSpPr>
          <p:spPr bwMode="auto">
            <a:xfrm flipV="1">
              <a:off x="7729538" y="3822700"/>
              <a:ext cx="134937" cy="104775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871" name="Line 714"/>
            <p:cNvSpPr>
              <a:spLocks noChangeShapeType="1"/>
            </p:cNvSpPr>
            <p:nvPr/>
          </p:nvSpPr>
          <p:spPr bwMode="auto">
            <a:xfrm>
              <a:off x="6723063" y="2590800"/>
              <a:ext cx="509587" cy="31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872" name="Line 715"/>
            <p:cNvSpPr>
              <a:spLocks noChangeShapeType="1"/>
            </p:cNvSpPr>
            <p:nvPr/>
          </p:nvSpPr>
          <p:spPr bwMode="auto">
            <a:xfrm>
              <a:off x="7358063" y="4700588"/>
              <a:ext cx="390525" cy="1841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873" name="Line 716"/>
            <p:cNvSpPr>
              <a:spLocks noChangeShapeType="1"/>
            </p:cNvSpPr>
            <p:nvPr/>
          </p:nvSpPr>
          <p:spPr bwMode="auto">
            <a:xfrm flipV="1">
              <a:off x="6737350" y="4687888"/>
              <a:ext cx="322263" cy="19843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874" name="Line 717"/>
            <p:cNvSpPr>
              <a:spLocks noChangeShapeType="1"/>
            </p:cNvSpPr>
            <p:nvPr/>
          </p:nvSpPr>
          <p:spPr bwMode="auto">
            <a:xfrm flipV="1">
              <a:off x="6780213" y="4979988"/>
              <a:ext cx="97155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875" name="Line 718"/>
            <p:cNvSpPr>
              <a:spLocks noChangeShapeType="1"/>
            </p:cNvSpPr>
            <p:nvPr/>
          </p:nvSpPr>
          <p:spPr bwMode="auto">
            <a:xfrm flipV="1">
              <a:off x="7577138" y="2495550"/>
              <a:ext cx="123825" cy="87313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876" name="Line 719"/>
            <p:cNvSpPr>
              <a:spLocks noChangeShapeType="1"/>
            </p:cNvSpPr>
            <p:nvPr/>
          </p:nvSpPr>
          <p:spPr bwMode="auto">
            <a:xfrm>
              <a:off x="7405688" y="2668588"/>
              <a:ext cx="0" cy="82550"/>
            </a:xfrm>
            <a:prstGeom prst="line">
              <a:avLst/>
            </a:prstGeom>
            <a:noFill/>
            <a:ln w="9525">
              <a:solidFill>
                <a:srgbClr val="96969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877" name="Line 720"/>
            <p:cNvSpPr>
              <a:spLocks noChangeShapeType="1"/>
            </p:cNvSpPr>
            <p:nvPr/>
          </p:nvSpPr>
          <p:spPr bwMode="auto">
            <a:xfrm flipV="1">
              <a:off x="7577138" y="2565400"/>
              <a:ext cx="263525" cy="288925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878" name="Line 721"/>
            <p:cNvSpPr>
              <a:spLocks noChangeShapeType="1"/>
            </p:cNvSpPr>
            <p:nvPr/>
          </p:nvSpPr>
          <p:spPr bwMode="auto">
            <a:xfrm>
              <a:off x="7942263" y="2563813"/>
              <a:ext cx="0" cy="19685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879" name="Line 722"/>
            <p:cNvSpPr>
              <a:spLocks noChangeShapeType="1"/>
            </p:cNvSpPr>
            <p:nvPr/>
          </p:nvSpPr>
          <p:spPr bwMode="auto">
            <a:xfrm>
              <a:off x="7596188" y="2870200"/>
              <a:ext cx="188912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880" name="Line 723"/>
            <p:cNvSpPr>
              <a:spLocks noChangeShapeType="1"/>
            </p:cNvSpPr>
            <p:nvPr/>
          </p:nvSpPr>
          <p:spPr bwMode="auto">
            <a:xfrm>
              <a:off x="8150225" y="2860675"/>
              <a:ext cx="177800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881" name="Line 724"/>
            <p:cNvSpPr>
              <a:spLocks noChangeShapeType="1"/>
            </p:cNvSpPr>
            <p:nvPr/>
          </p:nvSpPr>
          <p:spPr bwMode="auto">
            <a:xfrm flipH="1">
              <a:off x="7296150" y="2936875"/>
              <a:ext cx="98425" cy="704850"/>
            </a:xfrm>
            <a:prstGeom prst="line">
              <a:avLst/>
            </a:prstGeom>
            <a:noFill/>
            <a:ln w="9525">
              <a:solidFill>
                <a:srgbClr val="96969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882" name="Line 725"/>
            <p:cNvSpPr>
              <a:spLocks noChangeShapeType="1"/>
            </p:cNvSpPr>
            <p:nvPr/>
          </p:nvSpPr>
          <p:spPr bwMode="auto">
            <a:xfrm flipH="1">
              <a:off x="7888288" y="2936875"/>
              <a:ext cx="111125" cy="727075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883" name="Line 726"/>
            <p:cNvSpPr>
              <a:spLocks noChangeShapeType="1"/>
            </p:cNvSpPr>
            <p:nvPr/>
          </p:nvSpPr>
          <p:spPr bwMode="auto">
            <a:xfrm flipV="1">
              <a:off x="7272338" y="4078288"/>
              <a:ext cx="227012" cy="436562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884" name="Line 727"/>
            <p:cNvSpPr>
              <a:spLocks noChangeShapeType="1"/>
            </p:cNvSpPr>
            <p:nvPr/>
          </p:nvSpPr>
          <p:spPr bwMode="auto">
            <a:xfrm>
              <a:off x="8345488" y="2859088"/>
              <a:ext cx="177800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885" name="Line 728"/>
            <p:cNvSpPr>
              <a:spLocks noChangeShapeType="1"/>
            </p:cNvSpPr>
            <p:nvPr/>
          </p:nvSpPr>
          <p:spPr bwMode="auto">
            <a:xfrm>
              <a:off x="6289675" y="2406650"/>
              <a:ext cx="152400" cy="9525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886" name="Oval 407"/>
            <p:cNvSpPr>
              <a:spLocks noChangeArrowheads="1"/>
            </p:cNvSpPr>
            <p:nvPr/>
          </p:nvSpPr>
          <p:spPr bwMode="auto">
            <a:xfrm>
              <a:off x="6354763" y="2565400"/>
              <a:ext cx="387350" cy="9525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887" name="Rectangle 410"/>
            <p:cNvSpPr>
              <a:spLocks noChangeArrowheads="1"/>
            </p:cNvSpPr>
            <p:nvPr/>
          </p:nvSpPr>
          <p:spPr bwMode="auto">
            <a:xfrm>
              <a:off x="6354763" y="2555875"/>
              <a:ext cx="388937" cy="58738"/>
            </a:xfrm>
            <a:prstGeom prst="rect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888" name="Oval 411"/>
            <p:cNvSpPr>
              <a:spLocks noChangeArrowheads="1"/>
            </p:cNvSpPr>
            <p:nvPr/>
          </p:nvSpPr>
          <p:spPr bwMode="auto">
            <a:xfrm>
              <a:off x="6353175" y="2490788"/>
              <a:ext cx="387350" cy="111125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35889" name="Group 732"/>
            <p:cNvGrpSpPr>
              <a:grpSpLocks/>
            </p:cNvGrpSpPr>
            <p:nvPr/>
          </p:nvGrpSpPr>
          <p:grpSpPr bwMode="auto">
            <a:xfrm>
              <a:off x="6430963" y="2519363"/>
              <a:ext cx="219075" cy="52387"/>
              <a:chOff x="2468" y="1332"/>
              <a:chExt cx="310" cy="60"/>
            </a:xfrm>
          </p:grpSpPr>
          <p:sp>
            <p:nvSpPr>
              <p:cNvPr id="36457" name="Freeform 733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458" name="Freeform 734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35890" name="Line 735"/>
            <p:cNvSpPr>
              <a:spLocks noChangeShapeType="1"/>
            </p:cNvSpPr>
            <p:nvPr/>
          </p:nvSpPr>
          <p:spPr bwMode="auto">
            <a:xfrm>
              <a:off x="6354763" y="2543175"/>
              <a:ext cx="0" cy="746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891" name="Line 736"/>
            <p:cNvSpPr>
              <a:spLocks noChangeShapeType="1"/>
            </p:cNvSpPr>
            <p:nvPr/>
          </p:nvSpPr>
          <p:spPr bwMode="auto">
            <a:xfrm>
              <a:off x="6740525" y="2546350"/>
              <a:ext cx="0" cy="73025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35892" name="Group 737"/>
            <p:cNvGrpSpPr>
              <a:grpSpLocks/>
            </p:cNvGrpSpPr>
            <p:nvPr/>
          </p:nvGrpSpPr>
          <p:grpSpPr bwMode="auto">
            <a:xfrm>
              <a:off x="7202488" y="2493963"/>
              <a:ext cx="390525" cy="174625"/>
              <a:chOff x="4334" y="1470"/>
              <a:chExt cx="246" cy="107"/>
            </a:xfrm>
          </p:grpSpPr>
          <p:sp>
            <p:nvSpPr>
              <p:cNvPr id="36449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450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451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36452" name="Group 741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36455" name="Freeform 742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36456" name="Freeform 743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36453" name="Line 744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454" name="Line 745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6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35893" name="Group 746"/>
            <p:cNvGrpSpPr>
              <a:grpSpLocks/>
            </p:cNvGrpSpPr>
            <p:nvPr/>
          </p:nvGrpSpPr>
          <p:grpSpPr bwMode="auto">
            <a:xfrm>
              <a:off x="7213600" y="2757488"/>
              <a:ext cx="390525" cy="174625"/>
              <a:chOff x="4334" y="1470"/>
              <a:chExt cx="246" cy="107"/>
            </a:xfrm>
          </p:grpSpPr>
          <p:sp>
            <p:nvSpPr>
              <p:cNvPr id="36441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442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443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36444" name="Group 750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36447" name="Freeform 751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36448" name="Freeform 752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36445" name="Line 753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446" name="Line 754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6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35894" name="Group 764"/>
            <p:cNvGrpSpPr>
              <a:grpSpLocks/>
            </p:cNvGrpSpPr>
            <p:nvPr/>
          </p:nvGrpSpPr>
          <p:grpSpPr bwMode="auto">
            <a:xfrm>
              <a:off x="7689850" y="2393950"/>
              <a:ext cx="390525" cy="174625"/>
              <a:chOff x="4334" y="1470"/>
              <a:chExt cx="246" cy="107"/>
            </a:xfrm>
          </p:grpSpPr>
          <p:sp>
            <p:nvSpPr>
              <p:cNvPr id="36433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434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435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36436" name="Group 768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36439" name="Freeform 769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36440" name="Freeform 770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36437" name="Line 771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438" name="Line 772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6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35895" name="Line 782"/>
            <p:cNvSpPr>
              <a:spLocks noChangeShapeType="1"/>
            </p:cNvSpPr>
            <p:nvPr/>
          </p:nvSpPr>
          <p:spPr bwMode="auto">
            <a:xfrm>
              <a:off x="6427788" y="3743325"/>
              <a:ext cx="67945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35896" name="Group 801"/>
            <p:cNvGrpSpPr>
              <a:grpSpLocks/>
            </p:cNvGrpSpPr>
            <p:nvPr/>
          </p:nvGrpSpPr>
          <p:grpSpPr bwMode="auto">
            <a:xfrm>
              <a:off x="7591425" y="4806950"/>
              <a:ext cx="622300" cy="244475"/>
              <a:chOff x="4334" y="1470"/>
              <a:chExt cx="246" cy="107"/>
            </a:xfrm>
          </p:grpSpPr>
          <p:sp>
            <p:nvSpPr>
              <p:cNvPr id="36425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426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427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36428" name="Group 805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36431" name="Freeform 806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36432" name="Freeform 807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36429" name="Line 808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430" name="Line 809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35897" name="Group 810"/>
            <p:cNvGrpSpPr>
              <a:grpSpLocks/>
            </p:cNvGrpSpPr>
            <p:nvPr/>
          </p:nvGrpSpPr>
          <p:grpSpPr bwMode="auto">
            <a:xfrm>
              <a:off x="6965950" y="4508500"/>
              <a:ext cx="622300" cy="244475"/>
              <a:chOff x="4334" y="1470"/>
              <a:chExt cx="246" cy="107"/>
            </a:xfrm>
          </p:grpSpPr>
          <p:sp>
            <p:nvSpPr>
              <p:cNvPr id="36417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418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419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36420" name="Group 814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36423" name="Freeform 815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36424" name="Freeform 816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36421" name="Line 817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422" name="Line 818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35898" name="Group 819"/>
            <p:cNvGrpSpPr>
              <a:grpSpLocks/>
            </p:cNvGrpSpPr>
            <p:nvPr/>
          </p:nvGrpSpPr>
          <p:grpSpPr bwMode="auto">
            <a:xfrm>
              <a:off x="6242050" y="4851400"/>
              <a:ext cx="622300" cy="244475"/>
              <a:chOff x="4334" y="1470"/>
              <a:chExt cx="246" cy="107"/>
            </a:xfrm>
          </p:grpSpPr>
          <p:sp>
            <p:nvSpPr>
              <p:cNvPr id="36409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410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411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36412" name="Group 823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36415" name="Freeform 824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36416" name="Freeform 825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36413" name="Line 826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414" name="Line 827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35899" name="Group 828"/>
            <p:cNvGrpSpPr>
              <a:grpSpLocks/>
            </p:cNvGrpSpPr>
            <p:nvPr/>
          </p:nvGrpSpPr>
          <p:grpSpPr bwMode="auto">
            <a:xfrm>
              <a:off x="6051550" y="3644900"/>
              <a:ext cx="390525" cy="171450"/>
              <a:chOff x="4334" y="1470"/>
              <a:chExt cx="246" cy="107"/>
            </a:xfrm>
          </p:grpSpPr>
          <p:sp>
            <p:nvSpPr>
              <p:cNvPr id="36401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402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403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36404" name="Group 832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36407" name="Freeform 833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36408" name="Freeform 834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36405" name="Line 835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5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406" name="Line 836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9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35900" name="Group 846"/>
            <p:cNvGrpSpPr>
              <a:grpSpLocks/>
            </p:cNvGrpSpPr>
            <p:nvPr/>
          </p:nvGrpSpPr>
          <p:grpSpPr bwMode="auto">
            <a:xfrm>
              <a:off x="6138863" y="1989138"/>
              <a:ext cx="282575" cy="477837"/>
              <a:chOff x="3748" y="1253"/>
              <a:chExt cx="178" cy="301"/>
            </a:xfrm>
          </p:grpSpPr>
          <p:sp>
            <p:nvSpPr>
              <p:cNvPr id="36385" name="Line 270"/>
              <p:cNvSpPr>
                <a:spLocks noChangeShapeType="1"/>
              </p:cNvSpPr>
              <p:nvPr/>
            </p:nvSpPr>
            <p:spPr bwMode="auto">
              <a:xfrm flipH="1">
                <a:off x="3748" y="1276"/>
                <a:ext cx="89" cy="25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386" name="Line 271"/>
              <p:cNvSpPr>
                <a:spLocks noChangeShapeType="1"/>
              </p:cNvSpPr>
              <p:nvPr/>
            </p:nvSpPr>
            <p:spPr bwMode="auto">
              <a:xfrm>
                <a:off x="3837" y="1276"/>
                <a:ext cx="89" cy="2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387" name="Line 272"/>
              <p:cNvSpPr>
                <a:spLocks noChangeShapeType="1"/>
              </p:cNvSpPr>
              <p:nvPr/>
            </p:nvSpPr>
            <p:spPr bwMode="auto">
              <a:xfrm>
                <a:off x="3748" y="1527"/>
                <a:ext cx="89" cy="2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388" name="Line 273"/>
              <p:cNvSpPr>
                <a:spLocks noChangeShapeType="1"/>
              </p:cNvSpPr>
              <p:nvPr/>
            </p:nvSpPr>
            <p:spPr bwMode="auto">
              <a:xfrm flipH="1">
                <a:off x="3837" y="1527"/>
                <a:ext cx="89" cy="2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389" name="Line 274"/>
              <p:cNvSpPr>
                <a:spLocks noChangeShapeType="1"/>
              </p:cNvSpPr>
              <p:nvPr/>
            </p:nvSpPr>
            <p:spPr bwMode="auto">
              <a:xfrm>
                <a:off x="3837" y="1282"/>
                <a:ext cx="0" cy="27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390" name="Line 275"/>
              <p:cNvSpPr>
                <a:spLocks noChangeShapeType="1"/>
              </p:cNvSpPr>
              <p:nvPr/>
            </p:nvSpPr>
            <p:spPr bwMode="auto">
              <a:xfrm flipV="1">
                <a:off x="3748" y="1501"/>
                <a:ext cx="89" cy="2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391" name="Line 276"/>
              <p:cNvSpPr>
                <a:spLocks noChangeShapeType="1"/>
              </p:cNvSpPr>
              <p:nvPr/>
            </p:nvSpPr>
            <p:spPr bwMode="auto">
              <a:xfrm flipH="1" flipV="1">
                <a:off x="3837" y="1501"/>
                <a:ext cx="89" cy="2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392" name="Line 277"/>
              <p:cNvSpPr>
                <a:spLocks noChangeShapeType="1"/>
              </p:cNvSpPr>
              <p:nvPr/>
            </p:nvSpPr>
            <p:spPr bwMode="auto">
              <a:xfrm>
                <a:off x="3786" y="1418"/>
                <a:ext cx="51" cy="2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393" name="Line 278"/>
              <p:cNvSpPr>
                <a:spLocks noChangeShapeType="1"/>
              </p:cNvSpPr>
              <p:nvPr/>
            </p:nvSpPr>
            <p:spPr bwMode="auto">
              <a:xfrm flipV="1">
                <a:off x="3837" y="1418"/>
                <a:ext cx="54" cy="2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394" name="Line 279"/>
              <p:cNvSpPr>
                <a:spLocks noChangeShapeType="1"/>
              </p:cNvSpPr>
              <p:nvPr/>
            </p:nvSpPr>
            <p:spPr bwMode="auto">
              <a:xfrm>
                <a:off x="3768" y="1455"/>
                <a:ext cx="66" cy="28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395" name="Line 280"/>
              <p:cNvSpPr>
                <a:spLocks noChangeShapeType="1"/>
              </p:cNvSpPr>
              <p:nvPr/>
            </p:nvSpPr>
            <p:spPr bwMode="auto">
              <a:xfrm flipV="1">
                <a:off x="3837" y="1461"/>
                <a:ext cx="66" cy="2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396" name="Line 281"/>
              <p:cNvSpPr>
                <a:spLocks noChangeShapeType="1"/>
              </p:cNvSpPr>
              <p:nvPr/>
            </p:nvSpPr>
            <p:spPr bwMode="auto">
              <a:xfrm flipV="1">
                <a:off x="3837" y="1381"/>
                <a:ext cx="34" cy="1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397" name="Line 282"/>
              <p:cNvSpPr>
                <a:spLocks noChangeShapeType="1"/>
              </p:cNvSpPr>
              <p:nvPr/>
            </p:nvSpPr>
            <p:spPr bwMode="auto">
              <a:xfrm flipV="1">
                <a:off x="3837" y="1329"/>
                <a:ext cx="21" cy="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398" name="Line 283"/>
              <p:cNvSpPr>
                <a:spLocks noChangeShapeType="1"/>
              </p:cNvSpPr>
              <p:nvPr/>
            </p:nvSpPr>
            <p:spPr bwMode="auto">
              <a:xfrm>
                <a:off x="3798" y="1377"/>
                <a:ext cx="42" cy="1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399" name="Line 284"/>
              <p:cNvSpPr>
                <a:spLocks noChangeShapeType="1"/>
              </p:cNvSpPr>
              <p:nvPr/>
            </p:nvSpPr>
            <p:spPr bwMode="auto">
              <a:xfrm>
                <a:off x="3817" y="1327"/>
                <a:ext cx="24" cy="13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400" name="Oval 862"/>
              <p:cNvSpPr>
                <a:spLocks noChangeArrowheads="1"/>
              </p:cNvSpPr>
              <p:nvPr/>
            </p:nvSpPr>
            <p:spPr bwMode="auto">
              <a:xfrm>
                <a:off x="3821" y="1253"/>
                <a:ext cx="30" cy="29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pic>
          <p:nvPicPr>
            <p:cNvPr id="35901" name="Picture 915" descr="access_point_stylized_small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59625" y="5056188"/>
              <a:ext cx="433388" cy="3635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5902" name="Line 918"/>
            <p:cNvSpPr>
              <a:spLocks noChangeShapeType="1"/>
            </p:cNvSpPr>
            <p:nvPr/>
          </p:nvSpPr>
          <p:spPr bwMode="auto">
            <a:xfrm rot="5400000" flipV="1">
              <a:off x="7991475" y="5440363"/>
              <a:ext cx="3175" cy="85725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35903" name="Group 919"/>
            <p:cNvGrpSpPr>
              <a:grpSpLocks/>
            </p:cNvGrpSpPr>
            <p:nvPr/>
          </p:nvGrpSpPr>
          <p:grpSpPr bwMode="auto">
            <a:xfrm flipH="1">
              <a:off x="5775325" y="4533900"/>
              <a:ext cx="414338" cy="373063"/>
              <a:chOff x="2839" y="3501"/>
              <a:chExt cx="755" cy="803"/>
            </a:xfrm>
          </p:grpSpPr>
          <p:pic>
            <p:nvPicPr>
              <p:cNvPr id="36383" name="Picture 920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6384" name="Freeform 921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35904" name="Group 922"/>
            <p:cNvGrpSpPr>
              <a:grpSpLocks/>
            </p:cNvGrpSpPr>
            <p:nvPr/>
          </p:nvGrpSpPr>
          <p:grpSpPr bwMode="auto">
            <a:xfrm flipH="1">
              <a:off x="5457825" y="4954588"/>
              <a:ext cx="482600" cy="406400"/>
              <a:chOff x="2839" y="3501"/>
              <a:chExt cx="755" cy="803"/>
            </a:xfrm>
          </p:grpSpPr>
          <p:pic>
            <p:nvPicPr>
              <p:cNvPr id="36381" name="Picture 923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6382" name="Freeform 924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35905" name="Group 925"/>
            <p:cNvGrpSpPr>
              <a:grpSpLocks/>
            </p:cNvGrpSpPr>
            <p:nvPr/>
          </p:nvGrpSpPr>
          <p:grpSpPr bwMode="auto">
            <a:xfrm flipH="1">
              <a:off x="5935663" y="5256213"/>
              <a:ext cx="427037" cy="349250"/>
              <a:chOff x="2839" y="3501"/>
              <a:chExt cx="755" cy="803"/>
            </a:xfrm>
          </p:grpSpPr>
          <p:pic>
            <p:nvPicPr>
              <p:cNvPr id="36379" name="Picture 926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6380" name="Freeform 927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35906" name="Group 928"/>
            <p:cNvGrpSpPr>
              <a:grpSpLocks/>
            </p:cNvGrpSpPr>
            <p:nvPr/>
          </p:nvGrpSpPr>
          <p:grpSpPr bwMode="auto">
            <a:xfrm>
              <a:off x="6550025" y="5238750"/>
              <a:ext cx="427038" cy="350838"/>
              <a:chOff x="2839" y="3501"/>
              <a:chExt cx="755" cy="803"/>
            </a:xfrm>
          </p:grpSpPr>
          <p:pic>
            <p:nvPicPr>
              <p:cNvPr id="36377" name="Picture 929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6378" name="Freeform 930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pic>
          <p:nvPicPr>
            <p:cNvPr id="35907" name="Picture 933" descr="iphone_stylized_small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3010" y="1604047"/>
              <a:ext cx="136841" cy="3279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908" name="Picture 934" descr="antenna_radiation_stylized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18163" y="1558925"/>
              <a:ext cx="415925" cy="886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909" name="Picture 936" descr="access_point_stylized_small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64388" y="5057775"/>
              <a:ext cx="41275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35910" name="Group 938"/>
            <p:cNvGrpSpPr>
              <a:grpSpLocks/>
            </p:cNvGrpSpPr>
            <p:nvPr/>
          </p:nvGrpSpPr>
          <p:grpSpPr bwMode="auto">
            <a:xfrm>
              <a:off x="8240713" y="5002213"/>
              <a:ext cx="227012" cy="481012"/>
              <a:chOff x="4140" y="429"/>
              <a:chExt cx="1425" cy="2396"/>
            </a:xfrm>
          </p:grpSpPr>
          <p:sp>
            <p:nvSpPr>
              <p:cNvPr id="36345" name="Freeform 939"/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3 w 354"/>
                  <a:gd name="T1" fmla="*/ 0 h 2742"/>
                  <a:gd name="T2" fmla="*/ 15 w 354"/>
                  <a:gd name="T3" fmla="*/ 27 h 2742"/>
                  <a:gd name="T4" fmla="*/ 15 w 354"/>
                  <a:gd name="T5" fmla="*/ 205 h 2742"/>
                  <a:gd name="T6" fmla="*/ 0 w 354"/>
                  <a:gd name="T7" fmla="*/ 215 h 2742"/>
                  <a:gd name="T8" fmla="*/ 3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346" name="Rectangle 940"/>
              <p:cNvSpPr>
                <a:spLocks noChangeArrowheads="1"/>
              </p:cNvSpPr>
              <p:nvPr/>
            </p:nvSpPr>
            <p:spPr bwMode="auto">
              <a:xfrm>
                <a:off x="4210" y="429"/>
                <a:ext cx="1046" cy="2285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347" name="Freeform 941"/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9 w 211"/>
                  <a:gd name="T3" fmla="*/ 18 h 2537"/>
                  <a:gd name="T4" fmla="*/ 2 w 211"/>
                  <a:gd name="T5" fmla="*/ 196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348" name="Freeform 942"/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1 h 226"/>
                  <a:gd name="T4" fmla="*/ 14 w 328"/>
                  <a:gd name="T5" fmla="*/ 19 h 226"/>
                  <a:gd name="T6" fmla="*/ 0 w 328"/>
                  <a:gd name="T7" fmla="*/ 8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349" name="Rectangle 943"/>
              <p:cNvSpPr>
                <a:spLocks noChangeArrowheads="1"/>
              </p:cNvSpPr>
              <p:nvPr/>
            </p:nvSpPr>
            <p:spPr bwMode="auto">
              <a:xfrm>
                <a:off x="4210" y="690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36350" name="Group 944"/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36375" name="AutoShape 945"/>
                <p:cNvSpPr>
                  <a:spLocks noChangeArrowheads="1"/>
                </p:cNvSpPr>
                <p:nvPr/>
              </p:nvSpPr>
              <p:spPr bwMode="auto">
                <a:xfrm>
                  <a:off x="613" y="2566"/>
                  <a:ext cx="721" cy="14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36376" name="AutoShape 946"/>
                <p:cNvSpPr>
                  <a:spLocks noChangeArrowheads="1"/>
                </p:cNvSpPr>
                <p:nvPr/>
              </p:nvSpPr>
              <p:spPr bwMode="auto">
                <a:xfrm>
                  <a:off x="625" y="2581"/>
                  <a:ext cx="696" cy="11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36351" name="Rectangle 947"/>
              <p:cNvSpPr>
                <a:spLocks noChangeArrowheads="1"/>
              </p:cNvSpPr>
              <p:nvPr/>
            </p:nvSpPr>
            <p:spPr bwMode="auto">
              <a:xfrm>
                <a:off x="4220" y="1022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36352" name="Group 948"/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36373" name="AutoShape 949"/>
                <p:cNvSpPr>
                  <a:spLocks noChangeArrowheads="1"/>
                </p:cNvSpPr>
                <p:nvPr/>
              </p:nvSpPr>
              <p:spPr bwMode="auto">
                <a:xfrm>
                  <a:off x="615" y="2564"/>
                  <a:ext cx="721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36374" name="AutoShape 950"/>
                <p:cNvSpPr>
                  <a:spLocks noChangeArrowheads="1"/>
                </p:cNvSpPr>
                <p:nvPr/>
              </p:nvSpPr>
              <p:spPr bwMode="auto">
                <a:xfrm>
                  <a:off x="628" y="2581"/>
                  <a:ext cx="696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36353" name="Rectangle 951"/>
              <p:cNvSpPr>
                <a:spLocks noChangeArrowheads="1"/>
              </p:cNvSpPr>
              <p:nvPr/>
            </p:nvSpPr>
            <p:spPr bwMode="auto">
              <a:xfrm>
                <a:off x="4220" y="1354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354" name="Rectangle 952"/>
              <p:cNvSpPr>
                <a:spLocks noChangeArrowheads="1"/>
              </p:cNvSpPr>
              <p:nvPr/>
            </p:nvSpPr>
            <p:spPr bwMode="auto">
              <a:xfrm>
                <a:off x="4230" y="1655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36355" name="Group 953"/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36371" name="AutoShape 954"/>
                <p:cNvSpPr>
                  <a:spLocks noChangeArrowheads="1"/>
                </p:cNvSpPr>
                <p:nvPr/>
              </p:nvSpPr>
              <p:spPr bwMode="auto">
                <a:xfrm>
                  <a:off x="618" y="2586"/>
                  <a:ext cx="720" cy="12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36372" name="AutoShape 955"/>
                <p:cNvSpPr>
                  <a:spLocks noChangeArrowheads="1"/>
                </p:cNvSpPr>
                <p:nvPr/>
              </p:nvSpPr>
              <p:spPr bwMode="auto">
                <a:xfrm>
                  <a:off x="630" y="2586"/>
                  <a:ext cx="695" cy="10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36356" name="Freeform 956"/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0 h 226"/>
                  <a:gd name="T4" fmla="*/ 14 w 328"/>
                  <a:gd name="T5" fmla="*/ 17 h 226"/>
                  <a:gd name="T6" fmla="*/ 0 w 328"/>
                  <a:gd name="T7" fmla="*/ 7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36357" name="Group 957"/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36369" name="AutoShape 958"/>
                <p:cNvSpPr>
                  <a:spLocks noChangeArrowheads="1"/>
                </p:cNvSpPr>
                <p:nvPr/>
              </p:nvSpPr>
              <p:spPr bwMode="auto">
                <a:xfrm>
                  <a:off x="613" y="2571"/>
                  <a:ext cx="732" cy="13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36370" name="AutoShape 959"/>
                <p:cNvSpPr>
                  <a:spLocks noChangeArrowheads="1"/>
                </p:cNvSpPr>
                <p:nvPr/>
              </p:nvSpPr>
              <p:spPr bwMode="auto">
                <a:xfrm>
                  <a:off x="625" y="2587"/>
                  <a:ext cx="720" cy="103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36358" name="Rectangle 960"/>
              <p:cNvSpPr>
                <a:spLocks noChangeArrowheads="1"/>
              </p:cNvSpPr>
              <p:nvPr/>
            </p:nvSpPr>
            <p:spPr bwMode="auto">
              <a:xfrm>
                <a:off x="5246" y="429"/>
                <a:ext cx="70" cy="2285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359" name="Freeform 961"/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14 w 296"/>
                  <a:gd name="T3" fmla="*/ 10 h 256"/>
                  <a:gd name="T4" fmla="*/ 14 w 296"/>
                  <a:gd name="T5" fmla="*/ 19 h 256"/>
                  <a:gd name="T6" fmla="*/ 0 w 296"/>
                  <a:gd name="T7" fmla="*/ 7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360" name="Freeform 962"/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14 w 304"/>
                  <a:gd name="T3" fmla="*/ 13 h 288"/>
                  <a:gd name="T4" fmla="*/ 13 w 304"/>
                  <a:gd name="T5" fmla="*/ 23 h 288"/>
                  <a:gd name="T6" fmla="*/ 2 w 304"/>
                  <a:gd name="T7" fmla="*/ 10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361" name="Oval 963"/>
              <p:cNvSpPr>
                <a:spLocks noChangeArrowheads="1"/>
              </p:cNvSpPr>
              <p:nvPr/>
            </p:nvSpPr>
            <p:spPr bwMode="auto">
              <a:xfrm>
                <a:off x="5515" y="2611"/>
                <a:ext cx="50" cy="95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362" name="Freeform 964"/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9 h 240"/>
                  <a:gd name="T2" fmla="*/ 2 w 306"/>
                  <a:gd name="T3" fmla="*/ 19 h 240"/>
                  <a:gd name="T4" fmla="*/ 14 w 306"/>
                  <a:gd name="T5" fmla="*/ 9 h 240"/>
                  <a:gd name="T6" fmla="*/ 14 w 306"/>
                  <a:gd name="T7" fmla="*/ 0 h 240"/>
                  <a:gd name="T8" fmla="*/ 0 w 306"/>
                  <a:gd name="T9" fmla="*/ 9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363" name="AutoShape 965"/>
              <p:cNvSpPr>
                <a:spLocks noChangeArrowheads="1"/>
              </p:cNvSpPr>
              <p:nvPr/>
            </p:nvSpPr>
            <p:spPr bwMode="auto">
              <a:xfrm>
                <a:off x="4140" y="2675"/>
                <a:ext cx="1196" cy="15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364" name="AutoShape 966"/>
              <p:cNvSpPr>
                <a:spLocks noChangeArrowheads="1"/>
              </p:cNvSpPr>
              <p:nvPr/>
            </p:nvSpPr>
            <p:spPr bwMode="auto">
              <a:xfrm>
                <a:off x="4210" y="2714"/>
                <a:ext cx="1066" cy="7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365" name="Oval 967"/>
              <p:cNvSpPr>
                <a:spLocks noChangeArrowheads="1"/>
              </p:cNvSpPr>
              <p:nvPr/>
            </p:nvSpPr>
            <p:spPr bwMode="auto">
              <a:xfrm>
                <a:off x="4309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366" name="Oval 968"/>
              <p:cNvSpPr>
                <a:spLocks noChangeArrowheads="1"/>
              </p:cNvSpPr>
              <p:nvPr/>
            </p:nvSpPr>
            <p:spPr bwMode="auto">
              <a:xfrm>
                <a:off x="4489" y="2382"/>
                <a:ext cx="159" cy="142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/>
                <a:endParaRPr lang="zh-CN" altLang="zh-CN" sz="180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367" name="Oval 969"/>
              <p:cNvSpPr>
                <a:spLocks noChangeArrowheads="1"/>
              </p:cNvSpPr>
              <p:nvPr/>
            </p:nvSpPr>
            <p:spPr bwMode="auto">
              <a:xfrm>
                <a:off x="4658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368" name="Rectangle 970"/>
              <p:cNvSpPr>
                <a:spLocks noChangeArrowheads="1"/>
              </p:cNvSpPr>
              <p:nvPr/>
            </p:nvSpPr>
            <p:spPr bwMode="auto">
              <a:xfrm>
                <a:off x="5067" y="1837"/>
                <a:ext cx="80" cy="759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35911" name="Group 971"/>
            <p:cNvGrpSpPr>
              <a:grpSpLocks/>
            </p:cNvGrpSpPr>
            <p:nvPr/>
          </p:nvGrpSpPr>
          <p:grpSpPr bwMode="auto">
            <a:xfrm>
              <a:off x="7924800" y="5303838"/>
              <a:ext cx="227013" cy="481012"/>
              <a:chOff x="4140" y="429"/>
              <a:chExt cx="1425" cy="2396"/>
            </a:xfrm>
          </p:grpSpPr>
          <p:sp>
            <p:nvSpPr>
              <p:cNvPr id="36313" name="Freeform 972"/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3 w 354"/>
                  <a:gd name="T1" fmla="*/ 0 h 2742"/>
                  <a:gd name="T2" fmla="*/ 15 w 354"/>
                  <a:gd name="T3" fmla="*/ 27 h 2742"/>
                  <a:gd name="T4" fmla="*/ 15 w 354"/>
                  <a:gd name="T5" fmla="*/ 205 h 2742"/>
                  <a:gd name="T6" fmla="*/ 0 w 354"/>
                  <a:gd name="T7" fmla="*/ 215 h 2742"/>
                  <a:gd name="T8" fmla="*/ 3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314" name="Rectangle 973"/>
              <p:cNvSpPr>
                <a:spLocks noChangeArrowheads="1"/>
              </p:cNvSpPr>
              <p:nvPr/>
            </p:nvSpPr>
            <p:spPr bwMode="auto">
              <a:xfrm>
                <a:off x="4210" y="429"/>
                <a:ext cx="1046" cy="2285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315" name="Freeform 974"/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9 w 211"/>
                  <a:gd name="T3" fmla="*/ 18 h 2537"/>
                  <a:gd name="T4" fmla="*/ 2 w 211"/>
                  <a:gd name="T5" fmla="*/ 196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316" name="Freeform 975"/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1 h 226"/>
                  <a:gd name="T4" fmla="*/ 14 w 328"/>
                  <a:gd name="T5" fmla="*/ 19 h 226"/>
                  <a:gd name="T6" fmla="*/ 0 w 328"/>
                  <a:gd name="T7" fmla="*/ 8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317" name="Rectangle 976"/>
              <p:cNvSpPr>
                <a:spLocks noChangeArrowheads="1"/>
              </p:cNvSpPr>
              <p:nvPr/>
            </p:nvSpPr>
            <p:spPr bwMode="auto">
              <a:xfrm>
                <a:off x="4210" y="690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36318" name="Group 977"/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36343" name="AutoShape 978"/>
                <p:cNvSpPr>
                  <a:spLocks noChangeArrowheads="1"/>
                </p:cNvSpPr>
                <p:nvPr/>
              </p:nvSpPr>
              <p:spPr bwMode="auto">
                <a:xfrm>
                  <a:off x="613" y="2566"/>
                  <a:ext cx="721" cy="14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36344" name="AutoShape 979"/>
                <p:cNvSpPr>
                  <a:spLocks noChangeArrowheads="1"/>
                </p:cNvSpPr>
                <p:nvPr/>
              </p:nvSpPr>
              <p:spPr bwMode="auto">
                <a:xfrm>
                  <a:off x="625" y="2581"/>
                  <a:ext cx="696" cy="11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36319" name="Rectangle 980"/>
              <p:cNvSpPr>
                <a:spLocks noChangeArrowheads="1"/>
              </p:cNvSpPr>
              <p:nvPr/>
            </p:nvSpPr>
            <p:spPr bwMode="auto">
              <a:xfrm>
                <a:off x="4220" y="1022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36320" name="Group 981"/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36341" name="AutoShape 982"/>
                <p:cNvSpPr>
                  <a:spLocks noChangeArrowheads="1"/>
                </p:cNvSpPr>
                <p:nvPr/>
              </p:nvSpPr>
              <p:spPr bwMode="auto">
                <a:xfrm>
                  <a:off x="615" y="2564"/>
                  <a:ext cx="721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36342" name="AutoShape 983"/>
                <p:cNvSpPr>
                  <a:spLocks noChangeArrowheads="1"/>
                </p:cNvSpPr>
                <p:nvPr/>
              </p:nvSpPr>
              <p:spPr bwMode="auto">
                <a:xfrm>
                  <a:off x="628" y="2581"/>
                  <a:ext cx="696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36321" name="Rectangle 984"/>
              <p:cNvSpPr>
                <a:spLocks noChangeArrowheads="1"/>
              </p:cNvSpPr>
              <p:nvPr/>
            </p:nvSpPr>
            <p:spPr bwMode="auto">
              <a:xfrm>
                <a:off x="4220" y="1354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322" name="Rectangle 985"/>
              <p:cNvSpPr>
                <a:spLocks noChangeArrowheads="1"/>
              </p:cNvSpPr>
              <p:nvPr/>
            </p:nvSpPr>
            <p:spPr bwMode="auto">
              <a:xfrm>
                <a:off x="4230" y="1655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36323" name="Group 986"/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36339" name="AutoShape 987"/>
                <p:cNvSpPr>
                  <a:spLocks noChangeArrowheads="1"/>
                </p:cNvSpPr>
                <p:nvPr/>
              </p:nvSpPr>
              <p:spPr bwMode="auto">
                <a:xfrm>
                  <a:off x="618" y="2586"/>
                  <a:ext cx="720" cy="12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36340" name="AutoShape 988"/>
                <p:cNvSpPr>
                  <a:spLocks noChangeArrowheads="1"/>
                </p:cNvSpPr>
                <p:nvPr/>
              </p:nvSpPr>
              <p:spPr bwMode="auto">
                <a:xfrm>
                  <a:off x="630" y="2586"/>
                  <a:ext cx="695" cy="10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36324" name="Freeform 989"/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0 h 226"/>
                  <a:gd name="T4" fmla="*/ 14 w 328"/>
                  <a:gd name="T5" fmla="*/ 17 h 226"/>
                  <a:gd name="T6" fmla="*/ 0 w 328"/>
                  <a:gd name="T7" fmla="*/ 7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36325" name="Group 990"/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36337" name="AutoShape 991"/>
                <p:cNvSpPr>
                  <a:spLocks noChangeArrowheads="1"/>
                </p:cNvSpPr>
                <p:nvPr/>
              </p:nvSpPr>
              <p:spPr bwMode="auto">
                <a:xfrm>
                  <a:off x="613" y="2571"/>
                  <a:ext cx="732" cy="13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36338" name="AutoShape 992"/>
                <p:cNvSpPr>
                  <a:spLocks noChangeArrowheads="1"/>
                </p:cNvSpPr>
                <p:nvPr/>
              </p:nvSpPr>
              <p:spPr bwMode="auto">
                <a:xfrm>
                  <a:off x="625" y="2587"/>
                  <a:ext cx="720" cy="103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36326" name="Rectangle 993"/>
              <p:cNvSpPr>
                <a:spLocks noChangeArrowheads="1"/>
              </p:cNvSpPr>
              <p:nvPr/>
            </p:nvSpPr>
            <p:spPr bwMode="auto">
              <a:xfrm>
                <a:off x="5246" y="429"/>
                <a:ext cx="70" cy="2285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327" name="Freeform 994"/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14 w 296"/>
                  <a:gd name="T3" fmla="*/ 10 h 256"/>
                  <a:gd name="T4" fmla="*/ 14 w 296"/>
                  <a:gd name="T5" fmla="*/ 19 h 256"/>
                  <a:gd name="T6" fmla="*/ 0 w 296"/>
                  <a:gd name="T7" fmla="*/ 7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328" name="Freeform 995"/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14 w 304"/>
                  <a:gd name="T3" fmla="*/ 13 h 288"/>
                  <a:gd name="T4" fmla="*/ 13 w 304"/>
                  <a:gd name="T5" fmla="*/ 23 h 288"/>
                  <a:gd name="T6" fmla="*/ 2 w 304"/>
                  <a:gd name="T7" fmla="*/ 10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329" name="Oval 996"/>
              <p:cNvSpPr>
                <a:spLocks noChangeArrowheads="1"/>
              </p:cNvSpPr>
              <p:nvPr/>
            </p:nvSpPr>
            <p:spPr bwMode="auto">
              <a:xfrm>
                <a:off x="5515" y="2611"/>
                <a:ext cx="50" cy="95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330" name="Freeform 997"/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9 h 240"/>
                  <a:gd name="T2" fmla="*/ 2 w 306"/>
                  <a:gd name="T3" fmla="*/ 19 h 240"/>
                  <a:gd name="T4" fmla="*/ 14 w 306"/>
                  <a:gd name="T5" fmla="*/ 9 h 240"/>
                  <a:gd name="T6" fmla="*/ 14 w 306"/>
                  <a:gd name="T7" fmla="*/ 0 h 240"/>
                  <a:gd name="T8" fmla="*/ 0 w 306"/>
                  <a:gd name="T9" fmla="*/ 9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331" name="AutoShape 998"/>
              <p:cNvSpPr>
                <a:spLocks noChangeArrowheads="1"/>
              </p:cNvSpPr>
              <p:nvPr/>
            </p:nvSpPr>
            <p:spPr bwMode="auto">
              <a:xfrm>
                <a:off x="4140" y="2675"/>
                <a:ext cx="1196" cy="15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332" name="AutoShape 999"/>
              <p:cNvSpPr>
                <a:spLocks noChangeArrowheads="1"/>
              </p:cNvSpPr>
              <p:nvPr/>
            </p:nvSpPr>
            <p:spPr bwMode="auto">
              <a:xfrm>
                <a:off x="4210" y="2714"/>
                <a:ext cx="1066" cy="7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333" name="Oval 1000"/>
              <p:cNvSpPr>
                <a:spLocks noChangeArrowheads="1"/>
              </p:cNvSpPr>
              <p:nvPr/>
            </p:nvSpPr>
            <p:spPr bwMode="auto">
              <a:xfrm>
                <a:off x="4309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334" name="Oval 1001"/>
              <p:cNvSpPr>
                <a:spLocks noChangeArrowheads="1"/>
              </p:cNvSpPr>
              <p:nvPr/>
            </p:nvSpPr>
            <p:spPr bwMode="auto">
              <a:xfrm>
                <a:off x="4489" y="2382"/>
                <a:ext cx="159" cy="142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/>
                <a:endParaRPr lang="zh-CN" altLang="zh-CN" sz="180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335" name="Oval 1002"/>
              <p:cNvSpPr>
                <a:spLocks noChangeArrowheads="1"/>
              </p:cNvSpPr>
              <p:nvPr/>
            </p:nvSpPr>
            <p:spPr bwMode="auto">
              <a:xfrm>
                <a:off x="4658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336" name="Rectangle 1003"/>
              <p:cNvSpPr>
                <a:spLocks noChangeArrowheads="1"/>
              </p:cNvSpPr>
              <p:nvPr/>
            </p:nvSpPr>
            <p:spPr bwMode="auto">
              <a:xfrm>
                <a:off x="5067" y="1837"/>
                <a:ext cx="80" cy="759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pic>
          <p:nvPicPr>
            <p:cNvPr id="35912" name="Picture 1005" descr="antenna_stylized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02250" y="2043113"/>
              <a:ext cx="530703" cy="2237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913" name="Picture 1006" descr="laptop_keyboard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5327957" y="2291590"/>
              <a:ext cx="437222" cy="1595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5914" name="Freeform 1007"/>
            <p:cNvSpPr>
              <a:spLocks/>
            </p:cNvSpPr>
            <p:nvPr/>
          </p:nvSpPr>
          <p:spPr bwMode="auto">
            <a:xfrm>
              <a:off x="5472854" y="2136804"/>
              <a:ext cx="351920" cy="208166"/>
            </a:xfrm>
            <a:custGeom>
              <a:avLst/>
              <a:gdLst>
                <a:gd name="T0" fmla="*/ 118 w 2982"/>
                <a:gd name="T1" fmla="*/ 0 h 2442"/>
                <a:gd name="T2" fmla="*/ 0 w 2982"/>
                <a:gd name="T3" fmla="*/ 85 h 2442"/>
                <a:gd name="T4" fmla="*/ 472 w 2982"/>
                <a:gd name="T5" fmla="*/ 85 h 2442"/>
                <a:gd name="T6" fmla="*/ 472 w 2982"/>
                <a:gd name="T7" fmla="*/ 85 h 2442"/>
                <a:gd name="T8" fmla="*/ 118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pic>
          <p:nvPicPr>
            <p:cNvPr id="35915" name="Picture 1008" descr="screen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90187" y="2142157"/>
              <a:ext cx="319785" cy="1894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5916" name="Freeform 1009"/>
            <p:cNvSpPr>
              <a:spLocks/>
            </p:cNvSpPr>
            <p:nvPr/>
          </p:nvSpPr>
          <p:spPr bwMode="auto">
            <a:xfrm>
              <a:off x="5536928" y="2130663"/>
              <a:ext cx="298168" cy="38736"/>
            </a:xfrm>
            <a:custGeom>
              <a:avLst/>
              <a:gdLst>
                <a:gd name="T0" fmla="*/ 118 w 2528"/>
                <a:gd name="T1" fmla="*/ 0 h 455"/>
                <a:gd name="T2" fmla="*/ 472 w 2528"/>
                <a:gd name="T3" fmla="*/ 85 h 455"/>
                <a:gd name="T4" fmla="*/ 472 w 2528"/>
                <a:gd name="T5" fmla="*/ 85 h 455"/>
                <a:gd name="T6" fmla="*/ 0 w 2528"/>
                <a:gd name="T7" fmla="*/ 85 h 455"/>
                <a:gd name="T8" fmla="*/ 118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917" name="Freeform 1010"/>
            <p:cNvSpPr>
              <a:spLocks/>
            </p:cNvSpPr>
            <p:nvPr/>
          </p:nvSpPr>
          <p:spPr bwMode="auto">
            <a:xfrm>
              <a:off x="5469738" y="2130348"/>
              <a:ext cx="82770" cy="161242"/>
            </a:xfrm>
            <a:custGeom>
              <a:avLst/>
              <a:gdLst>
                <a:gd name="T0" fmla="*/ 118 w 702"/>
                <a:gd name="T1" fmla="*/ 0 h 1893"/>
                <a:gd name="T2" fmla="*/ 0 w 702"/>
                <a:gd name="T3" fmla="*/ 85 h 1893"/>
                <a:gd name="T4" fmla="*/ 118 w 702"/>
                <a:gd name="T5" fmla="*/ 85 h 1893"/>
                <a:gd name="T6" fmla="*/ 118 w 702"/>
                <a:gd name="T7" fmla="*/ 85 h 1893"/>
                <a:gd name="T8" fmla="*/ 118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918" name="Freeform 1011"/>
            <p:cNvSpPr>
              <a:spLocks/>
            </p:cNvSpPr>
            <p:nvPr/>
          </p:nvSpPr>
          <p:spPr bwMode="auto">
            <a:xfrm>
              <a:off x="5743756" y="2159163"/>
              <a:ext cx="89197" cy="186121"/>
            </a:xfrm>
            <a:custGeom>
              <a:avLst/>
              <a:gdLst>
                <a:gd name="T0" fmla="*/ 118 w 756"/>
                <a:gd name="T1" fmla="*/ 0 h 2184"/>
                <a:gd name="T2" fmla="*/ 118 w 756"/>
                <a:gd name="T3" fmla="*/ 85 h 2184"/>
                <a:gd name="T4" fmla="*/ 0 w 756"/>
                <a:gd name="T5" fmla="*/ 85 h 2184"/>
                <a:gd name="T6" fmla="*/ 118 w 756"/>
                <a:gd name="T7" fmla="*/ 85 h 2184"/>
                <a:gd name="T8" fmla="*/ 118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919" name="Freeform 1012"/>
            <p:cNvSpPr>
              <a:spLocks/>
            </p:cNvSpPr>
            <p:nvPr/>
          </p:nvSpPr>
          <p:spPr bwMode="auto">
            <a:xfrm>
              <a:off x="5468764" y="2283402"/>
              <a:ext cx="327186" cy="62828"/>
            </a:xfrm>
            <a:custGeom>
              <a:avLst/>
              <a:gdLst>
                <a:gd name="T0" fmla="*/ 118 w 2773"/>
                <a:gd name="T1" fmla="*/ 0 h 738"/>
                <a:gd name="T2" fmla="*/ 0 w 2773"/>
                <a:gd name="T3" fmla="*/ 85 h 738"/>
                <a:gd name="T4" fmla="*/ 472 w 2773"/>
                <a:gd name="T5" fmla="*/ 85 h 738"/>
                <a:gd name="T6" fmla="*/ 472 w 2773"/>
                <a:gd name="T7" fmla="*/ 85 h 738"/>
                <a:gd name="T8" fmla="*/ 118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920" name="Freeform 1013"/>
            <p:cNvSpPr>
              <a:spLocks/>
            </p:cNvSpPr>
            <p:nvPr/>
          </p:nvSpPr>
          <p:spPr bwMode="auto">
            <a:xfrm>
              <a:off x="5753689" y="2160738"/>
              <a:ext cx="83549" cy="186909"/>
            </a:xfrm>
            <a:custGeom>
              <a:avLst/>
              <a:gdLst>
                <a:gd name="T0" fmla="*/ 393 w 637"/>
                <a:gd name="T1" fmla="*/ 0 h 1659"/>
                <a:gd name="T2" fmla="*/ 393 w 637"/>
                <a:gd name="T3" fmla="*/ 0 h 1659"/>
                <a:gd name="T4" fmla="*/ 131 w 637"/>
                <a:gd name="T5" fmla="*/ 2366 h 1659"/>
                <a:gd name="T6" fmla="*/ 0 w 637"/>
                <a:gd name="T7" fmla="*/ 2366 h 1659"/>
                <a:gd name="T8" fmla="*/ 393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921" name="Freeform 1014"/>
            <p:cNvSpPr>
              <a:spLocks/>
            </p:cNvSpPr>
            <p:nvPr/>
          </p:nvSpPr>
          <p:spPr bwMode="auto">
            <a:xfrm>
              <a:off x="5469154" y="2291747"/>
              <a:ext cx="290962" cy="62040"/>
            </a:xfrm>
            <a:custGeom>
              <a:avLst/>
              <a:gdLst>
                <a:gd name="T0" fmla="*/ 0 w 2216"/>
                <a:gd name="T1" fmla="*/ 0 h 550"/>
                <a:gd name="T2" fmla="*/ 131 w 2216"/>
                <a:gd name="T3" fmla="*/ 113 h 550"/>
                <a:gd name="T4" fmla="*/ 1707 w 2216"/>
                <a:gd name="T5" fmla="*/ 790 h 550"/>
                <a:gd name="T6" fmla="*/ 1707 w 2216"/>
                <a:gd name="T7" fmla="*/ 677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35922" name="Group 1015"/>
            <p:cNvGrpSpPr>
              <a:grpSpLocks/>
            </p:cNvGrpSpPr>
            <p:nvPr/>
          </p:nvGrpSpPr>
          <p:grpSpPr bwMode="auto">
            <a:xfrm>
              <a:off x="5464285" y="2358039"/>
              <a:ext cx="98740" cy="36846"/>
              <a:chOff x="1740" y="2642"/>
              <a:chExt cx="752" cy="327"/>
            </a:xfrm>
          </p:grpSpPr>
          <p:sp>
            <p:nvSpPr>
              <p:cNvPr id="36307" name="Freeform 1016"/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308" name="Freeform 1017"/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309" name="Freeform 1018"/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310" name="Freeform 1019"/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311" name="Freeform 1020"/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312" name="Freeform 1021"/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35923" name="Freeform 1022"/>
            <p:cNvSpPr>
              <a:spLocks/>
            </p:cNvSpPr>
            <p:nvPr/>
          </p:nvSpPr>
          <p:spPr bwMode="auto">
            <a:xfrm>
              <a:off x="5633331" y="2363550"/>
              <a:ext cx="119579" cy="80936"/>
            </a:xfrm>
            <a:custGeom>
              <a:avLst/>
              <a:gdLst>
                <a:gd name="T0" fmla="*/ 121 w 990"/>
                <a:gd name="T1" fmla="*/ 307 h 792"/>
                <a:gd name="T2" fmla="*/ 242 w 990"/>
                <a:gd name="T3" fmla="*/ 0 h 792"/>
                <a:gd name="T4" fmla="*/ 242 w 990"/>
                <a:gd name="T5" fmla="*/ 102 h 792"/>
                <a:gd name="T6" fmla="*/ 0 w 990"/>
                <a:gd name="T7" fmla="*/ 307 h 792"/>
                <a:gd name="T8" fmla="*/ 121 w 990"/>
                <a:gd name="T9" fmla="*/ 307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924" name="Freeform 1023"/>
            <p:cNvSpPr>
              <a:spLocks/>
            </p:cNvSpPr>
            <p:nvPr/>
          </p:nvSpPr>
          <p:spPr bwMode="auto">
            <a:xfrm>
              <a:off x="5328152" y="2370006"/>
              <a:ext cx="305958" cy="73850"/>
            </a:xfrm>
            <a:custGeom>
              <a:avLst/>
              <a:gdLst>
                <a:gd name="T0" fmla="*/ 121 w 2532"/>
                <a:gd name="T1" fmla="*/ 0 h 723"/>
                <a:gd name="T2" fmla="*/ 121 w 2532"/>
                <a:gd name="T3" fmla="*/ 0 h 723"/>
                <a:gd name="T4" fmla="*/ 725 w 2532"/>
                <a:gd name="T5" fmla="*/ 306 h 723"/>
                <a:gd name="T6" fmla="*/ 725 w 2532"/>
                <a:gd name="T7" fmla="*/ 306 h 723"/>
                <a:gd name="T8" fmla="*/ 0 w 2532"/>
                <a:gd name="T9" fmla="*/ 102 h 723"/>
                <a:gd name="T10" fmla="*/ 12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925" name="Freeform 1024"/>
            <p:cNvSpPr>
              <a:spLocks/>
            </p:cNvSpPr>
            <p:nvPr/>
          </p:nvSpPr>
          <p:spPr bwMode="auto">
            <a:xfrm>
              <a:off x="5328347" y="2356465"/>
              <a:ext cx="3311" cy="14959"/>
            </a:xfrm>
            <a:custGeom>
              <a:avLst/>
              <a:gdLst>
                <a:gd name="T0" fmla="*/ 127 w 26"/>
                <a:gd name="T1" fmla="*/ 102 h 147"/>
                <a:gd name="T2" fmla="*/ 127 w 26"/>
                <a:gd name="T3" fmla="*/ 102 h 147"/>
                <a:gd name="T4" fmla="*/ 0 w 26"/>
                <a:gd name="T5" fmla="*/ 102 h 147"/>
                <a:gd name="T6" fmla="*/ 127 w 26"/>
                <a:gd name="T7" fmla="*/ 0 h 147"/>
                <a:gd name="T8" fmla="*/ 127 w 26"/>
                <a:gd name="T9" fmla="*/ 102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926" name="Freeform 1025"/>
            <p:cNvSpPr>
              <a:spLocks/>
            </p:cNvSpPr>
            <p:nvPr/>
          </p:nvSpPr>
          <p:spPr bwMode="auto">
            <a:xfrm>
              <a:off x="5328542" y="2295526"/>
              <a:ext cx="142170" cy="61883"/>
            </a:xfrm>
            <a:custGeom>
              <a:avLst/>
              <a:gdLst>
                <a:gd name="T0" fmla="*/ 242 w 1176"/>
                <a:gd name="T1" fmla="*/ 0 h 606"/>
                <a:gd name="T2" fmla="*/ 0 w 1176"/>
                <a:gd name="T3" fmla="*/ 204 h 606"/>
                <a:gd name="T4" fmla="*/ 121 w 1176"/>
                <a:gd name="T5" fmla="*/ 204 h 606"/>
                <a:gd name="T6" fmla="*/ 242 w 1176"/>
                <a:gd name="T7" fmla="*/ 102 h 606"/>
                <a:gd name="T8" fmla="*/ 242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927" name="Freeform 1026"/>
            <p:cNvSpPr>
              <a:spLocks/>
            </p:cNvSpPr>
            <p:nvPr/>
          </p:nvSpPr>
          <p:spPr bwMode="auto">
            <a:xfrm>
              <a:off x="5338085" y="2359614"/>
              <a:ext cx="290183" cy="71016"/>
            </a:xfrm>
            <a:custGeom>
              <a:avLst/>
              <a:gdLst>
                <a:gd name="T0" fmla="*/ 115 w 2532"/>
                <a:gd name="T1" fmla="*/ 0 h 723"/>
                <a:gd name="T2" fmla="*/ 115 w 2532"/>
                <a:gd name="T3" fmla="*/ 0 h 723"/>
                <a:gd name="T4" fmla="*/ 229 w 2532"/>
                <a:gd name="T5" fmla="*/ 98 h 723"/>
                <a:gd name="T6" fmla="*/ 229 w 2532"/>
                <a:gd name="T7" fmla="*/ 98 h 723"/>
                <a:gd name="T8" fmla="*/ 0 w 2532"/>
                <a:gd name="T9" fmla="*/ 98 h 723"/>
                <a:gd name="T10" fmla="*/ 115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928" name="Freeform 1027"/>
            <p:cNvSpPr>
              <a:spLocks/>
            </p:cNvSpPr>
            <p:nvPr/>
          </p:nvSpPr>
          <p:spPr bwMode="auto">
            <a:xfrm flipV="1">
              <a:off x="5627878" y="2354575"/>
              <a:ext cx="118410" cy="73535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305 h 723"/>
                <a:gd name="T6" fmla="*/ 0 w 2532"/>
                <a:gd name="T7" fmla="*/ 305 h 723"/>
                <a:gd name="T8" fmla="*/ 0 w 2532"/>
                <a:gd name="T9" fmla="*/ 102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pic>
          <p:nvPicPr>
            <p:cNvPr id="35929" name="Picture 1030" descr="laptop_keyboard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6897688" y="5735638"/>
              <a:ext cx="388937" cy="158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5930" name="Freeform 1031"/>
            <p:cNvSpPr>
              <a:spLocks/>
            </p:cNvSpPr>
            <p:nvPr/>
          </p:nvSpPr>
          <p:spPr bwMode="auto">
            <a:xfrm>
              <a:off x="7026275" y="5580063"/>
              <a:ext cx="312738" cy="207962"/>
            </a:xfrm>
            <a:custGeom>
              <a:avLst/>
              <a:gdLst>
                <a:gd name="T0" fmla="*/ 2147483647 w 2982"/>
                <a:gd name="T1" fmla="*/ 0 h 2442"/>
                <a:gd name="T2" fmla="*/ 0 w 2982"/>
                <a:gd name="T3" fmla="*/ 2147483647 h 2442"/>
                <a:gd name="T4" fmla="*/ 2147483647 w 2982"/>
                <a:gd name="T5" fmla="*/ 2147483647 h 2442"/>
                <a:gd name="T6" fmla="*/ 2147483647 w 2982"/>
                <a:gd name="T7" fmla="*/ 2147483647 h 2442"/>
                <a:gd name="T8" fmla="*/ 2147483647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pic>
          <p:nvPicPr>
            <p:cNvPr id="35931" name="Picture 1032" descr="screen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42150" y="5584825"/>
              <a:ext cx="284163" cy="190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5932" name="Freeform 1033"/>
            <p:cNvSpPr>
              <a:spLocks/>
            </p:cNvSpPr>
            <p:nvPr/>
          </p:nvSpPr>
          <p:spPr bwMode="auto">
            <a:xfrm>
              <a:off x="7083425" y="5573713"/>
              <a:ext cx="265113" cy="39687"/>
            </a:xfrm>
            <a:custGeom>
              <a:avLst/>
              <a:gdLst>
                <a:gd name="T0" fmla="*/ 2147483647 w 2528"/>
                <a:gd name="T1" fmla="*/ 0 h 455"/>
                <a:gd name="T2" fmla="*/ 2147483647 w 2528"/>
                <a:gd name="T3" fmla="*/ 2147483647 h 455"/>
                <a:gd name="T4" fmla="*/ 2147483647 w 2528"/>
                <a:gd name="T5" fmla="*/ 2147483647 h 455"/>
                <a:gd name="T6" fmla="*/ 0 w 2528"/>
                <a:gd name="T7" fmla="*/ 2147483647 h 455"/>
                <a:gd name="T8" fmla="*/ 2147483647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933" name="Freeform 1034"/>
            <p:cNvSpPr>
              <a:spLocks/>
            </p:cNvSpPr>
            <p:nvPr/>
          </p:nvSpPr>
          <p:spPr bwMode="auto">
            <a:xfrm>
              <a:off x="7024688" y="5573713"/>
              <a:ext cx="73025" cy="161925"/>
            </a:xfrm>
            <a:custGeom>
              <a:avLst/>
              <a:gdLst>
                <a:gd name="T0" fmla="*/ 2147483647 w 702"/>
                <a:gd name="T1" fmla="*/ 0 h 1893"/>
                <a:gd name="T2" fmla="*/ 0 w 702"/>
                <a:gd name="T3" fmla="*/ 2147483647 h 1893"/>
                <a:gd name="T4" fmla="*/ 2147483647 w 702"/>
                <a:gd name="T5" fmla="*/ 2147483647 h 1893"/>
                <a:gd name="T6" fmla="*/ 2147483647 w 702"/>
                <a:gd name="T7" fmla="*/ 2147483647 h 1893"/>
                <a:gd name="T8" fmla="*/ 2147483647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934" name="Freeform 1035"/>
            <p:cNvSpPr>
              <a:spLocks/>
            </p:cNvSpPr>
            <p:nvPr/>
          </p:nvSpPr>
          <p:spPr bwMode="auto">
            <a:xfrm>
              <a:off x="7267575" y="5602288"/>
              <a:ext cx="79375" cy="185737"/>
            </a:xfrm>
            <a:custGeom>
              <a:avLst/>
              <a:gdLst>
                <a:gd name="T0" fmla="*/ 2147483647 w 756"/>
                <a:gd name="T1" fmla="*/ 0 h 2184"/>
                <a:gd name="T2" fmla="*/ 2147483647 w 756"/>
                <a:gd name="T3" fmla="*/ 2147483647 h 2184"/>
                <a:gd name="T4" fmla="*/ 0 w 756"/>
                <a:gd name="T5" fmla="*/ 2147483647 h 2184"/>
                <a:gd name="T6" fmla="*/ 2147483647 w 756"/>
                <a:gd name="T7" fmla="*/ 2147483647 h 2184"/>
                <a:gd name="T8" fmla="*/ 2147483647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935" name="Freeform 1036"/>
            <p:cNvSpPr>
              <a:spLocks/>
            </p:cNvSpPr>
            <p:nvPr/>
          </p:nvSpPr>
          <p:spPr bwMode="auto">
            <a:xfrm>
              <a:off x="7023100" y="5726113"/>
              <a:ext cx="290513" cy="63500"/>
            </a:xfrm>
            <a:custGeom>
              <a:avLst/>
              <a:gdLst>
                <a:gd name="T0" fmla="*/ 2147483647 w 2773"/>
                <a:gd name="T1" fmla="*/ 0 h 738"/>
                <a:gd name="T2" fmla="*/ 0 w 2773"/>
                <a:gd name="T3" fmla="*/ 2147483647 h 738"/>
                <a:gd name="T4" fmla="*/ 2147483647 w 2773"/>
                <a:gd name="T5" fmla="*/ 2147483647 h 738"/>
                <a:gd name="T6" fmla="*/ 2147483647 w 2773"/>
                <a:gd name="T7" fmla="*/ 2147483647 h 738"/>
                <a:gd name="T8" fmla="*/ 2147483647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936" name="Freeform 1037"/>
            <p:cNvSpPr>
              <a:spLocks/>
            </p:cNvSpPr>
            <p:nvPr/>
          </p:nvSpPr>
          <p:spPr bwMode="auto">
            <a:xfrm>
              <a:off x="7275513" y="5603875"/>
              <a:ext cx="74612" cy="187325"/>
            </a:xfrm>
            <a:custGeom>
              <a:avLst/>
              <a:gdLst>
                <a:gd name="T0" fmla="*/ 2147483647 w 637"/>
                <a:gd name="T1" fmla="*/ 0 h 1659"/>
                <a:gd name="T2" fmla="*/ 2147483647 w 637"/>
                <a:gd name="T3" fmla="*/ 0 h 1659"/>
                <a:gd name="T4" fmla="*/ 2147483647 w 637"/>
                <a:gd name="T5" fmla="*/ 2147483647 h 1659"/>
                <a:gd name="T6" fmla="*/ 0 w 637"/>
                <a:gd name="T7" fmla="*/ 2147483647 h 1659"/>
                <a:gd name="T8" fmla="*/ 2147483647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937" name="Freeform 1038"/>
            <p:cNvSpPr>
              <a:spLocks/>
            </p:cNvSpPr>
            <p:nvPr/>
          </p:nvSpPr>
          <p:spPr bwMode="auto">
            <a:xfrm>
              <a:off x="7023100" y="5735638"/>
              <a:ext cx="258763" cy="61912"/>
            </a:xfrm>
            <a:custGeom>
              <a:avLst/>
              <a:gdLst>
                <a:gd name="T0" fmla="*/ 0 w 2216"/>
                <a:gd name="T1" fmla="*/ 0 h 550"/>
                <a:gd name="T2" fmla="*/ 2147483647 w 2216"/>
                <a:gd name="T3" fmla="*/ 2147483647 h 550"/>
                <a:gd name="T4" fmla="*/ 2147483647 w 2216"/>
                <a:gd name="T5" fmla="*/ 2147483647 h 550"/>
                <a:gd name="T6" fmla="*/ 2147483647 w 2216"/>
                <a:gd name="T7" fmla="*/ 2147483647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35938" name="Group 1039"/>
            <p:cNvGrpSpPr>
              <a:grpSpLocks/>
            </p:cNvGrpSpPr>
            <p:nvPr/>
          </p:nvGrpSpPr>
          <p:grpSpPr bwMode="auto">
            <a:xfrm>
              <a:off x="7019925" y="5800725"/>
              <a:ext cx="87313" cy="38100"/>
              <a:chOff x="1740" y="2642"/>
              <a:chExt cx="752" cy="327"/>
            </a:xfrm>
          </p:grpSpPr>
          <p:sp>
            <p:nvSpPr>
              <p:cNvPr id="36301" name="Freeform 1040"/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302" name="Freeform 1041"/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303" name="Freeform 1042"/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304" name="Freeform 1043"/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305" name="Freeform 1044"/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306" name="Freeform 1045"/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35939" name="Freeform 1046"/>
            <p:cNvSpPr>
              <a:spLocks/>
            </p:cNvSpPr>
            <p:nvPr/>
          </p:nvSpPr>
          <p:spPr bwMode="auto">
            <a:xfrm>
              <a:off x="7169150" y="5807075"/>
              <a:ext cx="106363" cy="80963"/>
            </a:xfrm>
            <a:custGeom>
              <a:avLst/>
              <a:gdLst>
                <a:gd name="T0" fmla="*/ 2147483647 w 990"/>
                <a:gd name="T1" fmla="*/ 2147483647 h 792"/>
                <a:gd name="T2" fmla="*/ 2147483647 w 990"/>
                <a:gd name="T3" fmla="*/ 0 h 792"/>
                <a:gd name="T4" fmla="*/ 2147483647 w 990"/>
                <a:gd name="T5" fmla="*/ 2147483647 h 792"/>
                <a:gd name="T6" fmla="*/ 0 w 990"/>
                <a:gd name="T7" fmla="*/ 2147483647 h 792"/>
                <a:gd name="T8" fmla="*/ 2147483647 w 990"/>
                <a:gd name="T9" fmla="*/ 2147483647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940" name="Freeform 1047"/>
            <p:cNvSpPr>
              <a:spLocks/>
            </p:cNvSpPr>
            <p:nvPr/>
          </p:nvSpPr>
          <p:spPr bwMode="auto">
            <a:xfrm>
              <a:off x="6897688" y="5813425"/>
              <a:ext cx="271462" cy="73025"/>
            </a:xfrm>
            <a:custGeom>
              <a:avLst/>
              <a:gdLst>
                <a:gd name="T0" fmla="*/ 2147483647 w 2532"/>
                <a:gd name="T1" fmla="*/ 0 h 723"/>
                <a:gd name="T2" fmla="*/ 2147483647 w 2532"/>
                <a:gd name="T3" fmla="*/ 0 h 723"/>
                <a:gd name="T4" fmla="*/ 2147483647 w 2532"/>
                <a:gd name="T5" fmla="*/ 2147483647 h 723"/>
                <a:gd name="T6" fmla="*/ 2147483647 w 2532"/>
                <a:gd name="T7" fmla="*/ 2147483647 h 723"/>
                <a:gd name="T8" fmla="*/ 0 w 2532"/>
                <a:gd name="T9" fmla="*/ 2147483647 h 723"/>
                <a:gd name="T10" fmla="*/ 2147483647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941" name="Freeform 1048"/>
            <p:cNvSpPr>
              <a:spLocks/>
            </p:cNvSpPr>
            <p:nvPr/>
          </p:nvSpPr>
          <p:spPr bwMode="auto">
            <a:xfrm>
              <a:off x="6899275" y="5799138"/>
              <a:ext cx="1588" cy="15875"/>
            </a:xfrm>
            <a:custGeom>
              <a:avLst/>
              <a:gdLst>
                <a:gd name="T0" fmla="*/ 2147483647 w 26"/>
                <a:gd name="T1" fmla="*/ 2147483647 h 147"/>
                <a:gd name="T2" fmla="*/ 2147483647 w 26"/>
                <a:gd name="T3" fmla="*/ 2147483647 h 147"/>
                <a:gd name="T4" fmla="*/ 0 w 26"/>
                <a:gd name="T5" fmla="*/ 2147483647 h 147"/>
                <a:gd name="T6" fmla="*/ 2147483647 w 26"/>
                <a:gd name="T7" fmla="*/ 0 h 147"/>
                <a:gd name="T8" fmla="*/ 2147483647 w 26"/>
                <a:gd name="T9" fmla="*/ 2147483647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942" name="Freeform 1049"/>
            <p:cNvSpPr>
              <a:spLocks/>
            </p:cNvSpPr>
            <p:nvPr/>
          </p:nvSpPr>
          <p:spPr bwMode="auto">
            <a:xfrm>
              <a:off x="6899275" y="5738813"/>
              <a:ext cx="125413" cy="61912"/>
            </a:xfrm>
            <a:custGeom>
              <a:avLst/>
              <a:gdLst>
                <a:gd name="T0" fmla="*/ 2147483647 w 1176"/>
                <a:gd name="T1" fmla="*/ 0 h 606"/>
                <a:gd name="T2" fmla="*/ 0 w 1176"/>
                <a:gd name="T3" fmla="*/ 2147483647 h 606"/>
                <a:gd name="T4" fmla="*/ 2147483647 w 1176"/>
                <a:gd name="T5" fmla="*/ 2147483647 h 606"/>
                <a:gd name="T6" fmla="*/ 2147483647 w 1176"/>
                <a:gd name="T7" fmla="*/ 2147483647 h 606"/>
                <a:gd name="T8" fmla="*/ 2147483647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943" name="Freeform 1050"/>
            <p:cNvSpPr>
              <a:spLocks/>
            </p:cNvSpPr>
            <p:nvPr/>
          </p:nvSpPr>
          <p:spPr bwMode="auto">
            <a:xfrm>
              <a:off x="6907213" y="5802313"/>
              <a:ext cx="257175" cy="71437"/>
            </a:xfrm>
            <a:custGeom>
              <a:avLst/>
              <a:gdLst>
                <a:gd name="T0" fmla="*/ 2147483647 w 2532"/>
                <a:gd name="T1" fmla="*/ 0 h 723"/>
                <a:gd name="T2" fmla="*/ 2147483647 w 2532"/>
                <a:gd name="T3" fmla="*/ 0 h 723"/>
                <a:gd name="T4" fmla="*/ 2147483647 w 2532"/>
                <a:gd name="T5" fmla="*/ 2147483647 h 723"/>
                <a:gd name="T6" fmla="*/ 2147483647 w 2532"/>
                <a:gd name="T7" fmla="*/ 2147483647 h 723"/>
                <a:gd name="T8" fmla="*/ 0 w 2532"/>
                <a:gd name="T9" fmla="*/ 2147483647 h 723"/>
                <a:gd name="T10" fmla="*/ 2147483647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944" name="Freeform 1051"/>
            <p:cNvSpPr>
              <a:spLocks/>
            </p:cNvSpPr>
            <p:nvPr/>
          </p:nvSpPr>
          <p:spPr bwMode="auto">
            <a:xfrm flipV="1">
              <a:off x="7164388" y="5797550"/>
              <a:ext cx="104775" cy="74613"/>
            </a:xfrm>
            <a:custGeom>
              <a:avLst/>
              <a:gdLst>
                <a:gd name="T0" fmla="*/ 2147483647 w 2532"/>
                <a:gd name="T1" fmla="*/ 0 h 723"/>
                <a:gd name="T2" fmla="*/ 2147483647 w 2532"/>
                <a:gd name="T3" fmla="*/ 0 h 723"/>
                <a:gd name="T4" fmla="*/ 2147483647 w 2532"/>
                <a:gd name="T5" fmla="*/ 2147483647 h 723"/>
                <a:gd name="T6" fmla="*/ 2147483647 w 2532"/>
                <a:gd name="T7" fmla="*/ 2147483647 h 723"/>
                <a:gd name="T8" fmla="*/ 0 w 2532"/>
                <a:gd name="T9" fmla="*/ 2147483647 h 723"/>
                <a:gd name="T10" fmla="*/ 2147483647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35945" name="Group 2"/>
            <p:cNvGrpSpPr>
              <a:grpSpLocks/>
            </p:cNvGrpSpPr>
            <p:nvPr/>
          </p:nvGrpSpPr>
          <p:grpSpPr bwMode="auto">
            <a:xfrm>
              <a:off x="5607050" y="3182938"/>
              <a:ext cx="317500" cy="246062"/>
              <a:chOff x="5581650" y="3128963"/>
              <a:chExt cx="423863" cy="320675"/>
            </a:xfrm>
          </p:grpSpPr>
          <p:pic>
            <p:nvPicPr>
              <p:cNvPr id="36279" name="Picture 1054" descr="laptop_keyboard"/>
              <p:cNvPicPr>
                <a:picLocks noChangeAspect="1" noChangeArrowheads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9064" flipH="1">
                <a:off x="5581650" y="3290888"/>
                <a:ext cx="363538" cy="1587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6280" name="Freeform 1055"/>
              <p:cNvSpPr>
                <a:spLocks/>
              </p:cNvSpPr>
              <p:nvPr/>
            </p:nvSpPr>
            <p:spPr bwMode="auto">
              <a:xfrm>
                <a:off x="5702300" y="3135313"/>
                <a:ext cx="292100" cy="207962"/>
              </a:xfrm>
              <a:custGeom>
                <a:avLst/>
                <a:gdLst>
                  <a:gd name="T0" fmla="*/ 2147483647 w 2982"/>
                  <a:gd name="T1" fmla="*/ 0 h 2442"/>
                  <a:gd name="T2" fmla="*/ 0 w 2982"/>
                  <a:gd name="T3" fmla="*/ 2147483647 h 2442"/>
                  <a:gd name="T4" fmla="*/ 2147483647 w 2982"/>
                  <a:gd name="T5" fmla="*/ 2147483647 h 2442"/>
                  <a:gd name="T6" fmla="*/ 2147483647 w 2982"/>
                  <a:gd name="T7" fmla="*/ 2147483647 h 2442"/>
                  <a:gd name="T8" fmla="*/ 2147483647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pic>
            <p:nvPicPr>
              <p:cNvPr id="36281" name="Picture 1056" descr="screen"/>
              <p:cNvPicPr>
                <a:picLocks noChangeAspect="1" noChangeArrowheads="1"/>
              </p:cNvPicPr>
              <p:nvPr/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16588" y="3140075"/>
                <a:ext cx="266700" cy="1905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6282" name="Freeform 1057"/>
              <p:cNvSpPr>
                <a:spLocks/>
              </p:cNvSpPr>
              <p:nvPr/>
            </p:nvSpPr>
            <p:spPr bwMode="auto">
              <a:xfrm>
                <a:off x="5756275" y="3128963"/>
                <a:ext cx="247650" cy="39687"/>
              </a:xfrm>
              <a:custGeom>
                <a:avLst/>
                <a:gdLst>
                  <a:gd name="T0" fmla="*/ 2147483647 w 2528"/>
                  <a:gd name="T1" fmla="*/ 0 h 455"/>
                  <a:gd name="T2" fmla="*/ 2147483647 w 2528"/>
                  <a:gd name="T3" fmla="*/ 2147483647 h 455"/>
                  <a:gd name="T4" fmla="*/ 2147483647 w 2528"/>
                  <a:gd name="T5" fmla="*/ 2147483647 h 455"/>
                  <a:gd name="T6" fmla="*/ 0 w 2528"/>
                  <a:gd name="T7" fmla="*/ 2147483647 h 455"/>
                  <a:gd name="T8" fmla="*/ 2147483647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283" name="Freeform 1058"/>
              <p:cNvSpPr>
                <a:spLocks/>
              </p:cNvSpPr>
              <p:nvPr/>
            </p:nvSpPr>
            <p:spPr bwMode="auto">
              <a:xfrm>
                <a:off x="5700713" y="3128963"/>
                <a:ext cx="68262" cy="161925"/>
              </a:xfrm>
              <a:custGeom>
                <a:avLst/>
                <a:gdLst>
                  <a:gd name="T0" fmla="*/ 2147483647 w 702"/>
                  <a:gd name="T1" fmla="*/ 0 h 1893"/>
                  <a:gd name="T2" fmla="*/ 0 w 702"/>
                  <a:gd name="T3" fmla="*/ 2147483647 h 1893"/>
                  <a:gd name="T4" fmla="*/ 2147483647 w 702"/>
                  <a:gd name="T5" fmla="*/ 2147483647 h 1893"/>
                  <a:gd name="T6" fmla="*/ 2147483647 w 702"/>
                  <a:gd name="T7" fmla="*/ 2147483647 h 1893"/>
                  <a:gd name="T8" fmla="*/ 2147483647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284" name="Freeform 1059"/>
              <p:cNvSpPr>
                <a:spLocks/>
              </p:cNvSpPr>
              <p:nvPr/>
            </p:nvSpPr>
            <p:spPr bwMode="auto">
              <a:xfrm>
                <a:off x="5927725" y="3157538"/>
                <a:ext cx="74613" cy="185737"/>
              </a:xfrm>
              <a:custGeom>
                <a:avLst/>
                <a:gdLst>
                  <a:gd name="T0" fmla="*/ 2147483647 w 756"/>
                  <a:gd name="T1" fmla="*/ 0 h 2184"/>
                  <a:gd name="T2" fmla="*/ 2147483647 w 756"/>
                  <a:gd name="T3" fmla="*/ 2147483647 h 2184"/>
                  <a:gd name="T4" fmla="*/ 0 w 756"/>
                  <a:gd name="T5" fmla="*/ 2147483647 h 2184"/>
                  <a:gd name="T6" fmla="*/ 2147483647 w 756"/>
                  <a:gd name="T7" fmla="*/ 2147483647 h 2184"/>
                  <a:gd name="T8" fmla="*/ 2147483647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285" name="Freeform 1060"/>
              <p:cNvSpPr>
                <a:spLocks/>
              </p:cNvSpPr>
              <p:nvPr/>
            </p:nvSpPr>
            <p:spPr bwMode="auto">
              <a:xfrm>
                <a:off x="5699125" y="3281363"/>
                <a:ext cx="271463" cy="63500"/>
              </a:xfrm>
              <a:custGeom>
                <a:avLst/>
                <a:gdLst>
                  <a:gd name="T0" fmla="*/ 2147483647 w 2773"/>
                  <a:gd name="T1" fmla="*/ 0 h 738"/>
                  <a:gd name="T2" fmla="*/ 0 w 2773"/>
                  <a:gd name="T3" fmla="*/ 2147483647 h 738"/>
                  <a:gd name="T4" fmla="*/ 2147483647 w 2773"/>
                  <a:gd name="T5" fmla="*/ 2147483647 h 738"/>
                  <a:gd name="T6" fmla="*/ 2147483647 w 2773"/>
                  <a:gd name="T7" fmla="*/ 2147483647 h 738"/>
                  <a:gd name="T8" fmla="*/ 2147483647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286" name="Freeform 1061"/>
              <p:cNvSpPr>
                <a:spLocks/>
              </p:cNvSpPr>
              <p:nvPr/>
            </p:nvSpPr>
            <p:spPr bwMode="auto">
              <a:xfrm>
                <a:off x="5935663" y="3159125"/>
                <a:ext cx="69850" cy="187325"/>
              </a:xfrm>
              <a:custGeom>
                <a:avLst/>
                <a:gdLst>
                  <a:gd name="T0" fmla="*/ 2147483647 w 637"/>
                  <a:gd name="T1" fmla="*/ 0 h 1659"/>
                  <a:gd name="T2" fmla="*/ 2147483647 w 637"/>
                  <a:gd name="T3" fmla="*/ 0 h 1659"/>
                  <a:gd name="T4" fmla="*/ 2147483647 w 637"/>
                  <a:gd name="T5" fmla="*/ 2147483647 h 1659"/>
                  <a:gd name="T6" fmla="*/ 0 w 637"/>
                  <a:gd name="T7" fmla="*/ 2147483647 h 1659"/>
                  <a:gd name="T8" fmla="*/ 2147483647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287" name="Freeform 1062"/>
              <p:cNvSpPr>
                <a:spLocks/>
              </p:cNvSpPr>
              <p:nvPr/>
            </p:nvSpPr>
            <p:spPr bwMode="auto">
              <a:xfrm>
                <a:off x="5699125" y="3290888"/>
                <a:ext cx="242888" cy="61912"/>
              </a:xfrm>
              <a:custGeom>
                <a:avLst/>
                <a:gdLst>
                  <a:gd name="T0" fmla="*/ 0 w 2216"/>
                  <a:gd name="T1" fmla="*/ 0 h 550"/>
                  <a:gd name="T2" fmla="*/ 2147483647 w 2216"/>
                  <a:gd name="T3" fmla="*/ 2147483647 h 550"/>
                  <a:gd name="T4" fmla="*/ 2147483647 w 2216"/>
                  <a:gd name="T5" fmla="*/ 2147483647 h 550"/>
                  <a:gd name="T6" fmla="*/ 2147483647 w 2216"/>
                  <a:gd name="T7" fmla="*/ 2147483647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36288" name="Group 1063"/>
              <p:cNvGrpSpPr>
                <a:grpSpLocks/>
              </p:cNvGrpSpPr>
              <p:nvPr/>
            </p:nvGrpSpPr>
            <p:grpSpPr bwMode="auto">
              <a:xfrm>
                <a:off x="5695950" y="3355975"/>
                <a:ext cx="80963" cy="38100"/>
                <a:chOff x="1740" y="2642"/>
                <a:chExt cx="752" cy="327"/>
              </a:xfrm>
            </p:grpSpPr>
            <p:sp>
              <p:nvSpPr>
                <p:cNvPr id="36295" name="Freeform 1064"/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36296" name="Freeform 1065"/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36297" name="Freeform 1066"/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36298" name="Freeform 1067"/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36299" name="Freeform 1068"/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36300" name="Freeform 1069"/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36289" name="Freeform 1070"/>
              <p:cNvSpPr>
                <a:spLocks/>
              </p:cNvSpPr>
              <p:nvPr/>
            </p:nvSpPr>
            <p:spPr bwMode="auto">
              <a:xfrm>
                <a:off x="5835650" y="3362325"/>
                <a:ext cx="100013" cy="80963"/>
              </a:xfrm>
              <a:custGeom>
                <a:avLst/>
                <a:gdLst>
                  <a:gd name="T0" fmla="*/ 2147483647 w 990"/>
                  <a:gd name="T1" fmla="*/ 2147483647 h 792"/>
                  <a:gd name="T2" fmla="*/ 2147483647 w 990"/>
                  <a:gd name="T3" fmla="*/ 0 h 792"/>
                  <a:gd name="T4" fmla="*/ 2147483647 w 990"/>
                  <a:gd name="T5" fmla="*/ 2147483647 h 792"/>
                  <a:gd name="T6" fmla="*/ 0 w 990"/>
                  <a:gd name="T7" fmla="*/ 2147483647 h 792"/>
                  <a:gd name="T8" fmla="*/ 2147483647 w 990"/>
                  <a:gd name="T9" fmla="*/ 2147483647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290" name="Freeform 1071"/>
              <p:cNvSpPr>
                <a:spLocks/>
              </p:cNvSpPr>
              <p:nvPr/>
            </p:nvSpPr>
            <p:spPr bwMode="auto">
              <a:xfrm>
                <a:off x="5583238" y="3368675"/>
                <a:ext cx="254000" cy="73025"/>
              </a:xfrm>
              <a:custGeom>
                <a:avLst/>
                <a:gdLst>
                  <a:gd name="T0" fmla="*/ 2147483647 w 2532"/>
                  <a:gd name="T1" fmla="*/ 0 h 723"/>
                  <a:gd name="T2" fmla="*/ 2147483647 w 2532"/>
                  <a:gd name="T3" fmla="*/ 0 h 723"/>
                  <a:gd name="T4" fmla="*/ 2147483647 w 2532"/>
                  <a:gd name="T5" fmla="*/ 2147483647 h 723"/>
                  <a:gd name="T6" fmla="*/ 2147483647 w 2532"/>
                  <a:gd name="T7" fmla="*/ 2147483647 h 723"/>
                  <a:gd name="T8" fmla="*/ 0 w 2532"/>
                  <a:gd name="T9" fmla="*/ 2147483647 h 723"/>
                  <a:gd name="T10" fmla="*/ 2147483647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291" name="Freeform 1072"/>
              <p:cNvSpPr>
                <a:spLocks/>
              </p:cNvSpPr>
              <p:nvPr/>
            </p:nvSpPr>
            <p:spPr bwMode="auto">
              <a:xfrm>
                <a:off x="5583238" y="3354388"/>
                <a:ext cx="1587" cy="15875"/>
              </a:xfrm>
              <a:custGeom>
                <a:avLst/>
                <a:gdLst>
                  <a:gd name="T0" fmla="*/ 2147483647 w 26"/>
                  <a:gd name="T1" fmla="*/ 2147483647 h 147"/>
                  <a:gd name="T2" fmla="*/ 2147483647 w 26"/>
                  <a:gd name="T3" fmla="*/ 2147483647 h 147"/>
                  <a:gd name="T4" fmla="*/ 0 w 26"/>
                  <a:gd name="T5" fmla="*/ 2147483647 h 147"/>
                  <a:gd name="T6" fmla="*/ 2147483647 w 26"/>
                  <a:gd name="T7" fmla="*/ 0 h 147"/>
                  <a:gd name="T8" fmla="*/ 2147483647 w 26"/>
                  <a:gd name="T9" fmla="*/ 2147483647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292" name="Freeform 1073"/>
              <p:cNvSpPr>
                <a:spLocks/>
              </p:cNvSpPr>
              <p:nvPr/>
            </p:nvSpPr>
            <p:spPr bwMode="auto">
              <a:xfrm>
                <a:off x="5583238" y="3294063"/>
                <a:ext cx="117475" cy="61912"/>
              </a:xfrm>
              <a:custGeom>
                <a:avLst/>
                <a:gdLst>
                  <a:gd name="T0" fmla="*/ 2147483647 w 1176"/>
                  <a:gd name="T1" fmla="*/ 0 h 606"/>
                  <a:gd name="T2" fmla="*/ 0 w 1176"/>
                  <a:gd name="T3" fmla="*/ 2147483647 h 606"/>
                  <a:gd name="T4" fmla="*/ 2147483647 w 1176"/>
                  <a:gd name="T5" fmla="*/ 2147483647 h 606"/>
                  <a:gd name="T6" fmla="*/ 2147483647 w 1176"/>
                  <a:gd name="T7" fmla="*/ 2147483647 h 606"/>
                  <a:gd name="T8" fmla="*/ 2147483647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293" name="Freeform 1074"/>
              <p:cNvSpPr>
                <a:spLocks/>
              </p:cNvSpPr>
              <p:nvPr/>
            </p:nvSpPr>
            <p:spPr bwMode="auto">
              <a:xfrm>
                <a:off x="5591175" y="3357563"/>
                <a:ext cx="241300" cy="71437"/>
              </a:xfrm>
              <a:custGeom>
                <a:avLst/>
                <a:gdLst>
                  <a:gd name="T0" fmla="*/ 2147483647 w 2532"/>
                  <a:gd name="T1" fmla="*/ 0 h 723"/>
                  <a:gd name="T2" fmla="*/ 2147483647 w 2532"/>
                  <a:gd name="T3" fmla="*/ 0 h 723"/>
                  <a:gd name="T4" fmla="*/ 2147483647 w 2532"/>
                  <a:gd name="T5" fmla="*/ 2147483647 h 723"/>
                  <a:gd name="T6" fmla="*/ 2147483647 w 2532"/>
                  <a:gd name="T7" fmla="*/ 2147483647 h 723"/>
                  <a:gd name="T8" fmla="*/ 0 w 2532"/>
                  <a:gd name="T9" fmla="*/ 2147483647 h 723"/>
                  <a:gd name="T10" fmla="*/ 2147483647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294" name="Freeform 1075"/>
              <p:cNvSpPr>
                <a:spLocks/>
              </p:cNvSpPr>
              <p:nvPr/>
            </p:nvSpPr>
            <p:spPr bwMode="auto">
              <a:xfrm flipV="1">
                <a:off x="5830888" y="3352800"/>
                <a:ext cx="98425" cy="74613"/>
              </a:xfrm>
              <a:custGeom>
                <a:avLst/>
                <a:gdLst>
                  <a:gd name="T0" fmla="*/ 2147483647 w 2532"/>
                  <a:gd name="T1" fmla="*/ 0 h 723"/>
                  <a:gd name="T2" fmla="*/ 2147483647 w 2532"/>
                  <a:gd name="T3" fmla="*/ 0 h 723"/>
                  <a:gd name="T4" fmla="*/ 2147483647 w 2532"/>
                  <a:gd name="T5" fmla="*/ 2147483647 h 723"/>
                  <a:gd name="T6" fmla="*/ 2147483647 w 2532"/>
                  <a:gd name="T7" fmla="*/ 2147483647 h 723"/>
                  <a:gd name="T8" fmla="*/ 0 w 2532"/>
                  <a:gd name="T9" fmla="*/ 2147483647 h 723"/>
                  <a:gd name="T10" fmla="*/ 2147483647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pic>
          <p:nvPicPr>
            <p:cNvPr id="35946" name="Picture 1077" descr="desktop_computer_stylized_medium"/>
            <p:cNvPicPr>
              <a:picLocks noChangeAspect="1" noChangeArrowheads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6156325" y="3300413"/>
              <a:ext cx="342900" cy="3349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5947" name="Freeform 1078"/>
            <p:cNvSpPr>
              <a:spLocks/>
            </p:cNvSpPr>
            <p:nvPr/>
          </p:nvSpPr>
          <p:spPr bwMode="auto">
            <a:xfrm flipH="1">
              <a:off x="6302568" y="3332533"/>
              <a:ext cx="161685" cy="153507"/>
            </a:xfrm>
            <a:custGeom>
              <a:avLst/>
              <a:gdLst>
                <a:gd name="T0" fmla="*/ 0 w 356"/>
                <a:gd name="T1" fmla="*/ 0 h 368"/>
                <a:gd name="T2" fmla="*/ 136251 w 356"/>
                <a:gd name="T3" fmla="*/ 5840 h 368"/>
                <a:gd name="T4" fmla="*/ 161685 w 356"/>
                <a:gd name="T5" fmla="*/ 122639 h 368"/>
                <a:gd name="T6" fmla="*/ 35425 w 356"/>
                <a:gd name="T7" fmla="*/ 15350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pic>
          <p:nvPicPr>
            <p:cNvPr id="35948" name="Picture 1081" descr="laptop_keyboard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7329488" y="5672138"/>
              <a:ext cx="388937" cy="158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5949" name="Freeform 1082"/>
            <p:cNvSpPr>
              <a:spLocks/>
            </p:cNvSpPr>
            <p:nvPr/>
          </p:nvSpPr>
          <p:spPr bwMode="auto">
            <a:xfrm>
              <a:off x="7458075" y="5516563"/>
              <a:ext cx="312738" cy="207962"/>
            </a:xfrm>
            <a:custGeom>
              <a:avLst/>
              <a:gdLst>
                <a:gd name="T0" fmla="*/ 2147483647 w 2982"/>
                <a:gd name="T1" fmla="*/ 0 h 2442"/>
                <a:gd name="T2" fmla="*/ 0 w 2982"/>
                <a:gd name="T3" fmla="*/ 2147483647 h 2442"/>
                <a:gd name="T4" fmla="*/ 2147483647 w 2982"/>
                <a:gd name="T5" fmla="*/ 2147483647 h 2442"/>
                <a:gd name="T6" fmla="*/ 2147483647 w 2982"/>
                <a:gd name="T7" fmla="*/ 2147483647 h 2442"/>
                <a:gd name="T8" fmla="*/ 2147483647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pic>
          <p:nvPicPr>
            <p:cNvPr id="35950" name="Picture 1083" descr="screen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73950" y="5521325"/>
              <a:ext cx="284163" cy="190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5951" name="Freeform 1084"/>
            <p:cNvSpPr>
              <a:spLocks/>
            </p:cNvSpPr>
            <p:nvPr/>
          </p:nvSpPr>
          <p:spPr bwMode="auto">
            <a:xfrm>
              <a:off x="7515225" y="5510213"/>
              <a:ext cx="265113" cy="39687"/>
            </a:xfrm>
            <a:custGeom>
              <a:avLst/>
              <a:gdLst>
                <a:gd name="T0" fmla="*/ 2147483647 w 2528"/>
                <a:gd name="T1" fmla="*/ 0 h 455"/>
                <a:gd name="T2" fmla="*/ 2147483647 w 2528"/>
                <a:gd name="T3" fmla="*/ 2147483647 h 455"/>
                <a:gd name="T4" fmla="*/ 2147483647 w 2528"/>
                <a:gd name="T5" fmla="*/ 2147483647 h 455"/>
                <a:gd name="T6" fmla="*/ 0 w 2528"/>
                <a:gd name="T7" fmla="*/ 2147483647 h 455"/>
                <a:gd name="T8" fmla="*/ 2147483647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952" name="Freeform 1085"/>
            <p:cNvSpPr>
              <a:spLocks/>
            </p:cNvSpPr>
            <p:nvPr/>
          </p:nvSpPr>
          <p:spPr bwMode="auto">
            <a:xfrm>
              <a:off x="7456488" y="5510213"/>
              <a:ext cx="73025" cy="161925"/>
            </a:xfrm>
            <a:custGeom>
              <a:avLst/>
              <a:gdLst>
                <a:gd name="T0" fmla="*/ 2147483647 w 702"/>
                <a:gd name="T1" fmla="*/ 0 h 1893"/>
                <a:gd name="T2" fmla="*/ 0 w 702"/>
                <a:gd name="T3" fmla="*/ 2147483647 h 1893"/>
                <a:gd name="T4" fmla="*/ 2147483647 w 702"/>
                <a:gd name="T5" fmla="*/ 2147483647 h 1893"/>
                <a:gd name="T6" fmla="*/ 2147483647 w 702"/>
                <a:gd name="T7" fmla="*/ 2147483647 h 1893"/>
                <a:gd name="T8" fmla="*/ 2147483647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953" name="Freeform 1086"/>
            <p:cNvSpPr>
              <a:spLocks/>
            </p:cNvSpPr>
            <p:nvPr/>
          </p:nvSpPr>
          <p:spPr bwMode="auto">
            <a:xfrm>
              <a:off x="7699375" y="5538788"/>
              <a:ext cx="79375" cy="185737"/>
            </a:xfrm>
            <a:custGeom>
              <a:avLst/>
              <a:gdLst>
                <a:gd name="T0" fmla="*/ 2147483647 w 756"/>
                <a:gd name="T1" fmla="*/ 0 h 2184"/>
                <a:gd name="T2" fmla="*/ 2147483647 w 756"/>
                <a:gd name="T3" fmla="*/ 2147483647 h 2184"/>
                <a:gd name="T4" fmla="*/ 0 w 756"/>
                <a:gd name="T5" fmla="*/ 2147483647 h 2184"/>
                <a:gd name="T6" fmla="*/ 2147483647 w 756"/>
                <a:gd name="T7" fmla="*/ 2147483647 h 2184"/>
                <a:gd name="T8" fmla="*/ 2147483647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954" name="Freeform 1087"/>
            <p:cNvSpPr>
              <a:spLocks/>
            </p:cNvSpPr>
            <p:nvPr/>
          </p:nvSpPr>
          <p:spPr bwMode="auto">
            <a:xfrm>
              <a:off x="7454900" y="5662613"/>
              <a:ext cx="290513" cy="63500"/>
            </a:xfrm>
            <a:custGeom>
              <a:avLst/>
              <a:gdLst>
                <a:gd name="T0" fmla="*/ 2147483647 w 2773"/>
                <a:gd name="T1" fmla="*/ 0 h 738"/>
                <a:gd name="T2" fmla="*/ 0 w 2773"/>
                <a:gd name="T3" fmla="*/ 2147483647 h 738"/>
                <a:gd name="T4" fmla="*/ 2147483647 w 2773"/>
                <a:gd name="T5" fmla="*/ 2147483647 h 738"/>
                <a:gd name="T6" fmla="*/ 2147483647 w 2773"/>
                <a:gd name="T7" fmla="*/ 2147483647 h 738"/>
                <a:gd name="T8" fmla="*/ 2147483647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955" name="Freeform 1088"/>
            <p:cNvSpPr>
              <a:spLocks/>
            </p:cNvSpPr>
            <p:nvPr/>
          </p:nvSpPr>
          <p:spPr bwMode="auto">
            <a:xfrm>
              <a:off x="7707313" y="5540375"/>
              <a:ext cx="74612" cy="187325"/>
            </a:xfrm>
            <a:custGeom>
              <a:avLst/>
              <a:gdLst>
                <a:gd name="T0" fmla="*/ 2147483647 w 637"/>
                <a:gd name="T1" fmla="*/ 0 h 1659"/>
                <a:gd name="T2" fmla="*/ 2147483647 w 637"/>
                <a:gd name="T3" fmla="*/ 0 h 1659"/>
                <a:gd name="T4" fmla="*/ 2147483647 w 637"/>
                <a:gd name="T5" fmla="*/ 2147483647 h 1659"/>
                <a:gd name="T6" fmla="*/ 0 w 637"/>
                <a:gd name="T7" fmla="*/ 2147483647 h 1659"/>
                <a:gd name="T8" fmla="*/ 2147483647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956" name="Freeform 1089"/>
            <p:cNvSpPr>
              <a:spLocks/>
            </p:cNvSpPr>
            <p:nvPr/>
          </p:nvSpPr>
          <p:spPr bwMode="auto">
            <a:xfrm>
              <a:off x="7454900" y="5672138"/>
              <a:ext cx="258763" cy="61912"/>
            </a:xfrm>
            <a:custGeom>
              <a:avLst/>
              <a:gdLst>
                <a:gd name="T0" fmla="*/ 0 w 2216"/>
                <a:gd name="T1" fmla="*/ 0 h 550"/>
                <a:gd name="T2" fmla="*/ 2147483647 w 2216"/>
                <a:gd name="T3" fmla="*/ 2147483647 h 550"/>
                <a:gd name="T4" fmla="*/ 2147483647 w 2216"/>
                <a:gd name="T5" fmla="*/ 2147483647 h 550"/>
                <a:gd name="T6" fmla="*/ 2147483647 w 2216"/>
                <a:gd name="T7" fmla="*/ 2147483647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35957" name="Group 1090"/>
            <p:cNvGrpSpPr>
              <a:grpSpLocks/>
            </p:cNvGrpSpPr>
            <p:nvPr/>
          </p:nvGrpSpPr>
          <p:grpSpPr bwMode="auto">
            <a:xfrm>
              <a:off x="7451725" y="5737225"/>
              <a:ext cx="87313" cy="38100"/>
              <a:chOff x="1740" y="2642"/>
              <a:chExt cx="752" cy="327"/>
            </a:xfrm>
          </p:grpSpPr>
          <p:sp>
            <p:nvSpPr>
              <p:cNvPr id="36273" name="Freeform 1091"/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274" name="Freeform 1092"/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275" name="Freeform 1093"/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276" name="Freeform 1094"/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277" name="Freeform 1095"/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278" name="Freeform 1096"/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35958" name="Freeform 1097"/>
            <p:cNvSpPr>
              <a:spLocks/>
            </p:cNvSpPr>
            <p:nvPr/>
          </p:nvSpPr>
          <p:spPr bwMode="auto">
            <a:xfrm>
              <a:off x="7600950" y="5743575"/>
              <a:ext cx="106363" cy="80963"/>
            </a:xfrm>
            <a:custGeom>
              <a:avLst/>
              <a:gdLst>
                <a:gd name="T0" fmla="*/ 2147483647 w 990"/>
                <a:gd name="T1" fmla="*/ 2147483647 h 792"/>
                <a:gd name="T2" fmla="*/ 2147483647 w 990"/>
                <a:gd name="T3" fmla="*/ 0 h 792"/>
                <a:gd name="T4" fmla="*/ 2147483647 w 990"/>
                <a:gd name="T5" fmla="*/ 2147483647 h 792"/>
                <a:gd name="T6" fmla="*/ 0 w 990"/>
                <a:gd name="T7" fmla="*/ 2147483647 h 792"/>
                <a:gd name="T8" fmla="*/ 2147483647 w 990"/>
                <a:gd name="T9" fmla="*/ 2147483647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959" name="Freeform 1098"/>
            <p:cNvSpPr>
              <a:spLocks/>
            </p:cNvSpPr>
            <p:nvPr/>
          </p:nvSpPr>
          <p:spPr bwMode="auto">
            <a:xfrm>
              <a:off x="7329488" y="5749925"/>
              <a:ext cx="271462" cy="73025"/>
            </a:xfrm>
            <a:custGeom>
              <a:avLst/>
              <a:gdLst>
                <a:gd name="T0" fmla="*/ 2147483647 w 2532"/>
                <a:gd name="T1" fmla="*/ 0 h 723"/>
                <a:gd name="T2" fmla="*/ 2147483647 w 2532"/>
                <a:gd name="T3" fmla="*/ 0 h 723"/>
                <a:gd name="T4" fmla="*/ 2147483647 w 2532"/>
                <a:gd name="T5" fmla="*/ 2147483647 h 723"/>
                <a:gd name="T6" fmla="*/ 2147483647 w 2532"/>
                <a:gd name="T7" fmla="*/ 2147483647 h 723"/>
                <a:gd name="T8" fmla="*/ 0 w 2532"/>
                <a:gd name="T9" fmla="*/ 2147483647 h 723"/>
                <a:gd name="T10" fmla="*/ 2147483647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960" name="Freeform 1099"/>
            <p:cNvSpPr>
              <a:spLocks/>
            </p:cNvSpPr>
            <p:nvPr/>
          </p:nvSpPr>
          <p:spPr bwMode="auto">
            <a:xfrm>
              <a:off x="7331075" y="5735638"/>
              <a:ext cx="1588" cy="15875"/>
            </a:xfrm>
            <a:custGeom>
              <a:avLst/>
              <a:gdLst>
                <a:gd name="T0" fmla="*/ 2147483647 w 26"/>
                <a:gd name="T1" fmla="*/ 2147483647 h 147"/>
                <a:gd name="T2" fmla="*/ 2147483647 w 26"/>
                <a:gd name="T3" fmla="*/ 2147483647 h 147"/>
                <a:gd name="T4" fmla="*/ 0 w 26"/>
                <a:gd name="T5" fmla="*/ 2147483647 h 147"/>
                <a:gd name="T6" fmla="*/ 2147483647 w 26"/>
                <a:gd name="T7" fmla="*/ 0 h 147"/>
                <a:gd name="T8" fmla="*/ 2147483647 w 26"/>
                <a:gd name="T9" fmla="*/ 2147483647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961" name="Freeform 1100"/>
            <p:cNvSpPr>
              <a:spLocks/>
            </p:cNvSpPr>
            <p:nvPr/>
          </p:nvSpPr>
          <p:spPr bwMode="auto">
            <a:xfrm>
              <a:off x="7331075" y="5675313"/>
              <a:ext cx="125413" cy="61912"/>
            </a:xfrm>
            <a:custGeom>
              <a:avLst/>
              <a:gdLst>
                <a:gd name="T0" fmla="*/ 2147483647 w 1176"/>
                <a:gd name="T1" fmla="*/ 0 h 606"/>
                <a:gd name="T2" fmla="*/ 0 w 1176"/>
                <a:gd name="T3" fmla="*/ 2147483647 h 606"/>
                <a:gd name="T4" fmla="*/ 2147483647 w 1176"/>
                <a:gd name="T5" fmla="*/ 2147483647 h 606"/>
                <a:gd name="T6" fmla="*/ 2147483647 w 1176"/>
                <a:gd name="T7" fmla="*/ 2147483647 h 606"/>
                <a:gd name="T8" fmla="*/ 2147483647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962" name="Freeform 1101"/>
            <p:cNvSpPr>
              <a:spLocks/>
            </p:cNvSpPr>
            <p:nvPr/>
          </p:nvSpPr>
          <p:spPr bwMode="auto">
            <a:xfrm>
              <a:off x="7339013" y="5738813"/>
              <a:ext cx="257175" cy="71437"/>
            </a:xfrm>
            <a:custGeom>
              <a:avLst/>
              <a:gdLst>
                <a:gd name="T0" fmla="*/ 2147483647 w 2532"/>
                <a:gd name="T1" fmla="*/ 0 h 723"/>
                <a:gd name="T2" fmla="*/ 2147483647 w 2532"/>
                <a:gd name="T3" fmla="*/ 0 h 723"/>
                <a:gd name="T4" fmla="*/ 2147483647 w 2532"/>
                <a:gd name="T5" fmla="*/ 2147483647 h 723"/>
                <a:gd name="T6" fmla="*/ 2147483647 w 2532"/>
                <a:gd name="T7" fmla="*/ 2147483647 h 723"/>
                <a:gd name="T8" fmla="*/ 0 w 2532"/>
                <a:gd name="T9" fmla="*/ 2147483647 h 723"/>
                <a:gd name="T10" fmla="*/ 2147483647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963" name="Freeform 1102"/>
            <p:cNvSpPr>
              <a:spLocks/>
            </p:cNvSpPr>
            <p:nvPr/>
          </p:nvSpPr>
          <p:spPr bwMode="auto">
            <a:xfrm flipV="1">
              <a:off x="7596188" y="5734050"/>
              <a:ext cx="104775" cy="74613"/>
            </a:xfrm>
            <a:custGeom>
              <a:avLst/>
              <a:gdLst>
                <a:gd name="T0" fmla="*/ 2147483647 w 2532"/>
                <a:gd name="T1" fmla="*/ 0 h 723"/>
                <a:gd name="T2" fmla="*/ 2147483647 w 2532"/>
                <a:gd name="T3" fmla="*/ 0 h 723"/>
                <a:gd name="T4" fmla="*/ 2147483647 w 2532"/>
                <a:gd name="T5" fmla="*/ 2147483647 h 723"/>
                <a:gd name="T6" fmla="*/ 2147483647 w 2532"/>
                <a:gd name="T7" fmla="*/ 2147483647 h 723"/>
                <a:gd name="T8" fmla="*/ 0 w 2532"/>
                <a:gd name="T9" fmla="*/ 2147483647 h 723"/>
                <a:gd name="T10" fmla="*/ 2147483647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35964" name="Group 1103"/>
            <p:cNvGrpSpPr>
              <a:grpSpLocks/>
            </p:cNvGrpSpPr>
            <p:nvPr/>
          </p:nvGrpSpPr>
          <p:grpSpPr bwMode="auto">
            <a:xfrm>
              <a:off x="6351588" y="2493963"/>
              <a:ext cx="390525" cy="169862"/>
              <a:chOff x="4650" y="1129"/>
              <a:chExt cx="246" cy="95"/>
            </a:xfrm>
          </p:grpSpPr>
          <p:sp>
            <p:nvSpPr>
              <p:cNvPr id="36265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266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267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36268" name="Group 1107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36271" name="Freeform 110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36272" name="Freeform 110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36269" name="Line 1110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270" name="Line 1111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35965" name="Group 1112"/>
            <p:cNvGrpSpPr>
              <a:grpSpLocks/>
            </p:cNvGrpSpPr>
            <p:nvPr/>
          </p:nvGrpSpPr>
          <p:grpSpPr bwMode="auto">
            <a:xfrm>
              <a:off x="6051550" y="3641725"/>
              <a:ext cx="390525" cy="169863"/>
              <a:chOff x="4650" y="1129"/>
              <a:chExt cx="246" cy="95"/>
            </a:xfrm>
          </p:grpSpPr>
          <p:sp>
            <p:nvSpPr>
              <p:cNvPr id="36257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258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259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36260" name="Group 1116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36263" name="Freeform 1117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36264" name="Freeform 1118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36261" name="Line 1119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262" name="Line 1120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35966" name="Group 1121"/>
            <p:cNvGrpSpPr>
              <a:grpSpLocks/>
            </p:cNvGrpSpPr>
            <p:nvPr/>
          </p:nvGrpSpPr>
          <p:grpSpPr bwMode="auto">
            <a:xfrm>
              <a:off x="6248400" y="4852988"/>
              <a:ext cx="617538" cy="247650"/>
              <a:chOff x="2356" y="1300"/>
              <a:chExt cx="555" cy="194"/>
            </a:xfrm>
          </p:grpSpPr>
          <p:sp>
            <p:nvSpPr>
              <p:cNvPr id="36249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250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251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36252" name="Group 1125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36255" name="Freeform 1126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36256" name="Freeform 1127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36253" name="Line 1128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254" name="Line 1129"/>
              <p:cNvSpPr>
                <a:spLocks noChangeShapeType="1"/>
              </p:cNvSpPr>
              <p:nvPr/>
            </p:nvSpPr>
            <p:spPr bwMode="auto">
              <a:xfrm>
                <a:off x="2907" y="1363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35967" name="Group 1130"/>
            <p:cNvGrpSpPr>
              <a:grpSpLocks/>
            </p:cNvGrpSpPr>
            <p:nvPr/>
          </p:nvGrpSpPr>
          <p:grpSpPr bwMode="auto">
            <a:xfrm>
              <a:off x="6969125" y="4510088"/>
              <a:ext cx="617538" cy="247650"/>
              <a:chOff x="2356" y="1300"/>
              <a:chExt cx="555" cy="194"/>
            </a:xfrm>
          </p:grpSpPr>
          <p:sp>
            <p:nvSpPr>
              <p:cNvPr id="36241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242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243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36244" name="Group 1134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36247" name="Freeform 1135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36248" name="Freeform 1136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36245" name="Line 1137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246" name="Line 1138"/>
              <p:cNvSpPr>
                <a:spLocks noChangeShapeType="1"/>
              </p:cNvSpPr>
              <p:nvPr/>
            </p:nvSpPr>
            <p:spPr bwMode="auto">
              <a:xfrm>
                <a:off x="2907" y="1363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35968" name="Group 1139"/>
            <p:cNvGrpSpPr>
              <a:grpSpLocks/>
            </p:cNvGrpSpPr>
            <p:nvPr/>
          </p:nvGrpSpPr>
          <p:grpSpPr bwMode="auto">
            <a:xfrm>
              <a:off x="7585075" y="4811713"/>
              <a:ext cx="617538" cy="247650"/>
              <a:chOff x="2356" y="1300"/>
              <a:chExt cx="555" cy="194"/>
            </a:xfrm>
          </p:grpSpPr>
          <p:sp>
            <p:nvSpPr>
              <p:cNvPr id="36233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234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235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36236" name="Group 1143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36239" name="Freeform 1144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36240" name="Freeform 1145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36237" name="Line 1146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238" name="Line 1147"/>
              <p:cNvSpPr>
                <a:spLocks noChangeShapeType="1"/>
              </p:cNvSpPr>
              <p:nvPr/>
            </p:nvSpPr>
            <p:spPr bwMode="auto">
              <a:xfrm>
                <a:off x="2907" y="1363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35969" name="Group 3"/>
            <p:cNvGrpSpPr>
              <a:grpSpLocks/>
            </p:cNvGrpSpPr>
            <p:nvPr/>
          </p:nvGrpSpPr>
          <p:grpSpPr bwMode="auto">
            <a:xfrm>
              <a:off x="5964238" y="3135313"/>
              <a:ext cx="314325" cy="334962"/>
              <a:chOff x="5974579" y="3105349"/>
              <a:chExt cx="347997" cy="396620"/>
            </a:xfrm>
          </p:grpSpPr>
          <p:pic>
            <p:nvPicPr>
              <p:cNvPr id="36231" name="Picture 555" descr="fridge2.png"/>
              <p:cNvPicPr>
                <a:picLocks noChangeAspect="1"/>
              </p:cNvPicPr>
              <p:nvPr/>
            </p:nvPicPr>
            <p:blipFill>
              <a:blip r:embed="rId1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74343" y="3164942"/>
                <a:ext cx="189578" cy="3370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6232" name="Picture 1115" descr="antenna_stylized"/>
              <p:cNvPicPr>
                <a:picLocks noChangeAspect="1" noChangeArrowheads="1"/>
              </p:cNvPicPr>
              <p:nvPr/>
            </p:nvPicPr>
            <p:blipFill>
              <a:blip r:embed="rId1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74579" y="3105349"/>
                <a:ext cx="347997" cy="1675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35970" name="Picture 603" descr="car_icon_small"/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73813" y="1744663"/>
              <a:ext cx="849312" cy="168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971" name="Picture 814" descr="light2.png"/>
            <p:cNvPicPr>
              <a:picLocks noChangeAspect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6707188" y="2019300"/>
              <a:ext cx="92075" cy="406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972" name="Picture 1017" descr="antenna_stylized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11925" y="1946275"/>
              <a:ext cx="531813" cy="2238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973" name="Picture 1017" descr="antenna_stylized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86538" y="1685925"/>
              <a:ext cx="530225" cy="2238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35974" name="Group 347"/>
            <p:cNvGrpSpPr>
              <a:grpSpLocks/>
            </p:cNvGrpSpPr>
            <p:nvPr/>
          </p:nvGrpSpPr>
          <p:grpSpPr bwMode="auto">
            <a:xfrm>
              <a:off x="6220922" y="4838544"/>
              <a:ext cx="660165" cy="269566"/>
              <a:chOff x="1871277" y="1576300"/>
              <a:chExt cx="1128371" cy="437861"/>
            </a:xfrm>
          </p:grpSpPr>
          <p:sp>
            <p:nvSpPr>
              <p:cNvPr id="1387" name="Oval 1386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88" name="Rectangle 1387"/>
              <p:cNvSpPr/>
              <p:nvPr/>
            </p:nvSpPr>
            <p:spPr bwMode="auto">
              <a:xfrm>
                <a:off x="1872116" y="1739006"/>
                <a:ext cx="1128773" cy="116036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89" name="Oval 1388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90" name="Freeform 1389"/>
              <p:cNvSpPr/>
              <p:nvPr/>
            </p:nvSpPr>
            <p:spPr bwMode="auto">
              <a:xfrm>
                <a:off x="2159736" y="1674540"/>
                <a:ext cx="548106" cy="159874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91" name="Freeform 1390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92" name="Freeform 1391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93" name="Freeform 1392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1394" name="Straight Connector 1393"/>
              <p:cNvCxnSpPr>
                <a:cxnSpLocks noChangeShapeType="1"/>
                <a:endCxn id="1389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395" name="Straight Connector 1394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35975" name="Group 347"/>
            <p:cNvGrpSpPr>
              <a:grpSpLocks/>
            </p:cNvGrpSpPr>
            <p:nvPr/>
          </p:nvGrpSpPr>
          <p:grpSpPr bwMode="auto">
            <a:xfrm>
              <a:off x="6933466" y="4503243"/>
              <a:ext cx="660165" cy="269566"/>
              <a:chOff x="1871277" y="1576300"/>
              <a:chExt cx="1128371" cy="437861"/>
            </a:xfrm>
          </p:grpSpPr>
          <p:sp>
            <p:nvSpPr>
              <p:cNvPr id="1229" name="Oval 1228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79" name="Rectangle 1378"/>
              <p:cNvSpPr/>
              <p:nvPr/>
            </p:nvSpPr>
            <p:spPr bwMode="auto">
              <a:xfrm>
                <a:off x="1872532" y="1739555"/>
                <a:ext cx="1126060" cy="116038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80" name="Oval 1379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81" name="Freeform 1380"/>
              <p:cNvSpPr/>
              <p:nvPr/>
            </p:nvSpPr>
            <p:spPr bwMode="auto">
              <a:xfrm>
                <a:off x="2160152" y="1672512"/>
                <a:ext cx="548106" cy="162453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82" name="Freeform 1381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83" name="Freeform 1382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84" name="Freeform 1383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1385" name="Straight Connector 1384"/>
              <p:cNvCxnSpPr>
                <a:cxnSpLocks noChangeShapeType="1"/>
                <a:endCxn id="1380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386" name="Straight Connector 1385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35976" name="Group 347"/>
            <p:cNvGrpSpPr>
              <a:grpSpLocks/>
            </p:cNvGrpSpPr>
            <p:nvPr/>
          </p:nvGrpSpPr>
          <p:grpSpPr bwMode="auto">
            <a:xfrm>
              <a:off x="7563920" y="4800505"/>
              <a:ext cx="660165" cy="269566"/>
              <a:chOff x="1871277" y="1576300"/>
              <a:chExt cx="1128371" cy="437861"/>
            </a:xfrm>
          </p:grpSpPr>
          <p:sp>
            <p:nvSpPr>
              <p:cNvPr id="1194" name="Oval 1193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95" name="Rectangle 1194"/>
              <p:cNvSpPr/>
              <p:nvPr/>
            </p:nvSpPr>
            <p:spPr bwMode="auto">
              <a:xfrm>
                <a:off x="1872162" y="1738907"/>
                <a:ext cx="1128773" cy="116036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96" name="Oval 1195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97" name="Freeform 1196"/>
              <p:cNvSpPr/>
              <p:nvPr/>
            </p:nvSpPr>
            <p:spPr bwMode="auto">
              <a:xfrm>
                <a:off x="2159782" y="1674441"/>
                <a:ext cx="548106" cy="159874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224" name="Freeform 1223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225" name="Freeform 1224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226" name="Freeform 1225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1227" name="Straight Connector 1226"/>
              <p:cNvCxnSpPr>
                <a:cxnSpLocks noChangeShapeType="1"/>
                <a:endCxn id="1196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28" name="Straight Connector 1227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35977" name="Group 347"/>
            <p:cNvGrpSpPr>
              <a:grpSpLocks/>
            </p:cNvGrpSpPr>
            <p:nvPr/>
          </p:nvGrpSpPr>
          <p:grpSpPr bwMode="auto">
            <a:xfrm>
              <a:off x="6050373" y="3620176"/>
              <a:ext cx="425094" cy="228319"/>
              <a:chOff x="1871277" y="1576300"/>
              <a:chExt cx="1128371" cy="437861"/>
            </a:xfrm>
          </p:grpSpPr>
          <p:sp>
            <p:nvSpPr>
              <p:cNvPr id="1185" name="Oval 1184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86" name="Rectangle 1185"/>
              <p:cNvSpPr/>
              <p:nvPr/>
            </p:nvSpPr>
            <p:spPr bwMode="auto">
              <a:xfrm>
                <a:off x="1870189" y="1739404"/>
                <a:ext cx="1129316" cy="115689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87" name="Oval 1186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88" name="Freeform 1187"/>
              <p:cNvSpPr/>
              <p:nvPr/>
            </p:nvSpPr>
            <p:spPr bwMode="auto">
              <a:xfrm>
                <a:off x="2160944" y="1672426"/>
                <a:ext cx="547803" cy="161356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89" name="Freeform 1188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90" name="Freeform 1189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91" name="Freeform 1190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1192" name="Straight Connector 1191"/>
              <p:cNvCxnSpPr>
                <a:cxnSpLocks noChangeShapeType="1"/>
                <a:endCxn id="1187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193" name="Straight Connector 1192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35978" name="Group 347"/>
            <p:cNvGrpSpPr>
              <a:grpSpLocks/>
            </p:cNvGrpSpPr>
            <p:nvPr/>
          </p:nvGrpSpPr>
          <p:grpSpPr bwMode="auto">
            <a:xfrm>
              <a:off x="6347637" y="2481965"/>
              <a:ext cx="403071" cy="202807"/>
              <a:chOff x="1871277" y="1576300"/>
              <a:chExt cx="1128371" cy="437861"/>
            </a:xfrm>
          </p:grpSpPr>
          <p:sp>
            <p:nvSpPr>
              <p:cNvPr id="1122" name="Oval 1121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23" name="Rectangle 1122"/>
              <p:cNvSpPr/>
              <p:nvPr/>
            </p:nvSpPr>
            <p:spPr bwMode="auto">
              <a:xfrm>
                <a:off x="1873449" y="1739300"/>
                <a:ext cx="1124357" cy="116532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24" name="Oval 1123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25" name="Freeform 1124"/>
              <p:cNvSpPr/>
              <p:nvPr/>
            </p:nvSpPr>
            <p:spPr bwMode="auto">
              <a:xfrm>
                <a:off x="2162315" y="1670752"/>
                <a:ext cx="546626" cy="161088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80" name="Freeform 1179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81" name="Freeform 1180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82" name="Freeform 1181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1183" name="Straight Connector 1182"/>
              <p:cNvCxnSpPr>
                <a:cxnSpLocks noChangeShapeType="1"/>
                <a:endCxn id="1124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184" name="Straight Connector 1183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35979" name="Group 752"/>
            <p:cNvGrpSpPr>
              <a:grpSpLocks/>
            </p:cNvGrpSpPr>
            <p:nvPr/>
          </p:nvGrpSpPr>
          <p:grpSpPr bwMode="auto">
            <a:xfrm>
              <a:off x="7678804" y="2388750"/>
              <a:ext cx="418211" cy="189727"/>
              <a:chOff x="7913987" y="1515773"/>
              <a:chExt cx="625138" cy="276534"/>
            </a:xfrm>
          </p:grpSpPr>
          <p:sp>
            <p:nvSpPr>
              <p:cNvPr id="1057" name="Oval 1056"/>
              <p:cNvSpPr>
                <a:spLocks noChangeArrowheads="1"/>
              </p:cNvSpPr>
              <p:nvPr/>
            </p:nvSpPr>
            <p:spPr bwMode="auto">
              <a:xfrm flipV="1">
                <a:off x="7915743" y="1593920"/>
                <a:ext cx="623382" cy="198387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058" name="Rectangle 1057"/>
              <p:cNvSpPr/>
              <p:nvPr/>
            </p:nvSpPr>
            <p:spPr bwMode="auto">
              <a:xfrm>
                <a:off x="7913888" y="1622848"/>
                <a:ext cx="624093" cy="71728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059" name="Oval 1058"/>
              <p:cNvSpPr>
                <a:spLocks noChangeArrowheads="1"/>
              </p:cNvSpPr>
              <p:nvPr/>
            </p:nvSpPr>
            <p:spPr bwMode="auto">
              <a:xfrm flipV="1">
                <a:off x="7914388" y="1515773"/>
                <a:ext cx="623381" cy="198387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066" name="Freeform 1065"/>
              <p:cNvSpPr/>
              <p:nvPr/>
            </p:nvSpPr>
            <p:spPr bwMode="auto">
              <a:xfrm>
                <a:off x="8072877" y="1581199"/>
                <a:ext cx="303742" cy="99494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17" name="Freeform 1116"/>
              <p:cNvSpPr>
                <a:spLocks/>
              </p:cNvSpPr>
              <p:nvPr/>
            </p:nvSpPr>
            <p:spPr bwMode="auto">
              <a:xfrm>
                <a:off x="8042174" y="1555712"/>
                <a:ext cx="367006" cy="69068"/>
              </a:xfrm>
              <a:custGeom>
                <a:avLst/>
                <a:gdLst>
                  <a:gd name="T0" fmla="*/ 0 w 3723451"/>
                  <a:gd name="T1" fmla="*/ 16897 h 932950"/>
                  <a:gd name="T2" fmla="*/ 64577 w 3723451"/>
                  <a:gd name="T3" fmla="*/ 199 h 932950"/>
                  <a:gd name="T4" fmla="*/ 182917 w 3723451"/>
                  <a:gd name="T5" fmla="*/ 38538 h 932950"/>
                  <a:gd name="T6" fmla="*/ 295814 w 3723451"/>
                  <a:gd name="T7" fmla="*/ 0 h 932950"/>
                  <a:gd name="T8" fmla="*/ 367006 w 3723451"/>
                  <a:gd name="T9" fmla="*/ 15336 h 932950"/>
                  <a:gd name="T10" fmla="*/ 314039 w 3723451"/>
                  <a:gd name="T11" fmla="*/ 34193 h 932950"/>
                  <a:gd name="T12" fmla="*/ 296986 w 3723451"/>
                  <a:gd name="T13" fmla="*/ 29109 h 932950"/>
                  <a:gd name="T14" fmla="*/ 184996 w 3723451"/>
                  <a:gd name="T15" fmla="*/ 69068 h 932950"/>
                  <a:gd name="T16" fmla="*/ 70141 w 3723451"/>
                  <a:gd name="T17" fmla="*/ 30579 h 932950"/>
                  <a:gd name="T18" fmla="*/ 51571 w 3723451"/>
                  <a:gd name="T19" fmla="*/ 34733 h 932950"/>
                  <a:gd name="T20" fmla="*/ 0 w 3723451"/>
                  <a:gd name="T21" fmla="*/ 1689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18" name="Freeform 1117"/>
              <p:cNvSpPr>
                <a:spLocks/>
              </p:cNvSpPr>
              <p:nvPr/>
            </p:nvSpPr>
            <p:spPr bwMode="auto">
              <a:xfrm>
                <a:off x="8282748" y="1614494"/>
                <a:ext cx="135212" cy="60251"/>
              </a:xfrm>
              <a:custGeom>
                <a:avLst/>
                <a:gdLst>
                  <a:gd name="T0" fmla="*/ 0 w 1366596"/>
                  <a:gd name="T1" fmla="*/ 0 h 809868"/>
                  <a:gd name="T2" fmla="*/ 135212 w 1366596"/>
                  <a:gd name="T3" fmla="*/ 46558 h 809868"/>
                  <a:gd name="T4" fmla="*/ 85589 w 1366596"/>
                  <a:gd name="T5" fmla="*/ 60251 h 809868"/>
                  <a:gd name="T6" fmla="*/ 455 w 1366596"/>
                  <a:gd name="T7" fmla="*/ 3183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19" name="Freeform 1118"/>
              <p:cNvSpPr>
                <a:spLocks/>
              </p:cNvSpPr>
              <p:nvPr/>
            </p:nvSpPr>
            <p:spPr bwMode="auto">
              <a:xfrm>
                <a:off x="8035150" y="1615964"/>
                <a:ext cx="133456" cy="60250"/>
              </a:xfrm>
              <a:custGeom>
                <a:avLst/>
                <a:gdLst>
                  <a:gd name="T0" fmla="*/ 131634 w 1348191"/>
                  <a:gd name="T1" fmla="*/ 0 h 791462"/>
                  <a:gd name="T2" fmla="*/ 133456 w 1348191"/>
                  <a:gd name="T3" fmla="*/ 29074 h 791462"/>
                  <a:gd name="T4" fmla="*/ 48281 w 1348191"/>
                  <a:gd name="T5" fmla="*/ 60250 h 791462"/>
                  <a:gd name="T6" fmla="*/ 0 w 1348191"/>
                  <a:gd name="T7" fmla="*/ 46589 h 791462"/>
                  <a:gd name="T8" fmla="*/ 13163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1120" name="Straight Connector 1119"/>
              <p:cNvCxnSpPr>
                <a:cxnSpLocks noChangeShapeType="1"/>
                <a:endCxn id="1059" idx="2"/>
              </p:cNvCxnSpPr>
              <p:nvPr/>
            </p:nvCxnSpPr>
            <p:spPr bwMode="auto">
              <a:xfrm flipH="1" flipV="1">
                <a:off x="7914388" y="1615701"/>
                <a:ext cx="1756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121" name="Straight Connector 1120"/>
              <p:cNvCxnSpPr>
                <a:cxnSpLocks noChangeShapeType="1"/>
              </p:cNvCxnSpPr>
              <p:nvPr/>
            </p:nvCxnSpPr>
            <p:spPr bwMode="auto">
              <a:xfrm flipH="1" flipV="1">
                <a:off x="8537368" y="1618903"/>
                <a:ext cx="1757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35980" name="Group 753"/>
            <p:cNvGrpSpPr>
              <a:grpSpLocks/>
            </p:cNvGrpSpPr>
            <p:nvPr/>
          </p:nvGrpSpPr>
          <p:grpSpPr bwMode="auto">
            <a:xfrm>
              <a:off x="7187343" y="2485248"/>
              <a:ext cx="418211" cy="189727"/>
              <a:chOff x="7913987" y="1515773"/>
              <a:chExt cx="625138" cy="276534"/>
            </a:xfrm>
          </p:grpSpPr>
          <p:sp>
            <p:nvSpPr>
              <p:cNvPr id="991" name="Oval 990"/>
              <p:cNvSpPr>
                <a:spLocks noChangeArrowheads="1"/>
              </p:cNvSpPr>
              <p:nvPr/>
            </p:nvSpPr>
            <p:spPr bwMode="auto">
              <a:xfrm flipV="1">
                <a:off x="7915743" y="1593920"/>
                <a:ext cx="623382" cy="198387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993" name="Rectangle 992"/>
              <p:cNvSpPr/>
              <p:nvPr/>
            </p:nvSpPr>
            <p:spPr bwMode="auto">
              <a:xfrm>
                <a:off x="7912896" y="1623342"/>
                <a:ext cx="626467" cy="71730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994" name="Oval 993"/>
              <p:cNvSpPr>
                <a:spLocks noChangeArrowheads="1"/>
              </p:cNvSpPr>
              <p:nvPr/>
            </p:nvSpPr>
            <p:spPr bwMode="auto">
              <a:xfrm flipV="1">
                <a:off x="7914388" y="1515773"/>
                <a:ext cx="623381" cy="198387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996" name="Freeform 995"/>
              <p:cNvSpPr/>
              <p:nvPr/>
            </p:nvSpPr>
            <p:spPr bwMode="auto">
              <a:xfrm>
                <a:off x="8071885" y="1581693"/>
                <a:ext cx="306115" cy="99496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998" name="Freeform 997"/>
              <p:cNvSpPr>
                <a:spLocks/>
              </p:cNvSpPr>
              <p:nvPr/>
            </p:nvSpPr>
            <p:spPr bwMode="auto">
              <a:xfrm>
                <a:off x="8042174" y="1555712"/>
                <a:ext cx="367006" cy="69068"/>
              </a:xfrm>
              <a:custGeom>
                <a:avLst/>
                <a:gdLst>
                  <a:gd name="T0" fmla="*/ 0 w 3723451"/>
                  <a:gd name="T1" fmla="*/ 16897 h 932950"/>
                  <a:gd name="T2" fmla="*/ 64577 w 3723451"/>
                  <a:gd name="T3" fmla="*/ 199 h 932950"/>
                  <a:gd name="T4" fmla="*/ 182917 w 3723451"/>
                  <a:gd name="T5" fmla="*/ 38538 h 932950"/>
                  <a:gd name="T6" fmla="*/ 295814 w 3723451"/>
                  <a:gd name="T7" fmla="*/ 0 h 932950"/>
                  <a:gd name="T8" fmla="*/ 367006 w 3723451"/>
                  <a:gd name="T9" fmla="*/ 15336 h 932950"/>
                  <a:gd name="T10" fmla="*/ 314039 w 3723451"/>
                  <a:gd name="T11" fmla="*/ 34193 h 932950"/>
                  <a:gd name="T12" fmla="*/ 296986 w 3723451"/>
                  <a:gd name="T13" fmla="*/ 29109 h 932950"/>
                  <a:gd name="T14" fmla="*/ 184996 w 3723451"/>
                  <a:gd name="T15" fmla="*/ 69068 h 932950"/>
                  <a:gd name="T16" fmla="*/ 70141 w 3723451"/>
                  <a:gd name="T17" fmla="*/ 30579 h 932950"/>
                  <a:gd name="T18" fmla="*/ 51571 w 3723451"/>
                  <a:gd name="T19" fmla="*/ 34733 h 932950"/>
                  <a:gd name="T20" fmla="*/ 0 w 3723451"/>
                  <a:gd name="T21" fmla="*/ 1689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999" name="Freeform 998"/>
              <p:cNvSpPr>
                <a:spLocks/>
              </p:cNvSpPr>
              <p:nvPr/>
            </p:nvSpPr>
            <p:spPr bwMode="auto">
              <a:xfrm>
                <a:off x="8282748" y="1614494"/>
                <a:ext cx="135212" cy="60251"/>
              </a:xfrm>
              <a:custGeom>
                <a:avLst/>
                <a:gdLst>
                  <a:gd name="T0" fmla="*/ 0 w 1366596"/>
                  <a:gd name="T1" fmla="*/ 0 h 809868"/>
                  <a:gd name="T2" fmla="*/ 135212 w 1366596"/>
                  <a:gd name="T3" fmla="*/ 46558 h 809868"/>
                  <a:gd name="T4" fmla="*/ 85589 w 1366596"/>
                  <a:gd name="T5" fmla="*/ 60251 h 809868"/>
                  <a:gd name="T6" fmla="*/ 455 w 1366596"/>
                  <a:gd name="T7" fmla="*/ 3183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000" name="Freeform 999"/>
              <p:cNvSpPr>
                <a:spLocks/>
              </p:cNvSpPr>
              <p:nvPr/>
            </p:nvSpPr>
            <p:spPr bwMode="auto">
              <a:xfrm>
                <a:off x="8035150" y="1615964"/>
                <a:ext cx="133456" cy="60250"/>
              </a:xfrm>
              <a:custGeom>
                <a:avLst/>
                <a:gdLst>
                  <a:gd name="T0" fmla="*/ 131634 w 1348191"/>
                  <a:gd name="T1" fmla="*/ 0 h 791462"/>
                  <a:gd name="T2" fmla="*/ 133456 w 1348191"/>
                  <a:gd name="T3" fmla="*/ 29074 h 791462"/>
                  <a:gd name="T4" fmla="*/ 48281 w 1348191"/>
                  <a:gd name="T5" fmla="*/ 60250 h 791462"/>
                  <a:gd name="T6" fmla="*/ 0 w 1348191"/>
                  <a:gd name="T7" fmla="*/ 46589 h 791462"/>
                  <a:gd name="T8" fmla="*/ 13163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1029" name="Straight Connector 1028"/>
              <p:cNvCxnSpPr>
                <a:cxnSpLocks noChangeShapeType="1"/>
                <a:endCxn id="994" idx="2"/>
              </p:cNvCxnSpPr>
              <p:nvPr/>
            </p:nvCxnSpPr>
            <p:spPr bwMode="auto">
              <a:xfrm flipH="1" flipV="1">
                <a:off x="7914388" y="1615701"/>
                <a:ext cx="1756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048" name="Straight Connector 1047"/>
              <p:cNvCxnSpPr>
                <a:cxnSpLocks noChangeShapeType="1"/>
              </p:cNvCxnSpPr>
              <p:nvPr/>
            </p:nvCxnSpPr>
            <p:spPr bwMode="auto">
              <a:xfrm flipH="1" flipV="1">
                <a:off x="8537368" y="1618903"/>
                <a:ext cx="1757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35981" name="Group 754"/>
            <p:cNvGrpSpPr>
              <a:grpSpLocks/>
            </p:cNvGrpSpPr>
            <p:nvPr/>
          </p:nvGrpSpPr>
          <p:grpSpPr bwMode="auto">
            <a:xfrm>
              <a:off x="7195275" y="2751878"/>
              <a:ext cx="418211" cy="189727"/>
              <a:chOff x="7913987" y="1515773"/>
              <a:chExt cx="625138" cy="276534"/>
            </a:xfrm>
          </p:grpSpPr>
          <p:sp>
            <p:nvSpPr>
              <p:cNvPr id="933" name="Oval 932"/>
              <p:cNvSpPr>
                <a:spLocks noChangeArrowheads="1"/>
              </p:cNvSpPr>
              <p:nvPr/>
            </p:nvSpPr>
            <p:spPr bwMode="auto">
              <a:xfrm flipV="1">
                <a:off x="7915743" y="1593920"/>
                <a:ext cx="623382" cy="198387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934" name="Rectangle 933"/>
              <p:cNvSpPr/>
              <p:nvPr/>
            </p:nvSpPr>
            <p:spPr bwMode="auto">
              <a:xfrm>
                <a:off x="7912903" y="1621131"/>
                <a:ext cx="626467" cy="71728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935" name="Oval 934"/>
              <p:cNvSpPr>
                <a:spLocks noChangeArrowheads="1"/>
              </p:cNvSpPr>
              <p:nvPr/>
            </p:nvSpPr>
            <p:spPr bwMode="auto">
              <a:xfrm flipV="1">
                <a:off x="7914388" y="1515773"/>
                <a:ext cx="623381" cy="198387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936" name="Freeform 935"/>
              <p:cNvSpPr/>
              <p:nvPr/>
            </p:nvSpPr>
            <p:spPr bwMode="auto">
              <a:xfrm>
                <a:off x="8071894" y="1579482"/>
                <a:ext cx="306114" cy="101809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937" name="Freeform 936"/>
              <p:cNvSpPr>
                <a:spLocks/>
              </p:cNvSpPr>
              <p:nvPr/>
            </p:nvSpPr>
            <p:spPr bwMode="auto">
              <a:xfrm>
                <a:off x="8042174" y="1555712"/>
                <a:ext cx="367006" cy="69068"/>
              </a:xfrm>
              <a:custGeom>
                <a:avLst/>
                <a:gdLst>
                  <a:gd name="T0" fmla="*/ 0 w 3723451"/>
                  <a:gd name="T1" fmla="*/ 16897 h 932950"/>
                  <a:gd name="T2" fmla="*/ 64577 w 3723451"/>
                  <a:gd name="T3" fmla="*/ 199 h 932950"/>
                  <a:gd name="T4" fmla="*/ 182917 w 3723451"/>
                  <a:gd name="T5" fmla="*/ 38538 h 932950"/>
                  <a:gd name="T6" fmla="*/ 295814 w 3723451"/>
                  <a:gd name="T7" fmla="*/ 0 h 932950"/>
                  <a:gd name="T8" fmla="*/ 367006 w 3723451"/>
                  <a:gd name="T9" fmla="*/ 15336 h 932950"/>
                  <a:gd name="T10" fmla="*/ 314039 w 3723451"/>
                  <a:gd name="T11" fmla="*/ 34193 h 932950"/>
                  <a:gd name="T12" fmla="*/ 296986 w 3723451"/>
                  <a:gd name="T13" fmla="*/ 29109 h 932950"/>
                  <a:gd name="T14" fmla="*/ 184996 w 3723451"/>
                  <a:gd name="T15" fmla="*/ 69068 h 932950"/>
                  <a:gd name="T16" fmla="*/ 70141 w 3723451"/>
                  <a:gd name="T17" fmla="*/ 30579 h 932950"/>
                  <a:gd name="T18" fmla="*/ 51571 w 3723451"/>
                  <a:gd name="T19" fmla="*/ 34733 h 932950"/>
                  <a:gd name="T20" fmla="*/ 0 w 3723451"/>
                  <a:gd name="T21" fmla="*/ 1689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938" name="Freeform 937"/>
              <p:cNvSpPr>
                <a:spLocks/>
              </p:cNvSpPr>
              <p:nvPr/>
            </p:nvSpPr>
            <p:spPr bwMode="auto">
              <a:xfrm>
                <a:off x="8282748" y="1614494"/>
                <a:ext cx="135212" cy="60251"/>
              </a:xfrm>
              <a:custGeom>
                <a:avLst/>
                <a:gdLst>
                  <a:gd name="T0" fmla="*/ 0 w 1366596"/>
                  <a:gd name="T1" fmla="*/ 0 h 809868"/>
                  <a:gd name="T2" fmla="*/ 135212 w 1366596"/>
                  <a:gd name="T3" fmla="*/ 46558 h 809868"/>
                  <a:gd name="T4" fmla="*/ 85589 w 1366596"/>
                  <a:gd name="T5" fmla="*/ 60251 h 809868"/>
                  <a:gd name="T6" fmla="*/ 455 w 1366596"/>
                  <a:gd name="T7" fmla="*/ 3183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956" name="Freeform 955"/>
              <p:cNvSpPr>
                <a:spLocks/>
              </p:cNvSpPr>
              <p:nvPr/>
            </p:nvSpPr>
            <p:spPr bwMode="auto">
              <a:xfrm>
                <a:off x="8035150" y="1615964"/>
                <a:ext cx="133456" cy="60250"/>
              </a:xfrm>
              <a:custGeom>
                <a:avLst/>
                <a:gdLst>
                  <a:gd name="T0" fmla="*/ 131634 w 1348191"/>
                  <a:gd name="T1" fmla="*/ 0 h 791462"/>
                  <a:gd name="T2" fmla="*/ 133456 w 1348191"/>
                  <a:gd name="T3" fmla="*/ 29074 h 791462"/>
                  <a:gd name="T4" fmla="*/ 48281 w 1348191"/>
                  <a:gd name="T5" fmla="*/ 60250 h 791462"/>
                  <a:gd name="T6" fmla="*/ 0 w 1348191"/>
                  <a:gd name="T7" fmla="*/ 46589 h 791462"/>
                  <a:gd name="T8" fmla="*/ 13163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957" name="Straight Connector 956"/>
              <p:cNvCxnSpPr>
                <a:cxnSpLocks noChangeShapeType="1"/>
                <a:endCxn id="935" idx="2"/>
              </p:cNvCxnSpPr>
              <p:nvPr/>
            </p:nvCxnSpPr>
            <p:spPr bwMode="auto">
              <a:xfrm flipH="1" flipV="1">
                <a:off x="7914388" y="1615701"/>
                <a:ext cx="1756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984" name="Straight Connector 983"/>
              <p:cNvCxnSpPr>
                <a:cxnSpLocks noChangeShapeType="1"/>
              </p:cNvCxnSpPr>
              <p:nvPr/>
            </p:nvCxnSpPr>
            <p:spPr bwMode="auto">
              <a:xfrm flipH="1" flipV="1">
                <a:off x="8537368" y="1618903"/>
                <a:ext cx="1757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35982" name="Group 755"/>
            <p:cNvGrpSpPr>
              <a:grpSpLocks/>
            </p:cNvGrpSpPr>
            <p:nvPr/>
          </p:nvGrpSpPr>
          <p:grpSpPr bwMode="auto">
            <a:xfrm>
              <a:off x="7088975" y="3633334"/>
              <a:ext cx="418211" cy="189727"/>
              <a:chOff x="7913987" y="1515773"/>
              <a:chExt cx="625138" cy="276534"/>
            </a:xfrm>
          </p:grpSpPr>
          <p:sp>
            <p:nvSpPr>
              <p:cNvPr id="924" name="Oval 923"/>
              <p:cNvSpPr>
                <a:spLocks noChangeArrowheads="1"/>
              </p:cNvSpPr>
              <p:nvPr/>
            </p:nvSpPr>
            <p:spPr bwMode="auto">
              <a:xfrm flipV="1">
                <a:off x="7915743" y="1593920"/>
                <a:ext cx="623382" cy="198387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925" name="Rectangle 924"/>
              <p:cNvSpPr/>
              <p:nvPr/>
            </p:nvSpPr>
            <p:spPr bwMode="auto">
              <a:xfrm>
                <a:off x="7912811" y="1622871"/>
                <a:ext cx="626467" cy="71728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926" name="Oval 925"/>
              <p:cNvSpPr>
                <a:spLocks noChangeArrowheads="1"/>
              </p:cNvSpPr>
              <p:nvPr/>
            </p:nvSpPr>
            <p:spPr bwMode="auto">
              <a:xfrm flipV="1">
                <a:off x="7914388" y="1515773"/>
                <a:ext cx="623381" cy="198387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927" name="Freeform 926"/>
              <p:cNvSpPr/>
              <p:nvPr/>
            </p:nvSpPr>
            <p:spPr bwMode="auto">
              <a:xfrm>
                <a:off x="8071800" y="1581222"/>
                <a:ext cx="306115" cy="99494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928" name="Freeform 927"/>
              <p:cNvSpPr>
                <a:spLocks/>
              </p:cNvSpPr>
              <p:nvPr/>
            </p:nvSpPr>
            <p:spPr bwMode="auto">
              <a:xfrm>
                <a:off x="8042174" y="1555712"/>
                <a:ext cx="367006" cy="69068"/>
              </a:xfrm>
              <a:custGeom>
                <a:avLst/>
                <a:gdLst>
                  <a:gd name="T0" fmla="*/ 0 w 3723451"/>
                  <a:gd name="T1" fmla="*/ 16897 h 932950"/>
                  <a:gd name="T2" fmla="*/ 64577 w 3723451"/>
                  <a:gd name="T3" fmla="*/ 199 h 932950"/>
                  <a:gd name="T4" fmla="*/ 182917 w 3723451"/>
                  <a:gd name="T5" fmla="*/ 38538 h 932950"/>
                  <a:gd name="T6" fmla="*/ 295814 w 3723451"/>
                  <a:gd name="T7" fmla="*/ 0 h 932950"/>
                  <a:gd name="T8" fmla="*/ 367006 w 3723451"/>
                  <a:gd name="T9" fmla="*/ 15336 h 932950"/>
                  <a:gd name="T10" fmla="*/ 314039 w 3723451"/>
                  <a:gd name="T11" fmla="*/ 34193 h 932950"/>
                  <a:gd name="T12" fmla="*/ 296986 w 3723451"/>
                  <a:gd name="T13" fmla="*/ 29109 h 932950"/>
                  <a:gd name="T14" fmla="*/ 184996 w 3723451"/>
                  <a:gd name="T15" fmla="*/ 69068 h 932950"/>
                  <a:gd name="T16" fmla="*/ 70141 w 3723451"/>
                  <a:gd name="T17" fmla="*/ 30579 h 932950"/>
                  <a:gd name="T18" fmla="*/ 51571 w 3723451"/>
                  <a:gd name="T19" fmla="*/ 34733 h 932950"/>
                  <a:gd name="T20" fmla="*/ 0 w 3723451"/>
                  <a:gd name="T21" fmla="*/ 1689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929" name="Freeform 928"/>
              <p:cNvSpPr>
                <a:spLocks/>
              </p:cNvSpPr>
              <p:nvPr/>
            </p:nvSpPr>
            <p:spPr bwMode="auto">
              <a:xfrm>
                <a:off x="8282748" y="1614494"/>
                <a:ext cx="135212" cy="60251"/>
              </a:xfrm>
              <a:custGeom>
                <a:avLst/>
                <a:gdLst>
                  <a:gd name="T0" fmla="*/ 0 w 1366596"/>
                  <a:gd name="T1" fmla="*/ 0 h 809868"/>
                  <a:gd name="T2" fmla="*/ 135212 w 1366596"/>
                  <a:gd name="T3" fmla="*/ 46558 h 809868"/>
                  <a:gd name="T4" fmla="*/ 85589 w 1366596"/>
                  <a:gd name="T5" fmla="*/ 60251 h 809868"/>
                  <a:gd name="T6" fmla="*/ 455 w 1366596"/>
                  <a:gd name="T7" fmla="*/ 3183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930" name="Freeform 929"/>
              <p:cNvSpPr>
                <a:spLocks/>
              </p:cNvSpPr>
              <p:nvPr/>
            </p:nvSpPr>
            <p:spPr bwMode="auto">
              <a:xfrm>
                <a:off x="8035150" y="1615964"/>
                <a:ext cx="133456" cy="60250"/>
              </a:xfrm>
              <a:custGeom>
                <a:avLst/>
                <a:gdLst>
                  <a:gd name="T0" fmla="*/ 131634 w 1348191"/>
                  <a:gd name="T1" fmla="*/ 0 h 791462"/>
                  <a:gd name="T2" fmla="*/ 133456 w 1348191"/>
                  <a:gd name="T3" fmla="*/ 29074 h 791462"/>
                  <a:gd name="T4" fmla="*/ 48281 w 1348191"/>
                  <a:gd name="T5" fmla="*/ 60250 h 791462"/>
                  <a:gd name="T6" fmla="*/ 0 w 1348191"/>
                  <a:gd name="T7" fmla="*/ 46589 h 791462"/>
                  <a:gd name="T8" fmla="*/ 13163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931" name="Straight Connector 930"/>
              <p:cNvCxnSpPr>
                <a:cxnSpLocks noChangeShapeType="1"/>
                <a:endCxn id="926" idx="2"/>
              </p:cNvCxnSpPr>
              <p:nvPr/>
            </p:nvCxnSpPr>
            <p:spPr bwMode="auto">
              <a:xfrm flipH="1" flipV="1">
                <a:off x="7914388" y="1615701"/>
                <a:ext cx="1756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932" name="Straight Connector 931"/>
              <p:cNvCxnSpPr>
                <a:cxnSpLocks noChangeShapeType="1"/>
              </p:cNvCxnSpPr>
              <p:nvPr/>
            </p:nvCxnSpPr>
            <p:spPr bwMode="auto">
              <a:xfrm flipH="1" flipV="1">
                <a:off x="8537368" y="1618903"/>
                <a:ext cx="1757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35983" name="Group 756"/>
            <p:cNvGrpSpPr>
              <a:grpSpLocks/>
            </p:cNvGrpSpPr>
            <p:nvPr/>
          </p:nvGrpSpPr>
          <p:grpSpPr bwMode="auto">
            <a:xfrm>
              <a:off x="7748699" y="3641266"/>
              <a:ext cx="418211" cy="189727"/>
              <a:chOff x="7913987" y="1515773"/>
              <a:chExt cx="625138" cy="276534"/>
            </a:xfrm>
          </p:grpSpPr>
          <p:sp>
            <p:nvSpPr>
              <p:cNvPr id="915" name="Oval 914"/>
              <p:cNvSpPr>
                <a:spLocks noChangeArrowheads="1"/>
              </p:cNvSpPr>
              <p:nvPr/>
            </p:nvSpPr>
            <p:spPr bwMode="auto">
              <a:xfrm flipV="1">
                <a:off x="7915743" y="1593920"/>
                <a:ext cx="623382" cy="198387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916" name="Rectangle 915"/>
              <p:cNvSpPr/>
              <p:nvPr/>
            </p:nvSpPr>
            <p:spPr bwMode="auto">
              <a:xfrm>
                <a:off x="7913821" y="1622879"/>
                <a:ext cx="626467" cy="71730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917" name="Oval 916"/>
              <p:cNvSpPr>
                <a:spLocks noChangeArrowheads="1"/>
              </p:cNvSpPr>
              <p:nvPr/>
            </p:nvSpPr>
            <p:spPr bwMode="auto">
              <a:xfrm flipV="1">
                <a:off x="7914388" y="1515773"/>
                <a:ext cx="623381" cy="198387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918" name="Freeform 917"/>
              <p:cNvSpPr/>
              <p:nvPr/>
            </p:nvSpPr>
            <p:spPr bwMode="auto">
              <a:xfrm>
                <a:off x="8072810" y="1581230"/>
                <a:ext cx="306115" cy="99496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919" name="Freeform 918"/>
              <p:cNvSpPr>
                <a:spLocks/>
              </p:cNvSpPr>
              <p:nvPr/>
            </p:nvSpPr>
            <p:spPr bwMode="auto">
              <a:xfrm>
                <a:off x="8042174" y="1555712"/>
                <a:ext cx="367006" cy="69068"/>
              </a:xfrm>
              <a:custGeom>
                <a:avLst/>
                <a:gdLst>
                  <a:gd name="T0" fmla="*/ 0 w 3723451"/>
                  <a:gd name="T1" fmla="*/ 16897 h 932950"/>
                  <a:gd name="T2" fmla="*/ 64577 w 3723451"/>
                  <a:gd name="T3" fmla="*/ 199 h 932950"/>
                  <a:gd name="T4" fmla="*/ 182917 w 3723451"/>
                  <a:gd name="T5" fmla="*/ 38538 h 932950"/>
                  <a:gd name="T6" fmla="*/ 295814 w 3723451"/>
                  <a:gd name="T7" fmla="*/ 0 h 932950"/>
                  <a:gd name="T8" fmla="*/ 367006 w 3723451"/>
                  <a:gd name="T9" fmla="*/ 15336 h 932950"/>
                  <a:gd name="T10" fmla="*/ 314039 w 3723451"/>
                  <a:gd name="T11" fmla="*/ 34193 h 932950"/>
                  <a:gd name="T12" fmla="*/ 296986 w 3723451"/>
                  <a:gd name="T13" fmla="*/ 29109 h 932950"/>
                  <a:gd name="T14" fmla="*/ 184996 w 3723451"/>
                  <a:gd name="T15" fmla="*/ 69068 h 932950"/>
                  <a:gd name="T16" fmla="*/ 70141 w 3723451"/>
                  <a:gd name="T17" fmla="*/ 30579 h 932950"/>
                  <a:gd name="T18" fmla="*/ 51571 w 3723451"/>
                  <a:gd name="T19" fmla="*/ 34733 h 932950"/>
                  <a:gd name="T20" fmla="*/ 0 w 3723451"/>
                  <a:gd name="T21" fmla="*/ 1689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920" name="Freeform 919"/>
              <p:cNvSpPr>
                <a:spLocks/>
              </p:cNvSpPr>
              <p:nvPr/>
            </p:nvSpPr>
            <p:spPr bwMode="auto">
              <a:xfrm>
                <a:off x="8282748" y="1614494"/>
                <a:ext cx="135212" cy="60251"/>
              </a:xfrm>
              <a:custGeom>
                <a:avLst/>
                <a:gdLst>
                  <a:gd name="T0" fmla="*/ 0 w 1366596"/>
                  <a:gd name="T1" fmla="*/ 0 h 809868"/>
                  <a:gd name="T2" fmla="*/ 135212 w 1366596"/>
                  <a:gd name="T3" fmla="*/ 46558 h 809868"/>
                  <a:gd name="T4" fmla="*/ 85589 w 1366596"/>
                  <a:gd name="T5" fmla="*/ 60251 h 809868"/>
                  <a:gd name="T6" fmla="*/ 455 w 1366596"/>
                  <a:gd name="T7" fmla="*/ 3183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921" name="Freeform 920"/>
              <p:cNvSpPr>
                <a:spLocks/>
              </p:cNvSpPr>
              <p:nvPr/>
            </p:nvSpPr>
            <p:spPr bwMode="auto">
              <a:xfrm>
                <a:off x="8035150" y="1615964"/>
                <a:ext cx="133456" cy="60250"/>
              </a:xfrm>
              <a:custGeom>
                <a:avLst/>
                <a:gdLst>
                  <a:gd name="T0" fmla="*/ 131634 w 1348191"/>
                  <a:gd name="T1" fmla="*/ 0 h 791462"/>
                  <a:gd name="T2" fmla="*/ 133456 w 1348191"/>
                  <a:gd name="T3" fmla="*/ 29074 h 791462"/>
                  <a:gd name="T4" fmla="*/ 48281 w 1348191"/>
                  <a:gd name="T5" fmla="*/ 60250 h 791462"/>
                  <a:gd name="T6" fmla="*/ 0 w 1348191"/>
                  <a:gd name="T7" fmla="*/ 46589 h 791462"/>
                  <a:gd name="T8" fmla="*/ 13163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922" name="Straight Connector 921"/>
              <p:cNvCxnSpPr>
                <a:cxnSpLocks noChangeShapeType="1"/>
                <a:endCxn id="917" idx="2"/>
              </p:cNvCxnSpPr>
              <p:nvPr/>
            </p:nvCxnSpPr>
            <p:spPr bwMode="auto">
              <a:xfrm flipH="1" flipV="1">
                <a:off x="7914388" y="1615701"/>
                <a:ext cx="1756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923" name="Straight Connector 922"/>
              <p:cNvCxnSpPr>
                <a:cxnSpLocks noChangeShapeType="1"/>
              </p:cNvCxnSpPr>
              <p:nvPr/>
            </p:nvCxnSpPr>
            <p:spPr bwMode="auto">
              <a:xfrm flipH="1" flipV="1">
                <a:off x="8537368" y="1618903"/>
                <a:ext cx="1757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35984" name="Group 757"/>
            <p:cNvGrpSpPr>
              <a:grpSpLocks/>
            </p:cNvGrpSpPr>
            <p:nvPr/>
          </p:nvGrpSpPr>
          <p:grpSpPr bwMode="auto">
            <a:xfrm>
              <a:off x="7440813" y="3924693"/>
              <a:ext cx="418211" cy="189727"/>
              <a:chOff x="7913987" y="1515773"/>
              <a:chExt cx="625138" cy="276534"/>
            </a:xfrm>
          </p:grpSpPr>
          <p:sp>
            <p:nvSpPr>
              <p:cNvPr id="906" name="Oval 905"/>
              <p:cNvSpPr>
                <a:spLocks noChangeArrowheads="1"/>
              </p:cNvSpPr>
              <p:nvPr/>
            </p:nvSpPr>
            <p:spPr bwMode="auto">
              <a:xfrm flipV="1">
                <a:off x="7915743" y="1593920"/>
                <a:ext cx="623382" cy="198387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907" name="Rectangle 906"/>
              <p:cNvSpPr/>
              <p:nvPr/>
            </p:nvSpPr>
            <p:spPr bwMode="auto">
              <a:xfrm>
                <a:off x="7913688" y="1621637"/>
                <a:ext cx="626467" cy="71730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908" name="Oval 907"/>
              <p:cNvSpPr>
                <a:spLocks noChangeArrowheads="1"/>
              </p:cNvSpPr>
              <p:nvPr/>
            </p:nvSpPr>
            <p:spPr bwMode="auto">
              <a:xfrm flipV="1">
                <a:off x="7914388" y="1515773"/>
                <a:ext cx="623381" cy="198387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909" name="Freeform 908"/>
              <p:cNvSpPr/>
              <p:nvPr/>
            </p:nvSpPr>
            <p:spPr bwMode="auto">
              <a:xfrm>
                <a:off x="8072677" y="1579988"/>
                <a:ext cx="306115" cy="101809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910" name="Freeform 909"/>
              <p:cNvSpPr>
                <a:spLocks/>
              </p:cNvSpPr>
              <p:nvPr/>
            </p:nvSpPr>
            <p:spPr bwMode="auto">
              <a:xfrm>
                <a:off x="8042174" y="1555712"/>
                <a:ext cx="367006" cy="69068"/>
              </a:xfrm>
              <a:custGeom>
                <a:avLst/>
                <a:gdLst>
                  <a:gd name="T0" fmla="*/ 0 w 3723451"/>
                  <a:gd name="T1" fmla="*/ 16897 h 932950"/>
                  <a:gd name="T2" fmla="*/ 64577 w 3723451"/>
                  <a:gd name="T3" fmla="*/ 199 h 932950"/>
                  <a:gd name="T4" fmla="*/ 182917 w 3723451"/>
                  <a:gd name="T5" fmla="*/ 38538 h 932950"/>
                  <a:gd name="T6" fmla="*/ 295814 w 3723451"/>
                  <a:gd name="T7" fmla="*/ 0 h 932950"/>
                  <a:gd name="T8" fmla="*/ 367006 w 3723451"/>
                  <a:gd name="T9" fmla="*/ 15336 h 932950"/>
                  <a:gd name="T10" fmla="*/ 314039 w 3723451"/>
                  <a:gd name="T11" fmla="*/ 34193 h 932950"/>
                  <a:gd name="T12" fmla="*/ 296986 w 3723451"/>
                  <a:gd name="T13" fmla="*/ 29109 h 932950"/>
                  <a:gd name="T14" fmla="*/ 184996 w 3723451"/>
                  <a:gd name="T15" fmla="*/ 69068 h 932950"/>
                  <a:gd name="T16" fmla="*/ 70141 w 3723451"/>
                  <a:gd name="T17" fmla="*/ 30579 h 932950"/>
                  <a:gd name="T18" fmla="*/ 51571 w 3723451"/>
                  <a:gd name="T19" fmla="*/ 34733 h 932950"/>
                  <a:gd name="T20" fmla="*/ 0 w 3723451"/>
                  <a:gd name="T21" fmla="*/ 1689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911" name="Freeform 910"/>
              <p:cNvSpPr>
                <a:spLocks/>
              </p:cNvSpPr>
              <p:nvPr/>
            </p:nvSpPr>
            <p:spPr bwMode="auto">
              <a:xfrm>
                <a:off x="8282748" y="1614494"/>
                <a:ext cx="135212" cy="60251"/>
              </a:xfrm>
              <a:custGeom>
                <a:avLst/>
                <a:gdLst>
                  <a:gd name="T0" fmla="*/ 0 w 1366596"/>
                  <a:gd name="T1" fmla="*/ 0 h 809868"/>
                  <a:gd name="T2" fmla="*/ 135212 w 1366596"/>
                  <a:gd name="T3" fmla="*/ 46558 h 809868"/>
                  <a:gd name="T4" fmla="*/ 85589 w 1366596"/>
                  <a:gd name="T5" fmla="*/ 60251 h 809868"/>
                  <a:gd name="T6" fmla="*/ 455 w 1366596"/>
                  <a:gd name="T7" fmla="*/ 3183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912" name="Freeform 911"/>
              <p:cNvSpPr>
                <a:spLocks/>
              </p:cNvSpPr>
              <p:nvPr/>
            </p:nvSpPr>
            <p:spPr bwMode="auto">
              <a:xfrm>
                <a:off x="8035150" y="1615964"/>
                <a:ext cx="133456" cy="60250"/>
              </a:xfrm>
              <a:custGeom>
                <a:avLst/>
                <a:gdLst>
                  <a:gd name="T0" fmla="*/ 131634 w 1348191"/>
                  <a:gd name="T1" fmla="*/ 0 h 791462"/>
                  <a:gd name="T2" fmla="*/ 133456 w 1348191"/>
                  <a:gd name="T3" fmla="*/ 29074 h 791462"/>
                  <a:gd name="T4" fmla="*/ 48281 w 1348191"/>
                  <a:gd name="T5" fmla="*/ 60250 h 791462"/>
                  <a:gd name="T6" fmla="*/ 0 w 1348191"/>
                  <a:gd name="T7" fmla="*/ 46589 h 791462"/>
                  <a:gd name="T8" fmla="*/ 13163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913" name="Straight Connector 912"/>
              <p:cNvCxnSpPr>
                <a:cxnSpLocks noChangeShapeType="1"/>
                <a:endCxn id="908" idx="2"/>
              </p:cNvCxnSpPr>
              <p:nvPr/>
            </p:nvCxnSpPr>
            <p:spPr bwMode="auto">
              <a:xfrm flipH="1" flipV="1">
                <a:off x="7914388" y="1615701"/>
                <a:ext cx="1756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914" name="Straight Connector 913"/>
              <p:cNvCxnSpPr>
                <a:cxnSpLocks noChangeShapeType="1"/>
              </p:cNvCxnSpPr>
              <p:nvPr/>
            </p:nvCxnSpPr>
            <p:spPr bwMode="auto">
              <a:xfrm flipH="1" flipV="1">
                <a:off x="8537368" y="1618903"/>
                <a:ext cx="1757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sp>
          <p:nvSpPr>
            <p:cNvPr id="35985" name="Line 421"/>
            <p:cNvSpPr>
              <a:spLocks noChangeShapeType="1"/>
            </p:cNvSpPr>
            <p:nvPr/>
          </p:nvSpPr>
          <p:spPr bwMode="auto">
            <a:xfrm>
              <a:off x="7396163" y="3813175"/>
              <a:ext cx="163512" cy="1206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986" name="Line 422"/>
            <p:cNvSpPr>
              <a:spLocks noChangeShapeType="1"/>
            </p:cNvSpPr>
            <p:nvPr/>
          </p:nvSpPr>
          <p:spPr bwMode="auto">
            <a:xfrm>
              <a:off x="7493000" y="3733800"/>
              <a:ext cx="2794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987" name="Line 423"/>
            <p:cNvSpPr>
              <a:spLocks noChangeShapeType="1"/>
            </p:cNvSpPr>
            <p:nvPr/>
          </p:nvSpPr>
          <p:spPr bwMode="auto">
            <a:xfrm flipV="1">
              <a:off x="7729538" y="3819525"/>
              <a:ext cx="134937" cy="1047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988" name="Line 444"/>
            <p:cNvSpPr>
              <a:spLocks noChangeShapeType="1"/>
            </p:cNvSpPr>
            <p:nvPr/>
          </p:nvSpPr>
          <p:spPr bwMode="auto">
            <a:xfrm flipV="1">
              <a:off x="7577138" y="2492375"/>
              <a:ext cx="123825" cy="873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989" name="Line 445"/>
            <p:cNvSpPr>
              <a:spLocks noChangeShapeType="1"/>
            </p:cNvSpPr>
            <p:nvPr/>
          </p:nvSpPr>
          <p:spPr bwMode="auto">
            <a:xfrm>
              <a:off x="7405688" y="2665413"/>
              <a:ext cx="0" cy="825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990" name="Line 446"/>
            <p:cNvSpPr>
              <a:spLocks noChangeShapeType="1"/>
            </p:cNvSpPr>
            <p:nvPr/>
          </p:nvSpPr>
          <p:spPr bwMode="auto">
            <a:xfrm flipV="1">
              <a:off x="7577138" y="2562225"/>
              <a:ext cx="263525" cy="2889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991" name="Line 447"/>
            <p:cNvSpPr>
              <a:spLocks noChangeShapeType="1"/>
            </p:cNvSpPr>
            <p:nvPr/>
          </p:nvSpPr>
          <p:spPr bwMode="auto">
            <a:xfrm>
              <a:off x="7942263" y="2560638"/>
              <a:ext cx="0" cy="1968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992" name="Line 448"/>
            <p:cNvSpPr>
              <a:spLocks noChangeShapeType="1"/>
            </p:cNvSpPr>
            <p:nvPr/>
          </p:nvSpPr>
          <p:spPr bwMode="auto">
            <a:xfrm>
              <a:off x="7596188" y="2867025"/>
              <a:ext cx="18891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993" name="Line 450"/>
            <p:cNvSpPr>
              <a:spLocks noChangeShapeType="1"/>
            </p:cNvSpPr>
            <p:nvPr/>
          </p:nvSpPr>
          <p:spPr bwMode="auto">
            <a:xfrm>
              <a:off x="8150225" y="2857500"/>
              <a:ext cx="1778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994" name="Line 451"/>
            <p:cNvSpPr>
              <a:spLocks noChangeShapeType="1"/>
            </p:cNvSpPr>
            <p:nvPr/>
          </p:nvSpPr>
          <p:spPr bwMode="auto">
            <a:xfrm flipH="1">
              <a:off x="7296150" y="2933700"/>
              <a:ext cx="98425" cy="7048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995" name="Line 452"/>
            <p:cNvSpPr>
              <a:spLocks noChangeShapeType="1"/>
            </p:cNvSpPr>
            <p:nvPr/>
          </p:nvSpPr>
          <p:spPr bwMode="auto">
            <a:xfrm flipH="1">
              <a:off x="7888288" y="2933700"/>
              <a:ext cx="111125" cy="7270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996" name="Line 541"/>
            <p:cNvSpPr>
              <a:spLocks noChangeShapeType="1"/>
            </p:cNvSpPr>
            <p:nvPr/>
          </p:nvSpPr>
          <p:spPr bwMode="auto">
            <a:xfrm flipV="1">
              <a:off x="7272338" y="4075113"/>
              <a:ext cx="227012" cy="4365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35997" name="Group 665"/>
            <p:cNvGrpSpPr>
              <a:grpSpLocks/>
            </p:cNvGrpSpPr>
            <p:nvPr/>
          </p:nvGrpSpPr>
          <p:grpSpPr bwMode="auto">
            <a:xfrm>
              <a:off x="7689850" y="2395538"/>
              <a:ext cx="390525" cy="169862"/>
              <a:chOff x="4650" y="1129"/>
              <a:chExt cx="246" cy="95"/>
            </a:xfrm>
          </p:grpSpPr>
          <p:sp>
            <p:nvSpPr>
              <p:cNvPr id="36124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125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126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36127" name="Group 659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36130" name="Freeform 660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36131" name="Freeform 661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36128" name="Line 662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129" name="Line 663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35998" name="Group 675"/>
            <p:cNvGrpSpPr>
              <a:grpSpLocks/>
            </p:cNvGrpSpPr>
            <p:nvPr/>
          </p:nvGrpSpPr>
          <p:grpSpPr bwMode="auto">
            <a:xfrm>
              <a:off x="7204075" y="2493963"/>
              <a:ext cx="390525" cy="169862"/>
              <a:chOff x="4650" y="1129"/>
              <a:chExt cx="246" cy="95"/>
            </a:xfrm>
          </p:grpSpPr>
          <p:sp>
            <p:nvSpPr>
              <p:cNvPr id="36116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117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118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36119" name="Group 679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36122" name="Freeform 680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36123" name="Freeform 681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36120" name="Line 682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121" name="Line 683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35999" name="Group 684"/>
            <p:cNvGrpSpPr>
              <a:grpSpLocks/>
            </p:cNvGrpSpPr>
            <p:nvPr/>
          </p:nvGrpSpPr>
          <p:grpSpPr bwMode="auto">
            <a:xfrm>
              <a:off x="7215188" y="2757488"/>
              <a:ext cx="390525" cy="169862"/>
              <a:chOff x="4650" y="1129"/>
              <a:chExt cx="246" cy="95"/>
            </a:xfrm>
          </p:grpSpPr>
          <p:sp>
            <p:nvSpPr>
              <p:cNvPr id="36108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109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110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36111" name="Group 688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36114" name="Freeform 689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36115" name="Freeform 690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36112" name="Line 691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113" name="Line 692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36000" name="Line 693"/>
            <p:cNvSpPr>
              <a:spLocks noChangeShapeType="1"/>
            </p:cNvSpPr>
            <p:nvPr/>
          </p:nvSpPr>
          <p:spPr bwMode="auto">
            <a:xfrm>
              <a:off x="8345488" y="2855913"/>
              <a:ext cx="177800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36001" name="Group 694"/>
            <p:cNvGrpSpPr>
              <a:grpSpLocks/>
            </p:cNvGrpSpPr>
            <p:nvPr/>
          </p:nvGrpSpPr>
          <p:grpSpPr bwMode="auto">
            <a:xfrm>
              <a:off x="7400925" y="3911600"/>
              <a:ext cx="485775" cy="203200"/>
              <a:chOff x="4650" y="1129"/>
              <a:chExt cx="246" cy="95"/>
            </a:xfrm>
          </p:grpSpPr>
          <p:sp>
            <p:nvSpPr>
              <p:cNvPr id="36100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101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102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36103" name="Group 698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36106" name="Freeform 699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36107" name="Freeform 700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36104" name="Line 701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105" name="Line 702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36002" name="Group 712"/>
            <p:cNvGrpSpPr>
              <a:grpSpLocks/>
            </p:cNvGrpSpPr>
            <p:nvPr/>
          </p:nvGrpSpPr>
          <p:grpSpPr bwMode="auto">
            <a:xfrm>
              <a:off x="7081838" y="3630613"/>
              <a:ext cx="485775" cy="203200"/>
              <a:chOff x="4650" y="1129"/>
              <a:chExt cx="246" cy="95"/>
            </a:xfrm>
          </p:grpSpPr>
          <p:sp>
            <p:nvSpPr>
              <p:cNvPr id="36092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093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094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36095" name="Group 716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36098" name="Freeform 717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36099" name="Freeform 718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36096" name="Line 719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097" name="Line 720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36003" name="Group 721"/>
            <p:cNvGrpSpPr>
              <a:grpSpLocks/>
            </p:cNvGrpSpPr>
            <p:nvPr/>
          </p:nvGrpSpPr>
          <p:grpSpPr bwMode="auto">
            <a:xfrm>
              <a:off x="7743825" y="3643313"/>
              <a:ext cx="485775" cy="203200"/>
              <a:chOff x="4650" y="1129"/>
              <a:chExt cx="246" cy="95"/>
            </a:xfrm>
          </p:grpSpPr>
          <p:sp>
            <p:nvSpPr>
              <p:cNvPr id="36084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085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086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36087" name="Group 725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36090" name="Freeform 726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36091" name="Freeform 727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36088" name="Line 728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089" name="Line 729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36004" name="Text Box 580"/>
            <p:cNvSpPr txBox="1">
              <a:spLocks noChangeArrowheads="1"/>
            </p:cNvSpPr>
            <p:nvPr/>
          </p:nvSpPr>
          <p:spPr bwMode="auto">
            <a:xfrm>
              <a:off x="5957888" y="1384300"/>
              <a:ext cx="1633781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sz="1600" dirty="0">
                  <a:solidFill>
                    <a:srgbClr val="000099"/>
                  </a:solidFill>
                  <a:latin typeface="Comic Sans MS" panose="030F0702030302020204" pitchFamily="66" charset="0"/>
                </a:rPr>
                <a:t>mobile network</a:t>
              </a:r>
            </a:p>
          </p:txBody>
        </p:sp>
        <p:sp>
          <p:nvSpPr>
            <p:cNvPr id="36005" name="Text Box 580"/>
            <p:cNvSpPr txBox="1">
              <a:spLocks noChangeArrowheads="1"/>
            </p:cNvSpPr>
            <p:nvPr/>
          </p:nvSpPr>
          <p:spPr bwMode="auto">
            <a:xfrm>
              <a:off x="7561263" y="2071688"/>
              <a:ext cx="1164101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sz="1600">
                  <a:solidFill>
                    <a:srgbClr val="000099"/>
                  </a:solidFill>
                  <a:latin typeface="Comic Sans MS" panose="030F0702030302020204" pitchFamily="66" charset="0"/>
                </a:rPr>
                <a:t>global ISP</a:t>
              </a:r>
            </a:p>
          </p:txBody>
        </p:sp>
        <p:sp>
          <p:nvSpPr>
            <p:cNvPr id="36006" name="Text Box 580"/>
            <p:cNvSpPr txBox="1">
              <a:spLocks noChangeArrowheads="1"/>
            </p:cNvSpPr>
            <p:nvPr/>
          </p:nvSpPr>
          <p:spPr bwMode="auto">
            <a:xfrm>
              <a:off x="7337425" y="3298825"/>
              <a:ext cx="1362874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sz="1600">
                  <a:solidFill>
                    <a:srgbClr val="000099"/>
                  </a:solidFill>
                  <a:latin typeface="Comic Sans MS" panose="030F0702030302020204" pitchFamily="66" charset="0"/>
                </a:rPr>
                <a:t>regional ISP</a:t>
              </a:r>
            </a:p>
          </p:txBody>
        </p:sp>
        <p:sp>
          <p:nvSpPr>
            <p:cNvPr id="36007" name="Text Box 580"/>
            <p:cNvSpPr txBox="1">
              <a:spLocks noChangeArrowheads="1"/>
            </p:cNvSpPr>
            <p:nvPr/>
          </p:nvSpPr>
          <p:spPr bwMode="auto">
            <a:xfrm>
              <a:off x="6324600" y="2963863"/>
              <a:ext cx="958917" cy="4862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80000"/>
                </a:lnSpc>
              </a:pPr>
              <a:r>
                <a:rPr lang="en-US" altLang="zh-CN" sz="1600">
                  <a:solidFill>
                    <a:srgbClr val="000099"/>
                  </a:solidFill>
                  <a:latin typeface="Comic Sans MS" panose="030F0702030302020204" pitchFamily="66" charset="0"/>
                </a:rPr>
                <a:t>home </a:t>
              </a:r>
            </a:p>
            <a:p>
              <a:pPr>
                <a:lnSpc>
                  <a:spcPct val="80000"/>
                </a:lnSpc>
              </a:pPr>
              <a:r>
                <a:rPr lang="en-US" altLang="zh-CN" sz="1600">
                  <a:solidFill>
                    <a:srgbClr val="000099"/>
                  </a:solidFill>
                  <a:latin typeface="Comic Sans MS" panose="030F0702030302020204" pitchFamily="66" charset="0"/>
                </a:rPr>
                <a:t>network</a:t>
              </a:r>
            </a:p>
          </p:txBody>
        </p:sp>
        <p:sp>
          <p:nvSpPr>
            <p:cNvPr id="36008" name="Text Box 580"/>
            <p:cNvSpPr txBox="1">
              <a:spLocks noChangeArrowheads="1"/>
            </p:cNvSpPr>
            <p:nvPr/>
          </p:nvSpPr>
          <p:spPr bwMode="auto">
            <a:xfrm>
              <a:off x="5584825" y="5645150"/>
              <a:ext cx="1385316" cy="4862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80000"/>
                </a:lnSpc>
              </a:pPr>
              <a:r>
                <a:rPr lang="en-US" altLang="zh-CN" sz="1600">
                  <a:solidFill>
                    <a:srgbClr val="000099"/>
                  </a:solidFill>
                  <a:latin typeface="Comic Sans MS" panose="030F0702030302020204" pitchFamily="66" charset="0"/>
                </a:rPr>
                <a:t>institutional</a:t>
              </a:r>
            </a:p>
            <a:p>
              <a:pPr>
                <a:lnSpc>
                  <a:spcPct val="80000"/>
                </a:lnSpc>
              </a:pPr>
              <a:r>
                <a:rPr lang="en-US" altLang="zh-CN" sz="1600">
                  <a:solidFill>
                    <a:srgbClr val="000099"/>
                  </a:solidFill>
                  <a:latin typeface="Comic Sans MS" panose="030F0702030302020204" pitchFamily="66" charset="0"/>
                </a:rPr>
                <a:t>       network</a:t>
              </a:r>
            </a:p>
          </p:txBody>
        </p:sp>
        <p:pic>
          <p:nvPicPr>
            <p:cNvPr id="36009" name="Picture 269" descr="cell_tower_radiation copy"/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26149" y="1803400"/>
              <a:ext cx="518463" cy="4122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36010" name="Group 347"/>
            <p:cNvGrpSpPr>
              <a:grpSpLocks/>
            </p:cNvGrpSpPr>
            <p:nvPr/>
          </p:nvGrpSpPr>
          <p:grpSpPr bwMode="auto">
            <a:xfrm>
              <a:off x="7077272" y="3621727"/>
              <a:ext cx="493804" cy="228319"/>
              <a:chOff x="1871277" y="1576300"/>
              <a:chExt cx="1128371" cy="437861"/>
            </a:xfrm>
          </p:grpSpPr>
          <p:sp>
            <p:nvSpPr>
              <p:cNvPr id="849" name="Oval 848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850" name="Rectangle 849"/>
              <p:cNvSpPr/>
              <p:nvPr/>
            </p:nvSpPr>
            <p:spPr bwMode="auto">
              <a:xfrm>
                <a:off x="1870827" y="1739475"/>
                <a:ext cx="1128163" cy="115689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851" name="Oval 850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852" name="Freeform 851"/>
              <p:cNvSpPr/>
              <p:nvPr/>
            </p:nvSpPr>
            <p:spPr bwMode="auto">
              <a:xfrm>
                <a:off x="2157403" y="1672497"/>
                <a:ext cx="551385" cy="161355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853" name="Freeform 852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854" name="Freeform 853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855" name="Freeform 854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856" name="Straight Connector 855"/>
              <p:cNvCxnSpPr>
                <a:cxnSpLocks noChangeShapeType="1"/>
                <a:endCxn id="851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57" name="Straight Connector 856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36011" name="Group 347"/>
            <p:cNvGrpSpPr>
              <a:grpSpLocks/>
            </p:cNvGrpSpPr>
            <p:nvPr/>
          </p:nvGrpSpPr>
          <p:grpSpPr bwMode="auto">
            <a:xfrm>
              <a:off x="7733157" y="3638864"/>
              <a:ext cx="493804" cy="228319"/>
              <a:chOff x="1871277" y="1576300"/>
              <a:chExt cx="1128371" cy="437861"/>
            </a:xfrm>
          </p:grpSpPr>
          <p:sp>
            <p:nvSpPr>
              <p:cNvPr id="840" name="Oval 839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841" name="Rectangle 840"/>
              <p:cNvSpPr/>
              <p:nvPr/>
            </p:nvSpPr>
            <p:spPr bwMode="auto">
              <a:xfrm>
                <a:off x="1870262" y="1740098"/>
                <a:ext cx="1128161" cy="115689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842" name="Oval 841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843" name="Freeform 842"/>
              <p:cNvSpPr/>
              <p:nvPr/>
            </p:nvSpPr>
            <p:spPr bwMode="auto">
              <a:xfrm>
                <a:off x="2156836" y="1673120"/>
                <a:ext cx="551385" cy="161356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844" name="Freeform 843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845" name="Freeform 844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846" name="Freeform 845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847" name="Straight Connector 846"/>
              <p:cNvCxnSpPr>
                <a:cxnSpLocks noChangeShapeType="1"/>
                <a:endCxn id="842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48" name="Straight Connector 847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36012" name="Group 347"/>
            <p:cNvGrpSpPr>
              <a:grpSpLocks/>
            </p:cNvGrpSpPr>
            <p:nvPr/>
          </p:nvGrpSpPr>
          <p:grpSpPr bwMode="auto">
            <a:xfrm>
              <a:off x="7397100" y="3903983"/>
              <a:ext cx="493804" cy="228319"/>
              <a:chOff x="1871277" y="1576300"/>
              <a:chExt cx="1128371" cy="437861"/>
            </a:xfrm>
          </p:grpSpPr>
          <p:sp>
            <p:nvSpPr>
              <p:cNvPr id="831" name="Oval 830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832" name="Rectangle 831"/>
              <p:cNvSpPr/>
              <p:nvPr/>
            </p:nvSpPr>
            <p:spPr bwMode="auto">
              <a:xfrm>
                <a:off x="1872762" y="1740086"/>
                <a:ext cx="1128163" cy="115689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833" name="Oval 832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834" name="Freeform 833"/>
              <p:cNvSpPr/>
              <p:nvPr/>
            </p:nvSpPr>
            <p:spPr bwMode="auto">
              <a:xfrm>
                <a:off x="2159338" y="1673109"/>
                <a:ext cx="551385" cy="161355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835" name="Freeform 834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836" name="Freeform 835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837" name="Freeform 836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838" name="Straight Connector 837"/>
              <p:cNvCxnSpPr>
                <a:cxnSpLocks noChangeShapeType="1"/>
                <a:endCxn id="833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39" name="Straight Connector 838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36013" name="Group 347"/>
            <p:cNvGrpSpPr>
              <a:grpSpLocks/>
            </p:cNvGrpSpPr>
            <p:nvPr/>
          </p:nvGrpSpPr>
          <p:grpSpPr bwMode="auto">
            <a:xfrm>
              <a:off x="7195340" y="2756360"/>
              <a:ext cx="413310" cy="196874"/>
              <a:chOff x="1871277" y="1576300"/>
              <a:chExt cx="1128371" cy="437861"/>
            </a:xfrm>
          </p:grpSpPr>
          <p:sp>
            <p:nvSpPr>
              <p:cNvPr id="822" name="Oval 821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823" name="Rectangle 822"/>
              <p:cNvSpPr/>
              <p:nvPr/>
            </p:nvSpPr>
            <p:spPr bwMode="auto">
              <a:xfrm>
                <a:off x="1869120" y="1737689"/>
                <a:ext cx="1131178" cy="116514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824" name="Oval 823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825" name="Freeform 824"/>
              <p:cNvSpPr/>
              <p:nvPr/>
            </p:nvSpPr>
            <p:spPr bwMode="auto">
              <a:xfrm>
                <a:off x="2159500" y="1670607"/>
                <a:ext cx="550418" cy="162413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826" name="Freeform 825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827" name="Freeform 826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828" name="Freeform 827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829" name="Straight Connector 828"/>
              <p:cNvCxnSpPr>
                <a:cxnSpLocks noChangeShapeType="1"/>
                <a:endCxn id="824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30" name="Straight Connector 829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36014" name="Group 347"/>
            <p:cNvGrpSpPr>
              <a:grpSpLocks/>
            </p:cNvGrpSpPr>
            <p:nvPr/>
          </p:nvGrpSpPr>
          <p:grpSpPr bwMode="auto">
            <a:xfrm>
              <a:off x="7677419" y="2378982"/>
              <a:ext cx="413310" cy="196874"/>
              <a:chOff x="1871277" y="1576300"/>
              <a:chExt cx="1128371" cy="437861"/>
            </a:xfrm>
          </p:grpSpPr>
          <p:sp>
            <p:nvSpPr>
              <p:cNvPr id="813" name="Oval 812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814" name="Rectangle 813"/>
              <p:cNvSpPr/>
              <p:nvPr/>
            </p:nvSpPr>
            <p:spPr bwMode="auto">
              <a:xfrm>
                <a:off x="1870543" y="1740227"/>
                <a:ext cx="1131178" cy="116512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815" name="Oval 814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816" name="Freeform 815"/>
              <p:cNvSpPr/>
              <p:nvPr/>
            </p:nvSpPr>
            <p:spPr bwMode="auto">
              <a:xfrm>
                <a:off x="2160923" y="1673143"/>
                <a:ext cx="550418" cy="162413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817" name="Freeform 816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818" name="Freeform 817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819" name="Freeform 818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820" name="Straight Connector 819"/>
              <p:cNvCxnSpPr>
                <a:cxnSpLocks noChangeShapeType="1"/>
                <a:endCxn id="815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21" name="Straight Connector 820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36015" name="Group 347"/>
            <p:cNvGrpSpPr>
              <a:grpSpLocks/>
            </p:cNvGrpSpPr>
            <p:nvPr/>
          </p:nvGrpSpPr>
          <p:grpSpPr bwMode="auto">
            <a:xfrm>
              <a:off x="7186342" y="2486295"/>
              <a:ext cx="413310" cy="196874"/>
              <a:chOff x="1871277" y="1576300"/>
              <a:chExt cx="1128371" cy="437861"/>
            </a:xfrm>
          </p:grpSpPr>
          <p:sp>
            <p:nvSpPr>
              <p:cNvPr id="804" name="Oval 803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805" name="Rectangle 804"/>
              <p:cNvSpPr/>
              <p:nvPr/>
            </p:nvSpPr>
            <p:spPr bwMode="auto">
              <a:xfrm>
                <a:off x="1872017" y="1738112"/>
                <a:ext cx="1126842" cy="116514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806" name="Oval 805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807" name="Freeform 806"/>
              <p:cNvSpPr/>
              <p:nvPr/>
            </p:nvSpPr>
            <p:spPr bwMode="auto">
              <a:xfrm>
                <a:off x="2158061" y="1671030"/>
                <a:ext cx="550418" cy="162413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808" name="Freeform 807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809" name="Freeform 808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810" name="Freeform 809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811" name="Straight Connector 810"/>
              <p:cNvCxnSpPr>
                <a:cxnSpLocks noChangeShapeType="1"/>
                <a:endCxn id="806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12" name="Straight Connector 811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36016" name="Group 347"/>
            <p:cNvGrpSpPr>
              <a:grpSpLocks/>
            </p:cNvGrpSpPr>
            <p:nvPr/>
          </p:nvGrpSpPr>
          <p:grpSpPr bwMode="auto">
            <a:xfrm>
              <a:off x="7750914" y="2756819"/>
              <a:ext cx="413310" cy="196874"/>
              <a:chOff x="1871277" y="1576300"/>
              <a:chExt cx="1128371" cy="437861"/>
            </a:xfrm>
          </p:grpSpPr>
          <p:sp>
            <p:nvSpPr>
              <p:cNvPr id="795" name="Oval 794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796" name="Rectangle 795"/>
              <p:cNvSpPr/>
              <p:nvPr/>
            </p:nvSpPr>
            <p:spPr bwMode="auto">
              <a:xfrm>
                <a:off x="1869259" y="1740200"/>
                <a:ext cx="1131178" cy="116512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797" name="Oval 796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798" name="Freeform 797"/>
              <p:cNvSpPr/>
              <p:nvPr/>
            </p:nvSpPr>
            <p:spPr bwMode="auto">
              <a:xfrm>
                <a:off x="2159639" y="1673116"/>
                <a:ext cx="550418" cy="162413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799" name="Freeform 798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800" name="Freeform 799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801" name="Freeform 800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802" name="Straight Connector 801"/>
              <p:cNvCxnSpPr>
                <a:cxnSpLocks noChangeShapeType="1"/>
                <a:endCxn id="797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03" name="Straight Connector 802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pic>
          <p:nvPicPr>
            <p:cNvPr id="36017" name="Picture 1005" descr="antenna_stylized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6100" y="3095151"/>
              <a:ext cx="530703" cy="2237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6018" name="Picture 1005" descr="antenna_stylized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93951" y="5490536"/>
              <a:ext cx="530703" cy="2237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6019" name="Picture 1005" descr="antenna_stylized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65711" y="5438691"/>
              <a:ext cx="530703" cy="2237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6020" name="Picture 934" descr="antenna_radiation_stylized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96052" y="5017186"/>
              <a:ext cx="415925" cy="886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025148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9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9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00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00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00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008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3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856640" y="6645954"/>
            <a:ext cx="360040" cy="223246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76C0E107-4E2B-4BF4-BFA7-8B1577A2FC63}" type="slidenum">
              <a:rPr lang="en-US" altLang="zh-CN" sz="1200" smtClean="0">
                <a:solidFill>
                  <a:schemeClr val="accent4"/>
                </a:solidFill>
                <a:latin typeface="Tahoma" panose="020B0604030504040204" pitchFamily="34" charset="0"/>
              </a:rPr>
              <a:pPr/>
              <a:t>17</a:t>
            </a:fld>
            <a:endParaRPr lang="en-US" altLang="zh-CN" sz="1200" dirty="0">
              <a:solidFill>
                <a:schemeClr val="accent4"/>
              </a:solidFill>
              <a:latin typeface="Tahoma" panose="020B0604030504040204" pitchFamily="34" charset="0"/>
            </a:endParaRPr>
          </a:p>
        </p:txBody>
      </p:sp>
      <p:sp>
        <p:nvSpPr>
          <p:cNvPr id="3789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63352" y="196850"/>
            <a:ext cx="8382000" cy="835025"/>
          </a:xfrm>
        </p:spPr>
        <p:txBody>
          <a:bodyPr/>
          <a:lstStyle/>
          <a:p>
            <a:pPr eaLnBrk="1" hangingPunct="1"/>
            <a:r>
              <a:rPr lang="en-US" altLang="zh-CN" sz="3600"/>
              <a:t>Access networks and physical media</a:t>
            </a:r>
            <a:endParaRPr lang="en-US" altLang="zh-CN"/>
          </a:p>
        </p:txBody>
      </p:sp>
      <p:sp>
        <p:nvSpPr>
          <p:cNvPr id="51203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2169708" y="1362515"/>
            <a:ext cx="4010025" cy="5010150"/>
          </a:xfrm>
        </p:spPr>
        <p:txBody>
          <a:bodyPr>
            <a:normAutofit fontScale="92500" lnSpcReduction="10000"/>
          </a:bodyPr>
          <a:lstStyle/>
          <a:p>
            <a:pPr eaLnBrk="1" hangingPunct="1">
              <a:buFont typeface="Wingdings" charset="0"/>
              <a:buNone/>
              <a:defRPr/>
            </a:pPr>
            <a:r>
              <a:rPr lang="en-US" i="1" dirty="0">
                <a:solidFill>
                  <a:srgbClr val="CC0000"/>
                </a:solidFill>
                <a:ea typeface="ＭＳ Ｐゴシック" charset="0"/>
              </a:rPr>
              <a:t>Q: How to connect end systems to edge router?</a:t>
            </a:r>
          </a:p>
          <a:p>
            <a:pPr marL="287338" indent="-287338">
              <a:buFont typeface="Wingdings" charset="2"/>
              <a:buChar char="§"/>
              <a:defRPr/>
            </a:pPr>
            <a:r>
              <a:rPr lang="en-US" sz="2400" dirty="0">
                <a:ea typeface="ＭＳ Ｐゴシック" charset="0"/>
              </a:rPr>
              <a:t>residential access nets</a:t>
            </a:r>
          </a:p>
          <a:p>
            <a:pPr marL="287338" indent="-287338">
              <a:buFont typeface="Wingdings" charset="2"/>
              <a:buChar char="§"/>
              <a:defRPr/>
            </a:pPr>
            <a:r>
              <a:rPr lang="en-US" sz="2400" dirty="0">
                <a:ea typeface="ＭＳ Ｐゴシック" charset="0"/>
              </a:rPr>
              <a:t>institutional access networks (school, company)</a:t>
            </a:r>
          </a:p>
          <a:p>
            <a:pPr marL="287338" indent="-287338">
              <a:spcAft>
                <a:spcPct val="30000"/>
              </a:spcAft>
              <a:buFont typeface="Wingdings" charset="2"/>
              <a:buChar char="§"/>
              <a:defRPr/>
            </a:pPr>
            <a:r>
              <a:rPr lang="en-US" sz="2400" dirty="0">
                <a:ea typeface="ＭＳ Ｐゴシック" charset="0"/>
              </a:rPr>
              <a:t>mobile access networks</a:t>
            </a:r>
            <a:endParaRPr lang="en-US" sz="2400" dirty="0">
              <a:solidFill>
                <a:srgbClr val="FF0000"/>
              </a:solidFill>
              <a:ea typeface="ＭＳ Ｐゴシック" charset="0"/>
            </a:endParaRPr>
          </a:p>
          <a:p>
            <a:pPr eaLnBrk="1" hangingPunct="1">
              <a:buFont typeface="Wingdings" charset="0"/>
              <a:buNone/>
              <a:defRPr/>
            </a:pPr>
            <a:r>
              <a:rPr lang="en-US" i="1" dirty="0">
                <a:solidFill>
                  <a:srgbClr val="CC0000"/>
                </a:solidFill>
                <a:ea typeface="ＭＳ Ｐゴシック" charset="0"/>
              </a:rPr>
              <a:t>keep in mind: </a:t>
            </a:r>
          </a:p>
          <a:p>
            <a:pPr marL="287338" indent="-287338">
              <a:buFont typeface="Wingdings" charset="2"/>
              <a:buChar char="§"/>
              <a:defRPr/>
            </a:pPr>
            <a:r>
              <a:rPr lang="en-US" sz="2400" dirty="0">
                <a:ea typeface="ＭＳ Ｐゴシック" charset="0"/>
              </a:rPr>
              <a:t>bandwidth (bits per second) of access network?</a:t>
            </a:r>
          </a:p>
          <a:p>
            <a:pPr marL="287338" indent="-287338">
              <a:buFont typeface="Wingdings" charset="2"/>
              <a:buChar char="§"/>
              <a:defRPr/>
            </a:pPr>
            <a:r>
              <a:rPr lang="en-US" sz="2400" dirty="0">
                <a:ea typeface="ＭＳ Ｐゴシック" charset="0"/>
              </a:rPr>
              <a:t>shared or dedicated?</a:t>
            </a:r>
          </a:p>
        </p:txBody>
      </p:sp>
      <p:pic>
        <p:nvPicPr>
          <p:cNvPr id="37892" name="Picture 916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336" y="898626"/>
            <a:ext cx="8650014" cy="10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7894" name="Group 2"/>
          <p:cNvGrpSpPr>
            <a:grpSpLocks/>
          </p:cNvGrpSpPr>
          <p:nvPr/>
        </p:nvGrpSpPr>
        <p:grpSpPr bwMode="auto">
          <a:xfrm>
            <a:off x="6726239" y="1546226"/>
            <a:ext cx="3551237" cy="4449763"/>
            <a:chOff x="5202238" y="1546225"/>
            <a:chExt cx="3551237" cy="4450443"/>
          </a:xfrm>
        </p:grpSpPr>
        <p:sp>
          <p:nvSpPr>
            <p:cNvPr id="37895" name="Freeform 665"/>
            <p:cNvSpPr>
              <a:spLocks/>
            </p:cNvSpPr>
            <p:nvPr/>
          </p:nvSpPr>
          <p:spPr bwMode="auto">
            <a:xfrm>
              <a:off x="5202238" y="1712913"/>
              <a:ext cx="1736725" cy="1071562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37896" name="Group 666"/>
            <p:cNvGrpSpPr>
              <a:grpSpLocks/>
            </p:cNvGrpSpPr>
            <p:nvPr/>
          </p:nvGrpSpPr>
          <p:grpSpPr bwMode="auto">
            <a:xfrm>
              <a:off x="5329977" y="2980450"/>
              <a:ext cx="1458912" cy="933450"/>
              <a:chOff x="2889" y="1631"/>
              <a:chExt cx="980" cy="743"/>
            </a:xfrm>
          </p:grpSpPr>
          <p:sp>
            <p:nvSpPr>
              <p:cNvPr id="38461" name="Rectangle 667"/>
              <p:cNvSpPr>
                <a:spLocks noChangeArrowheads="1"/>
              </p:cNvSpPr>
              <p:nvPr/>
            </p:nvSpPr>
            <p:spPr bwMode="auto">
              <a:xfrm>
                <a:off x="3046" y="1841"/>
                <a:ext cx="663" cy="533"/>
              </a:xfrm>
              <a:prstGeom prst="rect">
                <a:avLst/>
              </a:pr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/>
              </a:p>
            </p:txBody>
          </p:sp>
          <p:sp>
            <p:nvSpPr>
              <p:cNvPr id="38462" name="AutoShape 668"/>
              <p:cNvSpPr>
                <a:spLocks noChangeArrowheads="1"/>
              </p:cNvSpPr>
              <p:nvPr/>
            </p:nvSpPr>
            <p:spPr bwMode="auto">
              <a:xfrm>
                <a:off x="2889" y="1631"/>
                <a:ext cx="980" cy="253"/>
              </a:xfrm>
              <a:prstGeom prst="triangle">
                <a:avLst>
                  <a:gd name="adj" fmla="val 50000"/>
                </a:avLst>
              </a:pr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CCFF"/>
                  </a:solidFill>
                </a:endParaRPr>
              </a:p>
            </p:txBody>
          </p:sp>
        </p:grpSp>
        <p:sp>
          <p:nvSpPr>
            <p:cNvPr id="37897" name="Freeform 669"/>
            <p:cNvSpPr>
              <a:spLocks/>
            </p:cNvSpPr>
            <p:nvPr/>
          </p:nvSpPr>
          <p:spPr bwMode="auto">
            <a:xfrm>
              <a:off x="5364163" y="4331380"/>
              <a:ext cx="3225800" cy="1665288"/>
            </a:xfrm>
            <a:custGeom>
              <a:avLst/>
              <a:gdLst>
                <a:gd name="T0" fmla="*/ 2147483647 w 2032"/>
                <a:gd name="T1" fmla="*/ 2147483647 h 1049"/>
                <a:gd name="T2" fmla="*/ 2147483647 w 2032"/>
                <a:gd name="T3" fmla="*/ 2147483647 h 1049"/>
                <a:gd name="T4" fmla="*/ 2147483647 w 2032"/>
                <a:gd name="T5" fmla="*/ 2147483647 h 1049"/>
                <a:gd name="T6" fmla="*/ 2147483647 w 2032"/>
                <a:gd name="T7" fmla="*/ 2147483647 h 1049"/>
                <a:gd name="T8" fmla="*/ 2147483647 w 2032"/>
                <a:gd name="T9" fmla="*/ 2147483647 h 1049"/>
                <a:gd name="T10" fmla="*/ 2147483647 w 2032"/>
                <a:gd name="T11" fmla="*/ 2147483647 h 1049"/>
                <a:gd name="T12" fmla="*/ 2147483647 w 2032"/>
                <a:gd name="T13" fmla="*/ 2147483647 h 1049"/>
                <a:gd name="T14" fmla="*/ 2147483647 w 2032"/>
                <a:gd name="T15" fmla="*/ 2147483647 h 1049"/>
                <a:gd name="T16" fmla="*/ 2147483647 w 2032"/>
                <a:gd name="T17" fmla="*/ 2147483647 h 1049"/>
                <a:gd name="T18" fmla="*/ 2147483647 w 2032"/>
                <a:gd name="T19" fmla="*/ 2147483647 h 1049"/>
                <a:gd name="T20" fmla="*/ 2147483647 w 2032"/>
                <a:gd name="T21" fmla="*/ 2147483647 h 1049"/>
                <a:gd name="T22" fmla="*/ 2147483647 w 2032"/>
                <a:gd name="T23" fmla="*/ 2147483647 h 1049"/>
                <a:gd name="T24" fmla="*/ 2147483647 w 2032"/>
                <a:gd name="T25" fmla="*/ 2147483647 h 1049"/>
                <a:gd name="T26" fmla="*/ 2147483647 w 2032"/>
                <a:gd name="T27" fmla="*/ 2147483647 h 1049"/>
                <a:gd name="T28" fmla="*/ 2147483647 w 2032"/>
                <a:gd name="T29" fmla="*/ 2147483647 h 1049"/>
                <a:gd name="T30" fmla="*/ 2147483647 w 2032"/>
                <a:gd name="T31" fmla="*/ 2147483647 h 1049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2032"/>
                <a:gd name="T49" fmla="*/ 0 h 1049"/>
                <a:gd name="T50" fmla="*/ 2032 w 2032"/>
                <a:gd name="T51" fmla="*/ 1049 h 1049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2032" h="1049">
                  <a:moveTo>
                    <a:pt x="1044" y="26"/>
                  </a:moveTo>
                  <a:cubicBezTo>
                    <a:pt x="959" y="45"/>
                    <a:pt x="924" y="118"/>
                    <a:pt x="847" y="125"/>
                  </a:cubicBezTo>
                  <a:cubicBezTo>
                    <a:pt x="770" y="132"/>
                    <a:pt x="697" y="61"/>
                    <a:pt x="580" y="68"/>
                  </a:cubicBezTo>
                  <a:cubicBezTo>
                    <a:pt x="463" y="75"/>
                    <a:pt x="232" y="119"/>
                    <a:pt x="143" y="170"/>
                  </a:cubicBezTo>
                  <a:cubicBezTo>
                    <a:pt x="54" y="221"/>
                    <a:pt x="65" y="289"/>
                    <a:pt x="48" y="374"/>
                  </a:cubicBezTo>
                  <a:cubicBezTo>
                    <a:pt x="31" y="459"/>
                    <a:pt x="0" y="618"/>
                    <a:pt x="41" y="680"/>
                  </a:cubicBezTo>
                  <a:cubicBezTo>
                    <a:pt x="82" y="742"/>
                    <a:pt x="191" y="709"/>
                    <a:pt x="294" y="744"/>
                  </a:cubicBezTo>
                  <a:cubicBezTo>
                    <a:pt x="397" y="779"/>
                    <a:pt x="527" y="849"/>
                    <a:pt x="660" y="893"/>
                  </a:cubicBezTo>
                  <a:cubicBezTo>
                    <a:pt x="793" y="938"/>
                    <a:pt x="944" y="991"/>
                    <a:pt x="1088" y="1014"/>
                  </a:cubicBezTo>
                  <a:cubicBezTo>
                    <a:pt x="1232" y="1036"/>
                    <a:pt x="1401" y="1049"/>
                    <a:pt x="1525" y="1031"/>
                  </a:cubicBezTo>
                  <a:cubicBezTo>
                    <a:pt x="1649" y="1012"/>
                    <a:pt x="1749" y="960"/>
                    <a:pt x="1831" y="907"/>
                  </a:cubicBezTo>
                  <a:cubicBezTo>
                    <a:pt x="1913" y="855"/>
                    <a:pt x="1998" y="824"/>
                    <a:pt x="2015" y="714"/>
                  </a:cubicBezTo>
                  <a:cubicBezTo>
                    <a:pt x="2032" y="604"/>
                    <a:pt x="1990" y="350"/>
                    <a:pt x="1931" y="251"/>
                  </a:cubicBezTo>
                  <a:cubicBezTo>
                    <a:pt x="1872" y="151"/>
                    <a:pt x="1754" y="153"/>
                    <a:pt x="1658" y="114"/>
                  </a:cubicBezTo>
                  <a:cubicBezTo>
                    <a:pt x="1562" y="76"/>
                    <a:pt x="1457" y="30"/>
                    <a:pt x="1355" y="15"/>
                  </a:cubicBezTo>
                  <a:cubicBezTo>
                    <a:pt x="1253" y="0"/>
                    <a:pt x="1129" y="8"/>
                    <a:pt x="1044" y="26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898" name="Line 670"/>
            <p:cNvSpPr>
              <a:spLocks noChangeShapeType="1"/>
            </p:cNvSpPr>
            <p:nvPr/>
          </p:nvSpPr>
          <p:spPr bwMode="auto">
            <a:xfrm rot="-5400000">
              <a:off x="7845425" y="5162551"/>
              <a:ext cx="523875" cy="13970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7899" name="Line 671"/>
            <p:cNvSpPr>
              <a:spLocks noChangeShapeType="1"/>
            </p:cNvSpPr>
            <p:nvPr/>
          </p:nvSpPr>
          <p:spPr bwMode="auto">
            <a:xfrm rot="5400000" flipV="1">
              <a:off x="7991475" y="5443538"/>
              <a:ext cx="3175" cy="85725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7900" name="Line 672"/>
            <p:cNvSpPr>
              <a:spLocks noChangeShapeType="1"/>
            </p:cNvSpPr>
            <p:nvPr/>
          </p:nvSpPr>
          <p:spPr bwMode="auto">
            <a:xfrm rot="-5400000">
              <a:off x="8177213" y="5116513"/>
              <a:ext cx="0" cy="11430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7901" name="Line 674"/>
            <p:cNvSpPr>
              <a:spLocks noChangeShapeType="1"/>
            </p:cNvSpPr>
            <p:nvPr/>
          </p:nvSpPr>
          <p:spPr bwMode="auto">
            <a:xfrm>
              <a:off x="6100763" y="4776788"/>
              <a:ext cx="217487" cy="100012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02" name="Line 675"/>
            <p:cNvSpPr>
              <a:spLocks noChangeShapeType="1"/>
            </p:cNvSpPr>
            <p:nvPr/>
          </p:nvSpPr>
          <p:spPr bwMode="auto">
            <a:xfrm flipV="1">
              <a:off x="5842000" y="5038725"/>
              <a:ext cx="407988" cy="74613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03" name="Line 678"/>
            <p:cNvSpPr>
              <a:spLocks noChangeShapeType="1"/>
            </p:cNvSpPr>
            <p:nvPr/>
          </p:nvSpPr>
          <p:spPr bwMode="auto">
            <a:xfrm flipH="1">
              <a:off x="6267450" y="5102225"/>
              <a:ext cx="144463" cy="169863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04" name="Line 679"/>
            <p:cNvSpPr>
              <a:spLocks noChangeShapeType="1"/>
            </p:cNvSpPr>
            <p:nvPr/>
          </p:nvSpPr>
          <p:spPr bwMode="auto">
            <a:xfrm flipH="1" flipV="1">
              <a:off x="6586538" y="5110163"/>
              <a:ext cx="76200" cy="163512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05" name="Line 680"/>
            <p:cNvSpPr>
              <a:spLocks noChangeShapeType="1"/>
            </p:cNvSpPr>
            <p:nvPr/>
          </p:nvSpPr>
          <p:spPr bwMode="auto">
            <a:xfrm>
              <a:off x="6743700" y="5056188"/>
              <a:ext cx="503238" cy="269875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06" name="Line 682"/>
            <p:cNvSpPr>
              <a:spLocks noChangeShapeType="1"/>
            </p:cNvSpPr>
            <p:nvPr/>
          </p:nvSpPr>
          <p:spPr bwMode="auto">
            <a:xfrm>
              <a:off x="6284913" y="3551238"/>
              <a:ext cx="0" cy="106362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07" name="Line 683"/>
            <p:cNvSpPr>
              <a:spLocks noChangeShapeType="1"/>
            </p:cNvSpPr>
            <p:nvPr/>
          </p:nvSpPr>
          <p:spPr bwMode="auto">
            <a:xfrm flipV="1">
              <a:off x="5891213" y="3736975"/>
              <a:ext cx="168275" cy="3175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pic>
          <p:nvPicPr>
            <p:cNvPr id="37908" name="Picture 684" descr="access_point_stylized_small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0388" y="3548063"/>
              <a:ext cx="369887" cy="3063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7909" name="Line 685"/>
            <p:cNvSpPr>
              <a:spLocks noChangeShapeType="1"/>
            </p:cNvSpPr>
            <p:nvPr/>
          </p:nvSpPr>
          <p:spPr bwMode="auto">
            <a:xfrm rot="5400000" flipV="1">
              <a:off x="7994650" y="5440363"/>
              <a:ext cx="3175" cy="85725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7910" name="Line 686"/>
            <p:cNvSpPr>
              <a:spLocks noChangeShapeType="1"/>
            </p:cNvSpPr>
            <p:nvPr/>
          </p:nvSpPr>
          <p:spPr bwMode="auto">
            <a:xfrm flipV="1">
              <a:off x="5894388" y="3733800"/>
              <a:ext cx="168275" cy="3175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pic>
          <p:nvPicPr>
            <p:cNvPr id="37911" name="Picture 708" descr="access_point_stylized_small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1975" y="3546475"/>
              <a:ext cx="369888" cy="3063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7912" name="Freeform 709"/>
            <p:cNvSpPr>
              <a:spLocks/>
            </p:cNvSpPr>
            <p:nvPr/>
          </p:nvSpPr>
          <p:spPr bwMode="auto">
            <a:xfrm>
              <a:off x="7015163" y="3530600"/>
              <a:ext cx="1314450" cy="674688"/>
            </a:xfrm>
            <a:custGeom>
              <a:avLst/>
              <a:gdLst>
                <a:gd name="T0" fmla="*/ 2147483647 w 828"/>
                <a:gd name="T1" fmla="*/ 2147483647 h 425"/>
                <a:gd name="T2" fmla="*/ 2147483647 w 828"/>
                <a:gd name="T3" fmla="*/ 2147483647 h 425"/>
                <a:gd name="T4" fmla="*/ 2147483647 w 828"/>
                <a:gd name="T5" fmla="*/ 2147483647 h 425"/>
                <a:gd name="T6" fmla="*/ 2147483647 w 828"/>
                <a:gd name="T7" fmla="*/ 2147483647 h 425"/>
                <a:gd name="T8" fmla="*/ 2147483647 w 828"/>
                <a:gd name="T9" fmla="*/ 2147483647 h 425"/>
                <a:gd name="T10" fmla="*/ 2147483647 w 828"/>
                <a:gd name="T11" fmla="*/ 2147483647 h 425"/>
                <a:gd name="T12" fmla="*/ 2147483647 w 828"/>
                <a:gd name="T13" fmla="*/ 2147483647 h 425"/>
                <a:gd name="T14" fmla="*/ 2147483647 w 828"/>
                <a:gd name="T15" fmla="*/ 2147483647 h 425"/>
                <a:gd name="T16" fmla="*/ 2147483647 w 828"/>
                <a:gd name="T17" fmla="*/ 2147483647 h 425"/>
                <a:gd name="T18" fmla="*/ 2147483647 w 828"/>
                <a:gd name="T19" fmla="*/ 2147483647 h 425"/>
                <a:gd name="T20" fmla="*/ 2147483647 w 828"/>
                <a:gd name="T21" fmla="*/ 2147483647 h 425"/>
                <a:gd name="T22" fmla="*/ 2147483647 w 828"/>
                <a:gd name="T23" fmla="*/ 2147483647 h 42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828"/>
                <a:gd name="T37" fmla="*/ 0 h 425"/>
                <a:gd name="T38" fmla="*/ 828 w 828"/>
                <a:gd name="T39" fmla="*/ 425 h 425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828" h="425">
                  <a:moveTo>
                    <a:pt x="382" y="30"/>
                  </a:moveTo>
                  <a:cubicBezTo>
                    <a:pt x="350" y="29"/>
                    <a:pt x="413" y="30"/>
                    <a:pt x="370" y="30"/>
                  </a:cubicBezTo>
                  <a:cubicBezTo>
                    <a:pt x="327" y="30"/>
                    <a:pt x="187" y="16"/>
                    <a:pt x="126" y="32"/>
                  </a:cubicBezTo>
                  <a:cubicBezTo>
                    <a:pt x="65" y="48"/>
                    <a:pt x="12" y="86"/>
                    <a:pt x="6" y="126"/>
                  </a:cubicBezTo>
                  <a:cubicBezTo>
                    <a:pt x="0" y="166"/>
                    <a:pt x="44" y="231"/>
                    <a:pt x="92" y="274"/>
                  </a:cubicBezTo>
                  <a:cubicBezTo>
                    <a:pt x="140" y="317"/>
                    <a:pt x="217" y="360"/>
                    <a:pt x="292" y="384"/>
                  </a:cubicBezTo>
                  <a:cubicBezTo>
                    <a:pt x="367" y="408"/>
                    <a:pt x="472" y="425"/>
                    <a:pt x="540" y="416"/>
                  </a:cubicBezTo>
                  <a:cubicBezTo>
                    <a:pt x="608" y="407"/>
                    <a:pt x="659" y="371"/>
                    <a:pt x="698" y="330"/>
                  </a:cubicBezTo>
                  <a:cubicBezTo>
                    <a:pt x="737" y="289"/>
                    <a:pt x="760" y="221"/>
                    <a:pt x="776" y="170"/>
                  </a:cubicBezTo>
                  <a:cubicBezTo>
                    <a:pt x="792" y="119"/>
                    <a:pt x="828" y="44"/>
                    <a:pt x="792" y="22"/>
                  </a:cubicBezTo>
                  <a:cubicBezTo>
                    <a:pt x="756" y="0"/>
                    <a:pt x="630" y="37"/>
                    <a:pt x="560" y="38"/>
                  </a:cubicBezTo>
                  <a:cubicBezTo>
                    <a:pt x="490" y="39"/>
                    <a:pt x="414" y="31"/>
                    <a:pt x="382" y="30"/>
                  </a:cubicBez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13" name="Freeform 710"/>
            <p:cNvSpPr>
              <a:spLocks/>
            </p:cNvSpPr>
            <p:nvPr/>
          </p:nvSpPr>
          <p:spPr bwMode="auto">
            <a:xfrm>
              <a:off x="7023100" y="2005013"/>
              <a:ext cx="1730375" cy="1125537"/>
            </a:xfrm>
            <a:custGeom>
              <a:avLst/>
              <a:gdLst>
                <a:gd name="T0" fmla="*/ 2147483647 w 765"/>
                <a:gd name="T1" fmla="*/ 2147483647 h 459"/>
                <a:gd name="T2" fmla="*/ 2147483647 w 765"/>
                <a:gd name="T3" fmla="*/ 2147483647 h 459"/>
                <a:gd name="T4" fmla="*/ 2147483647 w 765"/>
                <a:gd name="T5" fmla="*/ 2147483647 h 459"/>
                <a:gd name="T6" fmla="*/ 2147483647 w 765"/>
                <a:gd name="T7" fmla="*/ 2147483647 h 459"/>
                <a:gd name="T8" fmla="*/ 2147483647 w 765"/>
                <a:gd name="T9" fmla="*/ 2147483647 h 459"/>
                <a:gd name="T10" fmla="*/ 2147483647 w 765"/>
                <a:gd name="T11" fmla="*/ 2147483647 h 459"/>
                <a:gd name="T12" fmla="*/ 2147483647 w 765"/>
                <a:gd name="T13" fmla="*/ 2147483647 h 459"/>
                <a:gd name="T14" fmla="*/ 2147483647 w 765"/>
                <a:gd name="T15" fmla="*/ 2147483647 h 459"/>
                <a:gd name="T16" fmla="*/ 2147483647 w 765"/>
                <a:gd name="T17" fmla="*/ 2147483647 h 459"/>
                <a:gd name="T18" fmla="*/ 2147483647 w 765"/>
                <a:gd name="T19" fmla="*/ 2147483647 h 459"/>
                <a:gd name="T20" fmla="*/ 2147483647 w 765"/>
                <a:gd name="T21" fmla="*/ 2147483647 h 459"/>
                <a:gd name="T22" fmla="*/ 2147483647 w 765"/>
                <a:gd name="T23" fmla="*/ 2147483647 h 459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765"/>
                <a:gd name="T37" fmla="*/ 0 h 459"/>
                <a:gd name="T38" fmla="*/ 765 w 765"/>
                <a:gd name="T39" fmla="*/ 459 h 459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765" h="459">
                  <a:moveTo>
                    <a:pt x="424" y="10"/>
                  </a:moveTo>
                  <a:cubicBezTo>
                    <a:pt x="362" y="16"/>
                    <a:pt x="343" y="55"/>
                    <a:pt x="288" y="70"/>
                  </a:cubicBezTo>
                  <a:cubicBezTo>
                    <a:pt x="233" y="85"/>
                    <a:pt x="142" y="56"/>
                    <a:pt x="96" y="100"/>
                  </a:cubicBezTo>
                  <a:cubicBezTo>
                    <a:pt x="50" y="144"/>
                    <a:pt x="0" y="279"/>
                    <a:pt x="14" y="336"/>
                  </a:cubicBezTo>
                  <a:cubicBezTo>
                    <a:pt x="28" y="393"/>
                    <a:pt x="125" y="429"/>
                    <a:pt x="180" y="444"/>
                  </a:cubicBezTo>
                  <a:cubicBezTo>
                    <a:pt x="235" y="459"/>
                    <a:pt x="279" y="426"/>
                    <a:pt x="346" y="426"/>
                  </a:cubicBezTo>
                  <a:cubicBezTo>
                    <a:pt x="413" y="426"/>
                    <a:pt x="525" y="443"/>
                    <a:pt x="584" y="444"/>
                  </a:cubicBezTo>
                  <a:cubicBezTo>
                    <a:pt x="643" y="445"/>
                    <a:pt x="670" y="446"/>
                    <a:pt x="698" y="434"/>
                  </a:cubicBezTo>
                  <a:cubicBezTo>
                    <a:pt x="726" y="422"/>
                    <a:pt x="743" y="418"/>
                    <a:pt x="752" y="372"/>
                  </a:cubicBezTo>
                  <a:cubicBezTo>
                    <a:pt x="761" y="326"/>
                    <a:pt x="765" y="214"/>
                    <a:pt x="750" y="158"/>
                  </a:cubicBezTo>
                  <a:cubicBezTo>
                    <a:pt x="735" y="102"/>
                    <a:pt x="716" y="58"/>
                    <a:pt x="662" y="34"/>
                  </a:cubicBezTo>
                  <a:cubicBezTo>
                    <a:pt x="608" y="10"/>
                    <a:pt x="505" y="0"/>
                    <a:pt x="424" y="10"/>
                  </a:cubicBezTo>
                  <a:close/>
                </a:path>
              </a:pathLst>
            </a:custGeom>
            <a:gradFill rotWithShape="1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14" name="Line 711"/>
            <p:cNvSpPr>
              <a:spLocks noChangeShapeType="1"/>
            </p:cNvSpPr>
            <p:nvPr/>
          </p:nvSpPr>
          <p:spPr bwMode="auto">
            <a:xfrm>
              <a:off x="7396163" y="3816350"/>
              <a:ext cx="163512" cy="12065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15" name="Line 712"/>
            <p:cNvSpPr>
              <a:spLocks noChangeShapeType="1"/>
            </p:cNvSpPr>
            <p:nvPr/>
          </p:nvSpPr>
          <p:spPr bwMode="auto">
            <a:xfrm>
              <a:off x="7493000" y="3736975"/>
              <a:ext cx="279400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16" name="Line 713"/>
            <p:cNvSpPr>
              <a:spLocks noChangeShapeType="1"/>
            </p:cNvSpPr>
            <p:nvPr/>
          </p:nvSpPr>
          <p:spPr bwMode="auto">
            <a:xfrm flipV="1">
              <a:off x="7729538" y="3822700"/>
              <a:ext cx="134937" cy="104775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17" name="Line 714"/>
            <p:cNvSpPr>
              <a:spLocks noChangeShapeType="1"/>
            </p:cNvSpPr>
            <p:nvPr/>
          </p:nvSpPr>
          <p:spPr bwMode="auto">
            <a:xfrm>
              <a:off x="6723063" y="2590800"/>
              <a:ext cx="509587" cy="3175"/>
            </a:xfrm>
            <a:prstGeom prst="line">
              <a:avLst/>
            </a:prstGeom>
            <a:noFill/>
            <a:ln w="9525">
              <a:solidFill>
                <a:srgbClr val="96969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18" name="Line 715"/>
            <p:cNvSpPr>
              <a:spLocks noChangeShapeType="1"/>
            </p:cNvSpPr>
            <p:nvPr/>
          </p:nvSpPr>
          <p:spPr bwMode="auto">
            <a:xfrm>
              <a:off x="7358063" y="4700588"/>
              <a:ext cx="390525" cy="18415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19" name="Line 716"/>
            <p:cNvSpPr>
              <a:spLocks noChangeShapeType="1"/>
            </p:cNvSpPr>
            <p:nvPr/>
          </p:nvSpPr>
          <p:spPr bwMode="auto">
            <a:xfrm flipV="1">
              <a:off x="6737350" y="4687888"/>
              <a:ext cx="322263" cy="198437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20" name="Line 717"/>
            <p:cNvSpPr>
              <a:spLocks noChangeShapeType="1"/>
            </p:cNvSpPr>
            <p:nvPr/>
          </p:nvSpPr>
          <p:spPr bwMode="auto">
            <a:xfrm flipV="1">
              <a:off x="6780213" y="4979988"/>
              <a:ext cx="971550" cy="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21" name="Line 718"/>
            <p:cNvSpPr>
              <a:spLocks noChangeShapeType="1"/>
            </p:cNvSpPr>
            <p:nvPr/>
          </p:nvSpPr>
          <p:spPr bwMode="auto">
            <a:xfrm flipV="1">
              <a:off x="7577138" y="2495550"/>
              <a:ext cx="123825" cy="87313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22" name="Line 719"/>
            <p:cNvSpPr>
              <a:spLocks noChangeShapeType="1"/>
            </p:cNvSpPr>
            <p:nvPr/>
          </p:nvSpPr>
          <p:spPr bwMode="auto">
            <a:xfrm>
              <a:off x="7405688" y="2668588"/>
              <a:ext cx="0" cy="82550"/>
            </a:xfrm>
            <a:prstGeom prst="line">
              <a:avLst/>
            </a:prstGeom>
            <a:noFill/>
            <a:ln w="9525">
              <a:solidFill>
                <a:srgbClr val="96969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23" name="Line 720"/>
            <p:cNvSpPr>
              <a:spLocks noChangeShapeType="1"/>
            </p:cNvSpPr>
            <p:nvPr/>
          </p:nvSpPr>
          <p:spPr bwMode="auto">
            <a:xfrm flipV="1">
              <a:off x="7577138" y="2565400"/>
              <a:ext cx="263525" cy="288925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24" name="Line 721"/>
            <p:cNvSpPr>
              <a:spLocks noChangeShapeType="1"/>
            </p:cNvSpPr>
            <p:nvPr/>
          </p:nvSpPr>
          <p:spPr bwMode="auto">
            <a:xfrm>
              <a:off x="7942263" y="2563813"/>
              <a:ext cx="0" cy="19685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25" name="Line 722"/>
            <p:cNvSpPr>
              <a:spLocks noChangeShapeType="1"/>
            </p:cNvSpPr>
            <p:nvPr/>
          </p:nvSpPr>
          <p:spPr bwMode="auto">
            <a:xfrm>
              <a:off x="7596188" y="2870200"/>
              <a:ext cx="188912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26" name="Line 723"/>
            <p:cNvSpPr>
              <a:spLocks noChangeShapeType="1"/>
            </p:cNvSpPr>
            <p:nvPr/>
          </p:nvSpPr>
          <p:spPr bwMode="auto">
            <a:xfrm>
              <a:off x="8150225" y="2860675"/>
              <a:ext cx="177800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27" name="Line 724"/>
            <p:cNvSpPr>
              <a:spLocks noChangeShapeType="1"/>
            </p:cNvSpPr>
            <p:nvPr/>
          </p:nvSpPr>
          <p:spPr bwMode="auto">
            <a:xfrm flipH="1">
              <a:off x="7296150" y="2936875"/>
              <a:ext cx="98425" cy="704850"/>
            </a:xfrm>
            <a:prstGeom prst="line">
              <a:avLst/>
            </a:prstGeom>
            <a:noFill/>
            <a:ln w="9525">
              <a:solidFill>
                <a:srgbClr val="96969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28" name="Line 725"/>
            <p:cNvSpPr>
              <a:spLocks noChangeShapeType="1"/>
            </p:cNvSpPr>
            <p:nvPr/>
          </p:nvSpPr>
          <p:spPr bwMode="auto">
            <a:xfrm flipH="1">
              <a:off x="7888288" y="2936875"/>
              <a:ext cx="111125" cy="727075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29" name="Line 726"/>
            <p:cNvSpPr>
              <a:spLocks noChangeShapeType="1"/>
            </p:cNvSpPr>
            <p:nvPr/>
          </p:nvSpPr>
          <p:spPr bwMode="auto">
            <a:xfrm flipV="1">
              <a:off x="7272338" y="4078288"/>
              <a:ext cx="227012" cy="436562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30" name="Line 727"/>
            <p:cNvSpPr>
              <a:spLocks noChangeShapeType="1"/>
            </p:cNvSpPr>
            <p:nvPr/>
          </p:nvSpPr>
          <p:spPr bwMode="auto">
            <a:xfrm>
              <a:off x="8345488" y="2859088"/>
              <a:ext cx="177800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31" name="Line 728"/>
            <p:cNvSpPr>
              <a:spLocks noChangeShapeType="1"/>
            </p:cNvSpPr>
            <p:nvPr/>
          </p:nvSpPr>
          <p:spPr bwMode="auto">
            <a:xfrm>
              <a:off x="6289675" y="2406650"/>
              <a:ext cx="152400" cy="9525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32" name="Oval 407"/>
            <p:cNvSpPr>
              <a:spLocks noChangeArrowheads="1"/>
            </p:cNvSpPr>
            <p:nvPr/>
          </p:nvSpPr>
          <p:spPr bwMode="auto">
            <a:xfrm>
              <a:off x="6354763" y="2565400"/>
              <a:ext cx="387350" cy="9525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Times New Roman" panose="02020603050405020304" pitchFamily="18" charset="0"/>
              </a:endParaRPr>
            </a:p>
          </p:txBody>
        </p:sp>
        <p:sp>
          <p:nvSpPr>
            <p:cNvPr id="37933" name="Rectangle 410"/>
            <p:cNvSpPr>
              <a:spLocks noChangeArrowheads="1"/>
            </p:cNvSpPr>
            <p:nvPr/>
          </p:nvSpPr>
          <p:spPr bwMode="auto">
            <a:xfrm>
              <a:off x="6354763" y="2555875"/>
              <a:ext cx="388937" cy="58738"/>
            </a:xfrm>
            <a:prstGeom prst="rect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latin typeface="Times New Roman" panose="02020603050405020304" pitchFamily="18" charset="0"/>
              </a:endParaRPr>
            </a:p>
          </p:txBody>
        </p:sp>
        <p:sp>
          <p:nvSpPr>
            <p:cNvPr id="37934" name="Oval 411"/>
            <p:cNvSpPr>
              <a:spLocks noChangeArrowheads="1"/>
            </p:cNvSpPr>
            <p:nvPr/>
          </p:nvSpPr>
          <p:spPr bwMode="auto">
            <a:xfrm>
              <a:off x="6353175" y="2490788"/>
              <a:ext cx="387350" cy="111125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Times New Roman" panose="02020603050405020304" pitchFamily="18" charset="0"/>
              </a:endParaRPr>
            </a:p>
          </p:txBody>
        </p:sp>
        <p:grpSp>
          <p:nvGrpSpPr>
            <p:cNvPr id="37935" name="Group 732"/>
            <p:cNvGrpSpPr>
              <a:grpSpLocks/>
            </p:cNvGrpSpPr>
            <p:nvPr/>
          </p:nvGrpSpPr>
          <p:grpSpPr bwMode="auto">
            <a:xfrm>
              <a:off x="6430963" y="2519363"/>
              <a:ext cx="219075" cy="52387"/>
              <a:chOff x="2468" y="1332"/>
              <a:chExt cx="310" cy="60"/>
            </a:xfrm>
          </p:grpSpPr>
          <p:sp>
            <p:nvSpPr>
              <p:cNvPr id="38459" name="Freeform 733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460" name="Freeform 734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37936" name="Line 735"/>
            <p:cNvSpPr>
              <a:spLocks noChangeShapeType="1"/>
            </p:cNvSpPr>
            <p:nvPr/>
          </p:nvSpPr>
          <p:spPr bwMode="auto">
            <a:xfrm>
              <a:off x="6354763" y="2543175"/>
              <a:ext cx="0" cy="74613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37" name="Line 736"/>
            <p:cNvSpPr>
              <a:spLocks noChangeShapeType="1"/>
            </p:cNvSpPr>
            <p:nvPr/>
          </p:nvSpPr>
          <p:spPr bwMode="auto">
            <a:xfrm>
              <a:off x="6740525" y="2546350"/>
              <a:ext cx="0" cy="73025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37938" name="Group 737"/>
            <p:cNvGrpSpPr>
              <a:grpSpLocks/>
            </p:cNvGrpSpPr>
            <p:nvPr/>
          </p:nvGrpSpPr>
          <p:grpSpPr bwMode="auto">
            <a:xfrm>
              <a:off x="7202488" y="2493963"/>
              <a:ext cx="390525" cy="174625"/>
              <a:chOff x="4334" y="1470"/>
              <a:chExt cx="246" cy="107"/>
            </a:xfrm>
          </p:grpSpPr>
          <p:sp>
            <p:nvSpPr>
              <p:cNvPr id="38451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8452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8453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38454" name="Group 741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38457" name="Freeform 742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8458" name="Freeform 743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38455" name="Line 744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456" name="Line 745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6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37939" name="Group 746"/>
            <p:cNvGrpSpPr>
              <a:grpSpLocks/>
            </p:cNvGrpSpPr>
            <p:nvPr/>
          </p:nvGrpSpPr>
          <p:grpSpPr bwMode="auto">
            <a:xfrm>
              <a:off x="7213600" y="2757488"/>
              <a:ext cx="390525" cy="174625"/>
              <a:chOff x="4334" y="1470"/>
              <a:chExt cx="246" cy="107"/>
            </a:xfrm>
          </p:grpSpPr>
          <p:sp>
            <p:nvSpPr>
              <p:cNvPr id="38443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8444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8445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38446" name="Group 750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38449" name="Freeform 751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8450" name="Freeform 752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38447" name="Line 753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448" name="Line 754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6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37940" name="Group 755"/>
            <p:cNvGrpSpPr>
              <a:grpSpLocks/>
            </p:cNvGrpSpPr>
            <p:nvPr/>
          </p:nvGrpSpPr>
          <p:grpSpPr bwMode="auto">
            <a:xfrm>
              <a:off x="7762875" y="2759075"/>
              <a:ext cx="390525" cy="174625"/>
              <a:chOff x="4334" y="1470"/>
              <a:chExt cx="246" cy="107"/>
            </a:xfrm>
          </p:grpSpPr>
          <p:sp>
            <p:nvSpPr>
              <p:cNvPr id="38435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8436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8437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38438" name="Group 759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38441" name="Freeform 760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8442" name="Freeform 761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38439" name="Line 762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440" name="Line 763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6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37941" name="Group 764"/>
            <p:cNvGrpSpPr>
              <a:grpSpLocks/>
            </p:cNvGrpSpPr>
            <p:nvPr/>
          </p:nvGrpSpPr>
          <p:grpSpPr bwMode="auto">
            <a:xfrm>
              <a:off x="7689850" y="2393950"/>
              <a:ext cx="390525" cy="174625"/>
              <a:chOff x="4334" y="1470"/>
              <a:chExt cx="246" cy="107"/>
            </a:xfrm>
          </p:grpSpPr>
          <p:sp>
            <p:nvSpPr>
              <p:cNvPr id="38427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8428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8429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38430" name="Group 768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38433" name="Freeform 769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8434" name="Freeform 770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38431" name="Line 771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432" name="Line 772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6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37942" name="Line 782"/>
            <p:cNvSpPr>
              <a:spLocks noChangeShapeType="1"/>
            </p:cNvSpPr>
            <p:nvPr/>
          </p:nvSpPr>
          <p:spPr bwMode="auto">
            <a:xfrm>
              <a:off x="6427788" y="3743325"/>
              <a:ext cx="679450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37943" name="Group 801"/>
            <p:cNvGrpSpPr>
              <a:grpSpLocks/>
            </p:cNvGrpSpPr>
            <p:nvPr/>
          </p:nvGrpSpPr>
          <p:grpSpPr bwMode="auto">
            <a:xfrm>
              <a:off x="7591425" y="4806950"/>
              <a:ext cx="622300" cy="244475"/>
              <a:chOff x="4334" y="1470"/>
              <a:chExt cx="246" cy="107"/>
            </a:xfrm>
          </p:grpSpPr>
          <p:sp>
            <p:nvSpPr>
              <p:cNvPr id="38419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8420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8421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38422" name="Group 805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38425" name="Freeform 806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8426" name="Freeform 807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38423" name="Line 808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424" name="Line 809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37944" name="Group 810"/>
            <p:cNvGrpSpPr>
              <a:grpSpLocks/>
            </p:cNvGrpSpPr>
            <p:nvPr/>
          </p:nvGrpSpPr>
          <p:grpSpPr bwMode="auto">
            <a:xfrm>
              <a:off x="6965950" y="4508500"/>
              <a:ext cx="622300" cy="244475"/>
              <a:chOff x="4334" y="1470"/>
              <a:chExt cx="246" cy="107"/>
            </a:xfrm>
          </p:grpSpPr>
          <p:sp>
            <p:nvSpPr>
              <p:cNvPr id="38411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8412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8413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38414" name="Group 814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38417" name="Freeform 815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8418" name="Freeform 816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38415" name="Line 817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416" name="Line 818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37945" name="Group 819"/>
            <p:cNvGrpSpPr>
              <a:grpSpLocks/>
            </p:cNvGrpSpPr>
            <p:nvPr/>
          </p:nvGrpSpPr>
          <p:grpSpPr bwMode="auto">
            <a:xfrm>
              <a:off x="6242050" y="4851400"/>
              <a:ext cx="622300" cy="244475"/>
              <a:chOff x="4334" y="1470"/>
              <a:chExt cx="246" cy="107"/>
            </a:xfrm>
          </p:grpSpPr>
          <p:sp>
            <p:nvSpPr>
              <p:cNvPr id="38403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8404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8405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38406" name="Group 823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38409" name="Freeform 824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8410" name="Freeform 825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38407" name="Line 826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408" name="Line 827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37946" name="Group 828"/>
            <p:cNvGrpSpPr>
              <a:grpSpLocks/>
            </p:cNvGrpSpPr>
            <p:nvPr/>
          </p:nvGrpSpPr>
          <p:grpSpPr bwMode="auto">
            <a:xfrm>
              <a:off x="6051550" y="3644900"/>
              <a:ext cx="390525" cy="171450"/>
              <a:chOff x="4334" y="1470"/>
              <a:chExt cx="246" cy="107"/>
            </a:xfrm>
          </p:grpSpPr>
          <p:sp>
            <p:nvSpPr>
              <p:cNvPr id="38395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8396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8397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38398" name="Group 832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38401" name="Freeform 833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8402" name="Freeform 834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38399" name="Line 835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5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400" name="Line 836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9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37947" name="Group 837"/>
            <p:cNvGrpSpPr>
              <a:grpSpLocks/>
            </p:cNvGrpSpPr>
            <p:nvPr/>
          </p:nvGrpSpPr>
          <p:grpSpPr bwMode="auto">
            <a:xfrm>
              <a:off x="6024563" y="1744663"/>
              <a:ext cx="517525" cy="508000"/>
              <a:chOff x="2922" y="1424"/>
              <a:chExt cx="326" cy="320"/>
            </a:xfrm>
          </p:grpSpPr>
          <p:sp>
            <p:nvSpPr>
              <p:cNvPr id="38387" name="Oval 838"/>
              <p:cNvSpPr>
                <a:spLocks noChangeArrowheads="1"/>
              </p:cNvSpPr>
              <p:nvPr/>
            </p:nvSpPr>
            <p:spPr bwMode="auto">
              <a:xfrm>
                <a:off x="2922" y="1445"/>
                <a:ext cx="326" cy="289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/>
              </a:p>
            </p:txBody>
          </p:sp>
          <p:grpSp>
            <p:nvGrpSpPr>
              <p:cNvPr id="38388" name="Group 839"/>
              <p:cNvGrpSpPr>
                <a:grpSpLocks/>
              </p:cNvGrpSpPr>
              <p:nvPr/>
            </p:nvGrpSpPr>
            <p:grpSpPr bwMode="auto">
              <a:xfrm>
                <a:off x="2949" y="1424"/>
                <a:ext cx="265" cy="280"/>
                <a:chOff x="2949" y="1424"/>
                <a:chExt cx="265" cy="280"/>
              </a:xfrm>
            </p:grpSpPr>
            <p:sp>
              <p:nvSpPr>
                <p:cNvPr id="38390" name="Oval 840"/>
                <p:cNvSpPr>
                  <a:spLocks noChangeArrowheads="1"/>
                </p:cNvSpPr>
                <p:nvPr/>
              </p:nvSpPr>
              <p:spPr bwMode="auto">
                <a:xfrm>
                  <a:off x="3030" y="1545"/>
                  <a:ext cx="107" cy="92"/>
                </a:xfrm>
                <a:prstGeom prst="ellips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/>
                </a:p>
              </p:txBody>
            </p:sp>
            <p:sp>
              <p:nvSpPr>
                <p:cNvPr id="38391" name="Oval 841"/>
                <p:cNvSpPr>
                  <a:spLocks noChangeArrowheads="1"/>
                </p:cNvSpPr>
                <p:nvPr/>
              </p:nvSpPr>
              <p:spPr bwMode="auto">
                <a:xfrm>
                  <a:off x="3006" y="1525"/>
                  <a:ext cx="154" cy="131"/>
                </a:xfrm>
                <a:prstGeom prst="ellips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/>
                </a:p>
              </p:txBody>
            </p:sp>
            <p:sp>
              <p:nvSpPr>
                <p:cNvPr id="38392" name="Oval 842"/>
                <p:cNvSpPr>
                  <a:spLocks noChangeArrowheads="1"/>
                </p:cNvSpPr>
                <p:nvPr/>
              </p:nvSpPr>
              <p:spPr bwMode="auto">
                <a:xfrm>
                  <a:off x="2983" y="1501"/>
                  <a:ext cx="203" cy="179"/>
                </a:xfrm>
                <a:prstGeom prst="ellips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/>
                </a:p>
              </p:txBody>
            </p:sp>
            <p:sp>
              <p:nvSpPr>
                <p:cNvPr id="38393" name="Oval 843"/>
                <p:cNvSpPr>
                  <a:spLocks noChangeArrowheads="1"/>
                </p:cNvSpPr>
                <p:nvPr/>
              </p:nvSpPr>
              <p:spPr bwMode="auto">
                <a:xfrm>
                  <a:off x="2949" y="1476"/>
                  <a:ext cx="265" cy="228"/>
                </a:xfrm>
                <a:prstGeom prst="ellips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/>
                </a:p>
              </p:txBody>
            </p:sp>
            <p:sp>
              <p:nvSpPr>
                <p:cNvPr id="38394" name="Freeform 844"/>
                <p:cNvSpPr>
                  <a:spLocks/>
                </p:cNvSpPr>
                <p:nvPr/>
              </p:nvSpPr>
              <p:spPr bwMode="auto">
                <a:xfrm flipV="1">
                  <a:off x="2987" y="1424"/>
                  <a:ext cx="205" cy="143"/>
                </a:xfrm>
                <a:custGeom>
                  <a:avLst/>
                  <a:gdLst>
                    <a:gd name="T0" fmla="*/ 0 w 1180"/>
                    <a:gd name="T1" fmla="*/ 0 h 956"/>
                    <a:gd name="T2" fmla="*/ 0 w 1180"/>
                    <a:gd name="T3" fmla="*/ 0 h 956"/>
                    <a:gd name="T4" fmla="*/ 0 w 1180"/>
                    <a:gd name="T5" fmla="*/ 0 h 956"/>
                    <a:gd name="T6" fmla="*/ 0 w 1180"/>
                    <a:gd name="T7" fmla="*/ 0 h 956"/>
                    <a:gd name="T8" fmla="*/ 0 w 1180"/>
                    <a:gd name="T9" fmla="*/ 0 h 956"/>
                    <a:gd name="T10" fmla="*/ 0 w 1180"/>
                    <a:gd name="T11" fmla="*/ 0 h 956"/>
                    <a:gd name="T12" fmla="*/ 0 w 1180"/>
                    <a:gd name="T13" fmla="*/ 0 h 956"/>
                    <a:gd name="T14" fmla="*/ 0 w 1180"/>
                    <a:gd name="T15" fmla="*/ 0 h 956"/>
                    <a:gd name="T16" fmla="*/ 0 w 1180"/>
                    <a:gd name="T17" fmla="*/ 0 h 956"/>
                    <a:gd name="T18" fmla="*/ 0 w 1180"/>
                    <a:gd name="T19" fmla="*/ 0 h 95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1180"/>
                    <a:gd name="T31" fmla="*/ 0 h 956"/>
                    <a:gd name="T32" fmla="*/ 1180 w 1180"/>
                    <a:gd name="T33" fmla="*/ 956 h 95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1180" h="956">
                      <a:moveTo>
                        <a:pt x="499" y="7"/>
                      </a:moveTo>
                      <a:lnTo>
                        <a:pt x="0" y="780"/>
                      </a:lnTo>
                      <a:lnTo>
                        <a:pt x="134" y="885"/>
                      </a:lnTo>
                      <a:lnTo>
                        <a:pt x="366" y="920"/>
                      </a:lnTo>
                      <a:lnTo>
                        <a:pt x="534" y="956"/>
                      </a:lnTo>
                      <a:lnTo>
                        <a:pt x="829" y="949"/>
                      </a:lnTo>
                      <a:lnTo>
                        <a:pt x="1096" y="850"/>
                      </a:lnTo>
                      <a:lnTo>
                        <a:pt x="1180" y="801"/>
                      </a:lnTo>
                      <a:lnTo>
                        <a:pt x="668" y="0"/>
                      </a:lnTo>
                      <a:lnTo>
                        <a:pt x="499" y="7"/>
                      </a:lnTo>
                      <a:close/>
                    </a:path>
                  </a:pathLst>
                </a:custGeom>
                <a:solidFill>
                  <a:srgbClr val="33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9050" cmpd="sng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38389" name="Freeform 845"/>
              <p:cNvSpPr>
                <a:spLocks/>
              </p:cNvSpPr>
              <p:nvPr/>
            </p:nvSpPr>
            <p:spPr bwMode="auto">
              <a:xfrm>
                <a:off x="2995" y="1615"/>
                <a:ext cx="178" cy="129"/>
              </a:xfrm>
              <a:custGeom>
                <a:avLst/>
                <a:gdLst>
                  <a:gd name="T0" fmla="*/ 0 w 1180"/>
                  <a:gd name="T1" fmla="*/ 0 h 956"/>
                  <a:gd name="T2" fmla="*/ 0 w 1180"/>
                  <a:gd name="T3" fmla="*/ 0 h 956"/>
                  <a:gd name="T4" fmla="*/ 0 w 1180"/>
                  <a:gd name="T5" fmla="*/ 0 h 956"/>
                  <a:gd name="T6" fmla="*/ 0 w 1180"/>
                  <a:gd name="T7" fmla="*/ 0 h 956"/>
                  <a:gd name="T8" fmla="*/ 0 w 1180"/>
                  <a:gd name="T9" fmla="*/ 0 h 956"/>
                  <a:gd name="T10" fmla="*/ 0 w 1180"/>
                  <a:gd name="T11" fmla="*/ 0 h 956"/>
                  <a:gd name="T12" fmla="*/ 0 w 1180"/>
                  <a:gd name="T13" fmla="*/ 0 h 956"/>
                  <a:gd name="T14" fmla="*/ 0 w 1180"/>
                  <a:gd name="T15" fmla="*/ 0 h 956"/>
                  <a:gd name="T16" fmla="*/ 0 w 1180"/>
                  <a:gd name="T17" fmla="*/ 0 h 956"/>
                  <a:gd name="T18" fmla="*/ 0 w 1180"/>
                  <a:gd name="T19" fmla="*/ 0 h 95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180"/>
                  <a:gd name="T31" fmla="*/ 0 h 956"/>
                  <a:gd name="T32" fmla="*/ 1180 w 1180"/>
                  <a:gd name="T33" fmla="*/ 956 h 95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180" h="956">
                    <a:moveTo>
                      <a:pt x="499" y="7"/>
                    </a:moveTo>
                    <a:lnTo>
                      <a:pt x="0" y="780"/>
                    </a:lnTo>
                    <a:lnTo>
                      <a:pt x="134" y="885"/>
                    </a:lnTo>
                    <a:lnTo>
                      <a:pt x="366" y="920"/>
                    </a:lnTo>
                    <a:lnTo>
                      <a:pt x="534" y="956"/>
                    </a:lnTo>
                    <a:lnTo>
                      <a:pt x="829" y="949"/>
                    </a:lnTo>
                    <a:lnTo>
                      <a:pt x="1096" y="850"/>
                    </a:lnTo>
                    <a:lnTo>
                      <a:pt x="1180" y="801"/>
                    </a:lnTo>
                    <a:lnTo>
                      <a:pt x="668" y="0"/>
                    </a:lnTo>
                    <a:lnTo>
                      <a:pt x="499" y="7"/>
                    </a:lnTo>
                    <a:close/>
                  </a:path>
                </a:pathLst>
              </a:custGeom>
              <a:solidFill>
                <a:srgbClr val="33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9050" cmpd="sng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37948" name="Group 846"/>
            <p:cNvGrpSpPr>
              <a:grpSpLocks/>
            </p:cNvGrpSpPr>
            <p:nvPr/>
          </p:nvGrpSpPr>
          <p:grpSpPr bwMode="auto">
            <a:xfrm>
              <a:off x="6138863" y="1989138"/>
              <a:ext cx="282575" cy="477837"/>
              <a:chOff x="3748" y="1253"/>
              <a:chExt cx="178" cy="301"/>
            </a:xfrm>
          </p:grpSpPr>
          <p:sp>
            <p:nvSpPr>
              <p:cNvPr id="38371" name="Line 270"/>
              <p:cNvSpPr>
                <a:spLocks noChangeShapeType="1"/>
              </p:cNvSpPr>
              <p:nvPr/>
            </p:nvSpPr>
            <p:spPr bwMode="auto">
              <a:xfrm flipH="1">
                <a:off x="3748" y="1276"/>
                <a:ext cx="89" cy="25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38372" name="Line 271"/>
              <p:cNvSpPr>
                <a:spLocks noChangeShapeType="1"/>
              </p:cNvSpPr>
              <p:nvPr/>
            </p:nvSpPr>
            <p:spPr bwMode="auto">
              <a:xfrm>
                <a:off x="3837" y="1276"/>
                <a:ext cx="89" cy="2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38373" name="Line 272"/>
              <p:cNvSpPr>
                <a:spLocks noChangeShapeType="1"/>
              </p:cNvSpPr>
              <p:nvPr/>
            </p:nvSpPr>
            <p:spPr bwMode="auto">
              <a:xfrm>
                <a:off x="3748" y="1527"/>
                <a:ext cx="89" cy="2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38374" name="Line 273"/>
              <p:cNvSpPr>
                <a:spLocks noChangeShapeType="1"/>
              </p:cNvSpPr>
              <p:nvPr/>
            </p:nvSpPr>
            <p:spPr bwMode="auto">
              <a:xfrm flipH="1">
                <a:off x="3837" y="1527"/>
                <a:ext cx="89" cy="2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38375" name="Line 274"/>
              <p:cNvSpPr>
                <a:spLocks noChangeShapeType="1"/>
              </p:cNvSpPr>
              <p:nvPr/>
            </p:nvSpPr>
            <p:spPr bwMode="auto">
              <a:xfrm>
                <a:off x="3837" y="1282"/>
                <a:ext cx="0" cy="27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38376" name="Line 275"/>
              <p:cNvSpPr>
                <a:spLocks noChangeShapeType="1"/>
              </p:cNvSpPr>
              <p:nvPr/>
            </p:nvSpPr>
            <p:spPr bwMode="auto">
              <a:xfrm flipV="1">
                <a:off x="3748" y="1501"/>
                <a:ext cx="89" cy="2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38377" name="Line 276"/>
              <p:cNvSpPr>
                <a:spLocks noChangeShapeType="1"/>
              </p:cNvSpPr>
              <p:nvPr/>
            </p:nvSpPr>
            <p:spPr bwMode="auto">
              <a:xfrm flipH="1" flipV="1">
                <a:off x="3837" y="1501"/>
                <a:ext cx="89" cy="2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38378" name="Line 277"/>
              <p:cNvSpPr>
                <a:spLocks noChangeShapeType="1"/>
              </p:cNvSpPr>
              <p:nvPr/>
            </p:nvSpPr>
            <p:spPr bwMode="auto">
              <a:xfrm>
                <a:off x="3786" y="1418"/>
                <a:ext cx="51" cy="2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38379" name="Line 278"/>
              <p:cNvSpPr>
                <a:spLocks noChangeShapeType="1"/>
              </p:cNvSpPr>
              <p:nvPr/>
            </p:nvSpPr>
            <p:spPr bwMode="auto">
              <a:xfrm flipV="1">
                <a:off x="3837" y="1418"/>
                <a:ext cx="54" cy="2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38380" name="Line 279"/>
              <p:cNvSpPr>
                <a:spLocks noChangeShapeType="1"/>
              </p:cNvSpPr>
              <p:nvPr/>
            </p:nvSpPr>
            <p:spPr bwMode="auto">
              <a:xfrm>
                <a:off x="3768" y="1455"/>
                <a:ext cx="66" cy="28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38381" name="Line 280"/>
              <p:cNvSpPr>
                <a:spLocks noChangeShapeType="1"/>
              </p:cNvSpPr>
              <p:nvPr/>
            </p:nvSpPr>
            <p:spPr bwMode="auto">
              <a:xfrm flipV="1">
                <a:off x="3837" y="1461"/>
                <a:ext cx="66" cy="2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38382" name="Line 281"/>
              <p:cNvSpPr>
                <a:spLocks noChangeShapeType="1"/>
              </p:cNvSpPr>
              <p:nvPr/>
            </p:nvSpPr>
            <p:spPr bwMode="auto">
              <a:xfrm flipV="1">
                <a:off x="3837" y="1381"/>
                <a:ext cx="34" cy="1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38383" name="Line 282"/>
              <p:cNvSpPr>
                <a:spLocks noChangeShapeType="1"/>
              </p:cNvSpPr>
              <p:nvPr/>
            </p:nvSpPr>
            <p:spPr bwMode="auto">
              <a:xfrm flipV="1">
                <a:off x="3837" y="1329"/>
                <a:ext cx="21" cy="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38384" name="Line 283"/>
              <p:cNvSpPr>
                <a:spLocks noChangeShapeType="1"/>
              </p:cNvSpPr>
              <p:nvPr/>
            </p:nvSpPr>
            <p:spPr bwMode="auto">
              <a:xfrm>
                <a:off x="3798" y="1377"/>
                <a:ext cx="42" cy="1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38385" name="Line 284"/>
              <p:cNvSpPr>
                <a:spLocks noChangeShapeType="1"/>
              </p:cNvSpPr>
              <p:nvPr/>
            </p:nvSpPr>
            <p:spPr bwMode="auto">
              <a:xfrm>
                <a:off x="3817" y="1327"/>
                <a:ext cx="24" cy="13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38386" name="Oval 862"/>
              <p:cNvSpPr>
                <a:spLocks noChangeArrowheads="1"/>
              </p:cNvSpPr>
              <p:nvPr/>
            </p:nvSpPr>
            <p:spPr bwMode="auto">
              <a:xfrm>
                <a:off x="3821" y="1253"/>
                <a:ext cx="30" cy="29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/>
              </a:p>
            </p:txBody>
          </p:sp>
        </p:grpSp>
        <p:grpSp>
          <p:nvGrpSpPr>
            <p:cNvPr id="37949" name="Group 863"/>
            <p:cNvGrpSpPr>
              <a:grpSpLocks/>
            </p:cNvGrpSpPr>
            <p:nvPr/>
          </p:nvGrpSpPr>
          <p:grpSpPr bwMode="auto">
            <a:xfrm>
              <a:off x="5318125" y="1997075"/>
              <a:ext cx="519113" cy="128588"/>
              <a:chOff x="2199" y="955"/>
              <a:chExt cx="2547" cy="506"/>
            </a:xfrm>
          </p:grpSpPr>
          <p:sp>
            <p:nvSpPr>
              <p:cNvPr id="38365" name="Freeform 864"/>
              <p:cNvSpPr>
                <a:spLocks/>
              </p:cNvSpPr>
              <p:nvPr/>
            </p:nvSpPr>
            <p:spPr bwMode="auto">
              <a:xfrm>
                <a:off x="2199" y="1166"/>
                <a:ext cx="260" cy="281"/>
              </a:xfrm>
              <a:custGeom>
                <a:avLst/>
                <a:gdLst>
                  <a:gd name="T0" fmla="*/ 260 w 260"/>
                  <a:gd name="T1" fmla="*/ 0 h 281"/>
                  <a:gd name="T2" fmla="*/ 42 w 260"/>
                  <a:gd name="T3" fmla="*/ 112 h 281"/>
                  <a:gd name="T4" fmla="*/ 35 w 260"/>
                  <a:gd name="T5" fmla="*/ 211 h 281"/>
                  <a:gd name="T6" fmla="*/ 253 w 260"/>
                  <a:gd name="T7" fmla="*/ 281 h 28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60"/>
                  <a:gd name="T13" fmla="*/ 0 h 281"/>
                  <a:gd name="T14" fmla="*/ 260 w 260"/>
                  <a:gd name="T15" fmla="*/ 281 h 28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60" h="281">
                    <a:moveTo>
                      <a:pt x="260" y="0"/>
                    </a:moveTo>
                    <a:cubicBezTo>
                      <a:pt x="224" y="19"/>
                      <a:pt x="79" y="77"/>
                      <a:pt x="42" y="112"/>
                    </a:cubicBezTo>
                    <a:cubicBezTo>
                      <a:pt x="5" y="143"/>
                      <a:pt x="0" y="183"/>
                      <a:pt x="35" y="211"/>
                    </a:cubicBezTo>
                    <a:cubicBezTo>
                      <a:pt x="70" y="239"/>
                      <a:pt x="208" y="266"/>
                      <a:pt x="253" y="281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366" name="Freeform 865"/>
              <p:cNvSpPr>
                <a:spLocks/>
              </p:cNvSpPr>
              <p:nvPr/>
            </p:nvSpPr>
            <p:spPr bwMode="auto">
              <a:xfrm>
                <a:off x="2482" y="1040"/>
                <a:ext cx="900" cy="421"/>
              </a:xfrm>
              <a:custGeom>
                <a:avLst/>
                <a:gdLst>
                  <a:gd name="T0" fmla="*/ 531 w 900"/>
                  <a:gd name="T1" fmla="*/ 0 h 421"/>
                  <a:gd name="T2" fmla="*/ 279 w 900"/>
                  <a:gd name="T3" fmla="*/ 77 h 421"/>
                  <a:gd name="T4" fmla="*/ 68 w 900"/>
                  <a:gd name="T5" fmla="*/ 182 h 421"/>
                  <a:gd name="T6" fmla="*/ 33 w 900"/>
                  <a:gd name="T7" fmla="*/ 323 h 421"/>
                  <a:gd name="T8" fmla="*/ 328 w 900"/>
                  <a:gd name="T9" fmla="*/ 400 h 421"/>
                  <a:gd name="T10" fmla="*/ 812 w 900"/>
                  <a:gd name="T11" fmla="*/ 421 h 421"/>
                  <a:gd name="T12" fmla="*/ 855 w 900"/>
                  <a:gd name="T13" fmla="*/ 400 h 42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900"/>
                  <a:gd name="T22" fmla="*/ 0 h 421"/>
                  <a:gd name="T23" fmla="*/ 900 w 900"/>
                  <a:gd name="T24" fmla="*/ 421 h 421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900" h="421">
                    <a:moveTo>
                      <a:pt x="531" y="0"/>
                    </a:moveTo>
                    <a:cubicBezTo>
                      <a:pt x="489" y="13"/>
                      <a:pt x="356" y="47"/>
                      <a:pt x="279" y="77"/>
                    </a:cubicBezTo>
                    <a:cubicBezTo>
                      <a:pt x="202" y="107"/>
                      <a:pt x="109" y="141"/>
                      <a:pt x="68" y="182"/>
                    </a:cubicBezTo>
                    <a:cubicBezTo>
                      <a:pt x="31" y="213"/>
                      <a:pt x="0" y="292"/>
                      <a:pt x="33" y="323"/>
                    </a:cubicBezTo>
                    <a:cubicBezTo>
                      <a:pt x="76" y="359"/>
                      <a:pt x="198" y="384"/>
                      <a:pt x="328" y="400"/>
                    </a:cubicBezTo>
                    <a:cubicBezTo>
                      <a:pt x="458" y="416"/>
                      <a:pt x="724" y="421"/>
                      <a:pt x="812" y="421"/>
                    </a:cubicBezTo>
                    <a:cubicBezTo>
                      <a:pt x="900" y="421"/>
                      <a:pt x="846" y="404"/>
                      <a:pt x="855" y="40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367" name="Freeform 866"/>
              <p:cNvSpPr>
                <a:spLocks/>
              </p:cNvSpPr>
              <p:nvPr/>
            </p:nvSpPr>
            <p:spPr bwMode="auto">
              <a:xfrm>
                <a:off x="2782" y="1068"/>
                <a:ext cx="428" cy="269"/>
              </a:xfrm>
              <a:custGeom>
                <a:avLst/>
                <a:gdLst>
                  <a:gd name="T0" fmla="*/ 428 w 428"/>
                  <a:gd name="T1" fmla="*/ 0 h 269"/>
                  <a:gd name="T2" fmla="*/ 217 w 428"/>
                  <a:gd name="T3" fmla="*/ 35 h 269"/>
                  <a:gd name="T4" fmla="*/ 21 w 428"/>
                  <a:gd name="T5" fmla="*/ 140 h 269"/>
                  <a:gd name="T6" fmla="*/ 91 w 428"/>
                  <a:gd name="T7" fmla="*/ 246 h 269"/>
                  <a:gd name="T8" fmla="*/ 231 w 428"/>
                  <a:gd name="T9" fmla="*/ 267 h 269"/>
                  <a:gd name="T10" fmla="*/ 414 w 428"/>
                  <a:gd name="T11" fmla="*/ 260 h 26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428"/>
                  <a:gd name="T19" fmla="*/ 0 h 269"/>
                  <a:gd name="T20" fmla="*/ 428 w 428"/>
                  <a:gd name="T21" fmla="*/ 269 h 269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428" h="269">
                    <a:moveTo>
                      <a:pt x="428" y="0"/>
                    </a:moveTo>
                    <a:cubicBezTo>
                      <a:pt x="428" y="0"/>
                      <a:pt x="217" y="35"/>
                      <a:pt x="217" y="35"/>
                    </a:cubicBezTo>
                    <a:cubicBezTo>
                      <a:pt x="217" y="35"/>
                      <a:pt x="42" y="105"/>
                      <a:pt x="21" y="140"/>
                    </a:cubicBezTo>
                    <a:cubicBezTo>
                      <a:pt x="0" y="175"/>
                      <a:pt x="14" y="217"/>
                      <a:pt x="91" y="246"/>
                    </a:cubicBezTo>
                    <a:cubicBezTo>
                      <a:pt x="126" y="267"/>
                      <a:pt x="177" y="265"/>
                      <a:pt x="231" y="267"/>
                    </a:cubicBezTo>
                    <a:cubicBezTo>
                      <a:pt x="285" y="269"/>
                      <a:pt x="376" y="262"/>
                      <a:pt x="414" y="26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368" name="Freeform 867"/>
              <p:cNvSpPr>
                <a:spLocks/>
              </p:cNvSpPr>
              <p:nvPr/>
            </p:nvSpPr>
            <p:spPr bwMode="auto">
              <a:xfrm>
                <a:off x="3554" y="1075"/>
                <a:ext cx="377" cy="239"/>
              </a:xfrm>
              <a:custGeom>
                <a:avLst/>
                <a:gdLst>
                  <a:gd name="T0" fmla="*/ 42 w 377"/>
                  <a:gd name="T1" fmla="*/ 239 h 239"/>
                  <a:gd name="T2" fmla="*/ 335 w 377"/>
                  <a:gd name="T3" fmla="*/ 146 h 239"/>
                  <a:gd name="T4" fmla="*/ 342 w 377"/>
                  <a:gd name="T5" fmla="*/ 47 h 239"/>
                  <a:gd name="T6" fmla="*/ 0 w 377"/>
                  <a:gd name="T7" fmla="*/ 0 h 239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77"/>
                  <a:gd name="T13" fmla="*/ 0 h 239"/>
                  <a:gd name="T14" fmla="*/ 377 w 377"/>
                  <a:gd name="T15" fmla="*/ 239 h 239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77" h="239">
                    <a:moveTo>
                      <a:pt x="42" y="239"/>
                    </a:moveTo>
                    <a:cubicBezTo>
                      <a:pt x="89" y="224"/>
                      <a:pt x="285" y="178"/>
                      <a:pt x="335" y="146"/>
                    </a:cubicBezTo>
                    <a:cubicBezTo>
                      <a:pt x="372" y="115"/>
                      <a:pt x="377" y="75"/>
                      <a:pt x="342" y="47"/>
                    </a:cubicBezTo>
                    <a:cubicBezTo>
                      <a:pt x="286" y="23"/>
                      <a:pt x="71" y="10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369" name="Freeform 868"/>
              <p:cNvSpPr>
                <a:spLocks/>
              </p:cNvSpPr>
              <p:nvPr/>
            </p:nvSpPr>
            <p:spPr bwMode="auto">
              <a:xfrm>
                <a:off x="3646" y="997"/>
                <a:ext cx="660" cy="336"/>
              </a:xfrm>
              <a:custGeom>
                <a:avLst/>
                <a:gdLst>
                  <a:gd name="T0" fmla="*/ 463 w 646"/>
                  <a:gd name="T1" fmla="*/ 1466 h 300"/>
                  <a:gd name="T2" fmla="*/ 659 w 646"/>
                  <a:gd name="T3" fmla="*/ 1238 h 300"/>
                  <a:gd name="T4" fmla="*/ 819 w 646"/>
                  <a:gd name="T5" fmla="*/ 934 h 300"/>
                  <a:gd name="T6" fmla="*/ 846 w 646"/>
                  <a:gd name="T7" fmla="*/ 523 h 300"/>
                  <a:gd name="T8" fmla="*/ 620 w 646"/>
                  <a:gd name="T9" fmla="*/ 293 h 300"/>
                  <a:gd name="T10" fmla="*/ 0 w 646"/>
                  <a:gd name="T11" fmla="*/ 0 h 3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646"/>
                  <a:gd name="T19" fmla="*/ 0 h 300"/>
                  <a:gd name="T20" fmla="*/ 646 w 646"/>
                  <a:gd name="T21" fmla="*/ 300 h 300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646" h="300">
                    <a:moveTo>
                      <a:pt x="343" y="300"/>
                    </a:moveTo>
                    <a:cubicBezTo>
                      <a:pt x="367" y="292"/>
                      <a:pt x="443" y="272"/>
                      <a:pt x="487" y="254"/>
                    </a:cubicBezTo>
                    <a:cubicBezTo>
                      <a:pt x="531" y="236"/>
                      <a:pt x="584" y="216"/>
                      <a:pt x="607" y="191"/>
                    </a:cubicBezTo>
                    <a:cubicBezTo>
                      <a:pt x="628" y="173"/>
                      <a:pt x="646" y="125"/>
                      <a:pt x="627" y="107"/>
                    </a:cubicBezTo>
                    <a:cubicBezTo>
                      <a:pt x="603" y="85"/>
                      <a:pt x="563" y="79"/>
                      <a:pt x="459" y="61"/>
                    </a:cubicBezTo>
                    <a:cubicBezTo>
                      <a:pt x="355" y="43"/>
                      <a:pt x="76" y="10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370" name="Freeform 869"/>
              <p:cNvSpPr>
                <a:spLocks/>
              </p:cNvSpPr>
              <p:nvPr/>
            </p:nvSpPr>
            <p:spPr bwMode="auto">
              <a:xfrm>
                <a:off x="4116" y="955"/>
                <a:ext cx="630" cy="397"/>
              </a:xfrm>
              <a:custGeom>
                <a:avLst/>
                <a:gdLst>
                  <a:gd name="T0" fmla="*/ 320 w 630"/>
                  <a:gd name="T1" fmla="*/ 397 h 397"/>
                  <a:gd name="T2" fmla="*/ 468 w 630"/>
                  <a:gd name="T3" fmla="*/ 345 h 397"/>
                  <a:gd name="T4" fmla="*/ 590 w 630"/>
                  <a:gd name="T5" fmla="*/ 275 h 397"/>
                  <a:gd name="T6" fmla="*/ 611 w 630"/>
                  <a:gd name="T7" fmla="*/ 181 h 397"/>
                  <a:gd name="T8" fmla="*/ 439 w 630"/>
                  <a:gd name="T9" fmla="*/ 129 h 397"/>
                  <a:gd name="T10" fmla="*/ 0 w 630"/>
                  <a:gd name="T11" fmla="*/ 0 h 39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630"/>
                  <a:gd name="T19" fmla="*/ 0 h 397"/>
                  <a:gd name="T20" fmla="*/ 630 w 630"/>
                  <a:gd name="T21" fmla="*/ 397 h 39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630" h="397">
                    <a:moveTo>
                      <a:pt x="320" y="397"/>
                    </a:moveTo>
                    <a:cubicBezTo>
                      <a:pt x="345" y="388"/>
                      <a:pt x="423" y="366"/>
                      <a:pt x="468" y="345"/>
                    </a:cubicBezTo>
                    <a:cubicBezTo>
                      <a:pt x="513" y="325"/>
                      <a:pt x="567" y="303"/>
                      <a:pt x="590" y="275"/>
                    </a:cubicBezTo>
                    <a:cubicBezTo>
                      <a:pt x="612" y="255"/>
                      <a:pt x="630" y="201"/>
                      <a:pt x="611" y="181"/>
                    </a:cubicBezTo>
                    <a:cubicBezTo>
                      <a:pt x="586" y="156"/>
                      <a:pt x="541" y="159"/>
                      <a:pt x="439" y="129"/>
                    </a:cubicBezTo>
                    <a:cubicBezTo>
                      <a:pt x="337" y="99"/>
                      <a:pt x="91" y="27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37950" name="Group 870"/>
            <p:cNvGrpSpPr>
              <a:grpSpLocks/>
            </p:cNvGrpSpPr>
            <p:nvPr/>
          </p:nvGrpSpPr>
          <p:grpSpPr bwMode="auto">
            <a:xfrm>
              <a:off x="6554788" y="1662113"/>
              <a:ext cx="477837" cy="107950"/>
              <a:chOff x="2199" y="955"/>
              <a:chExt cx="2547" cy="506"/>
            </a:xfrm>
          </p:grpSpPr>
          <p:sp>
            <p:nvSpPr>
              <p:cNvPr id="38359" name="Freeform 871"/>
              <p:cNvSpPr>
                <a:spLocks/>
              </p:cNvSpPr>
              <p:nvPr/>
            </p:nvSpPr>
            <p:spPr bwMode="auto">
              <a:xfrm>
                <a:off x="2199" y="1166"/>
                <a:ext cx="260" cy="281"/>
              </a:xfrm>
              <a:custGeom>
                <a:avLst/>
                <a:gdLst>
                  <a:gd name="T0" fmla="*/ 260 w 260"/>
                  <a:gd name="T1" fmla="*/ 0 h 281"/>
                  <a:gd name="T2" fmla="*/ 42 w 260"/>
                  <a:gd name="T3" fmla="*/ 112 h 281"/>
                  <a:gd name="T4" fmla="*/ 35 w 260"/>
                  <a:gd name="T5" fmla="*/ 211 h 281"/>
                  <a:gd name="T6" fmla="*/ 253 w 260"/>
                  <a:gd name="T7" fmla="*/ 281 h 28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60"/>
                  <a:gd name="T13" fmla="*/ 0 h 281"/>
                  <a:gd name="T14" fmla="*/ 260 w 260"/>
                  <a:gd name="T15" fmla="*/ 281 h 28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60" h="281">
                    <a:moveTo>
                      <a:pt x="260" y="0"/>
                    </a:moveTo>
                    <a:cubicBezTo>
                      <a:pt x="224" y="19"/>
                      <a:pt x="79" y="77"/>
                      <a:pt x="42" y="112"/>
                    </a:cubicBezTo>
                    <a:cubicBezTo>
                      <a:pt x="5" y="143"/>
                      <a:pt x="0" y="183"/>
                      <a:pt x="35" y="211"/>
                    </a:cubicBezTo>
                    <a:cubicBezTo>
                      <a:pt x="70" y="239"/>
                      <a:pt x="208" y="266"/>
                      <a:pt x="253" y="281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360" name="Freeform 872"/>
              <p:cNvSpPr>
                <a:spLocks/>
              </p:cNvSpPr>
              <p:nvPr/>
            </p:nvSpPr>
            <p:spPr bwMode="auto">
              <a:xfrm>
                <a:off x="2482" y="1040"/>
                <a:ext cx="900" cy="421"/>
              </a:xfrm>
              <a:custGeom>
                <a:avLst/>
                <a:gdLst>
                  <a:gd name="T0" fmla="*/ 531 w 900"/>
                  <a:gd name="T1" fmla="*/ 0 h 421"/>
                  <a:gd name="T2" fmla="*/ 279 w 900"/>
                  <a:gd name="T3" fmla="*/ 77 h 421"/>
                  <a:gd name="T4" fmla="*/ 68 w 900"/>
                  <a:gd name="T5" fmla="*/ 182 h 421"/>
                  <a:gd name="T6" fmla="*/ 33 w 900"/>
                  <a:gd name="T7" fmla="*/ 323 h 421"/>
                  <a:gd name="T8" fmla="*/ 328 w 900"/>
                  <a:gd name="T9" fmla="*/ 400 h 421"/>
                  <a:gd name="T10" fmla="*/ 812 w 900"/>
                  <a:gd name="T11" fmla="*/ 421 h 421"/>
                  <a:gd name="T12" fmla="*/ 855 w 900"/>
                  <a:gd name="T13" fmla="*/ 400 h 42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900"/>
                  <a:gd name="T22" fmla="*/ 0 h 421"/>
                  <a:gd name="T23" fmla="*/ 900 w 900"/>
                  <a:gd name="T24" fmla="*/ 421 h 421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900" h="421">
                    <a:moveTo>
                      <a:pt x="531" y="0"/>
                    </a:moveTo>
                    <a:cubicBezTo>
                      <a:pt x="489" y="13"/>
                      <a:pt x="356" y="47"/>
                      <a:pt x="279" y="77"/>
                    </a:cubicBezTo>
                    <a:cubicBezTo>
                      <a:pt x="202" y="107"/>
                      <a:pt x="109" y="141"/>
                      <a:pt x="68" y="182"/>
                    </a:cubicBezTo>
                    <a:cubicBezTo>
                      <a:pt x="31" y="213"/>
                      <a:pt x="0" y="292"/>
                      <a:pt x="33" y="323"/>
                    </a:cubicBezTo>
                    <a:cubicBezTo>
                      <a:pt x="76" y="359"/>
                      <a:pt x="198" y="384"/>
                      <a:pt x="328" y="400"/>
                    </a:cubicBezTo>
                    <a:cubicBezTo>
                      <a:pt x="458" y="416"/>
                      <a:pt x="724" y="421"/>
                      <a:pt x="812" y="421"/>
                    </a:cubicBezTo>
                    <a:cubicBezTo>
                      <a:pt x="900" y="421"/>
                      <a:pt x="846" y="404"/>
                      <a:pt x="855" y="40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361" name="Freeform 873"/>
              <p:cNvSpPr>
                <a:spLocks/>
              </p:cNvSpPr>
              <p:nvPr/>
            </p:nvSpPr>
            <p:spPr bwMode="auto">
              <a:xfrm>
                <a:off x="2782" y="1068"/>
                <a:ext cx="428" cy="269"/>
              </a:xfrm>
              <a:custGeom>
                <a:avLst/>
                <a:gdLst>
                  <a:gd name="T0" fmla="*/ 428 w 428"/>
                  <a:gd name="T1" fmla="*/ 0 h 269"/>
                  <a:gd name="T2" fmla="*/ 217 w 428"/>
                  <a:gd name="T3" fmla="*/ 35 h 269"/>
                  <a:gd name="T4" fmla="*/ 21 w 428"/>
                  <a:gd name="T5" fmla="*/ 140 h 269"/>
                  <a:gd name="T6" fmla="*/ 91 w 428"/>
                  <a:gd name="T7" fmla="*/ 246 h 269"/>
                  <a:gd name="T8" fmla="*/ 231 w 428"/>
                  <a:gd name="T9" fmla="*/ 267 h 269"/>
                  <a:gd name="T10" fmla="*/ 414 w 428"/>
                  <a:gd name="T11" fmla="*/ 260 h 26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428"/>
                  <a:gd name="T19" fmla="*/ 0 h 269"/>
                  <a:gd name="T20" fmla="*/ 428 w 428"/>
                  <a:gd name="T21" fmla="*/ 269 h 269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428" h="269">
                    <a:moveTo>
                      <a:pt x="428" y="0"/>
                    </a:moveTo>
                    <a:cubicBezTo>
                      <a:pt x="428" y="0"/>
                      <a:pt x="217" y="35"/>
                      <a:pt x="217" y="35"/>
                    </a:cubicBezTo>
                    <a:cubicBezTo>
                      <a:pt x="217" y="35"/>
                      <a:pt x="42" y="105"/>
                      <a:pt x="21" y="140"/>
                    </a:cubicBezTo>
                    <a:cubicBezTo>
                      <a:pt x="0" y="175"/>
                      <a:pt x="14" y="217"/>
                      <a:pt x="91" y="246"/>
                    </a:cubicBezTo>
                    <a:cubicBezTo>
                      <a:pt x="126" y="267"/>
                      <a:pt x="177" y="265"/>
                      <a:pt x="231" y="267"/>
                    </a:cubicBezTo>
                    <a:cubicBezTo>
                      <a:pt x="285" y="269"/>
                      <a:pt x="376" y="262"/>
                      <a:pt x="414" y="26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362" name="Freeform 874"/>
              <p:cNvSpPr>
                <a:spLocks/>
              </p:cNvSpPr>
              <p:nvPr/>
            </p:nvSpPr>
            <p:spPr bwMode="auto">
              <a:xfrm>
                <a:off x="3554" y="1075"/>
                <a:ext cx="377" cy="239"/>
              </a:xfrm>
              <a:custGeom>
                <a:avLst/>
                <a:gdLst>
                  <a:gd name="T0" fmla="*/ 42 w 377"/>
                  <a:gd name="T1" fmla="*/ 239 h 239"/>
                  <a:gd name="T2" fmla="*/ 335 w 377"/>
                  <a:gd name="T3" fmla="*/ 146 h 239"/>
                  <a:gd name="T4" fmla="*/ 342 w 377"/>
                  <a:gd name="T5" fmla="*/ 47 h 239"/>
                  <a:gd name="T6" fmla="*/ 0 w 377"/>
                  <a:gd name="T7" fmla="*/ 0 h 239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77"/>
                  <a:gd name="T13" fmla="*/ 0 h 239"/>
                  <a:gd name="T14" fmla="*/ 377 w 377"/>
                  <a:gd name="T15" fmla="*/ 239 h 239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77" h="239">
                    <a:moveTo>
                      <a:pt x="42" y="239"/>
                    </a:moveTo>
                    <a:cubicBezTo>
                      <a:pt x="89" y="224"/>
                      <a:pt x="285" y="178"/>
                      <a:pt x="335" y="146"/>
                    </a:cubicBezTo>
                    <a:cubicBezTo>
                      <a:pt x="372" y="115"/>
                      <a:pt x="377" y="75"/>
                      <a:pt x="342" y="47"/>
                    </a:cubicBezTo>
                    <a:cubicBezTo>
                      <a:pt x="286" y="23"/>
                      <a:pt x="71" y="10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363" name="Freeform 875"/>
              <p:cNvSpPr>
                <a:spLocks/>
              </p:cNvSpPr>
              <p:nvPr/>
            </p:nvSpPr>
            <p:spPr bwMode="auto">
              <a:xfrm>
                <a:off x="3646" y="997"/>
                <a:ext cx="660" cy="336"/>
              </a:xfrm>
              <a:custGeom>
                <a:avLst/>
                <a:gdLst>
                  <a:gd name="T0" fmla="*/ 463 w 646"/>
                  <a:gd name="T1" fmla="*/ 1466 h 300"/>
                  <a:gd name="T2" fmla="*/ 659 w 646"/>
                  <a:gd name="T3" fmla="*/ 1238 h 300"/>
                  <a:gd name="T4" fmla="*/ 819 w 646"/>
                  <a:gd name="T5" fmla="*/ 934 h 300"/>
                  <a:gd name="T6" fmla="*/ 846 w 646"/>
                  <a:gd name="T7" fmla="*/ 523 h 300"/>
                  <a:gd name="T8" fmla="*/ 620 w 646"/>
                  <a:gd name="T9" fmla="*/ 293 h 300"/>
                  <a:gd name="T10" fmla="*/ 0 w 646"/>
                  <a:gd name="T11" fmla="*/ 0 h 3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646"/>
                  <a:gd name="T19" fmla="*/ 0 h 300"/>
                  <a:gd name="T20" fmla="*/ 646 w 646"/>
                  <a:gd name="T21" fmla="*/ 300 h 300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646" h="300">
                    <a:moveTo>
                      <a:pt x="343" y="300"/>
                    </a:moveTo>
                    <a:cubicBezTo>
                      <a:pt x="367" y="292"/>
                      <a:pt x="443" y="272"/>
                      <a:pt x="487" y="254"/>
                    </a:cubicBezTo>
                    <a:cubicBezTo>
                      <a:pt x="531" y="236"/>
                      <a:pt x="584" y="216"/>
                      <a:pt x="607" y="191"/>
                    </a:cubicBezTo>
                    <a:cubicBezTo>
                      <a:pt x="628" y="173"/>
                      <a:pt x="646" y="125"/>
                      <a:pt x="627" y="107"/>
                    </a:cubicBezTo>
                    <a:cubicBezTo>
                      <a:pt x="603" y="85"/>
                      <a:pt x="563" y="79"/>
                      <a:pt x="459" y="61"/>
                    </a:cubicBezTo>
                    <a:cubicBezTo>
                      <a:pt x="355" y="43"/>
                      <a:pt x="76" y="10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364" name="Freeform 876"/>
              <p:cNvSpPr>
                <a:spLocks/>
              </p:cNvSpPr>
              <p:nvPr/>
            </p:nvSpPr>
            <p:spPr bwMode="auto">
              <a:xfrm>
                <a:off x="4116" y="955"/>
                <a:ext cx="630" cy="397"/>
              </a:xfrm>
              <a:custGeom>
                <a:avLst/>
                <a:gdLst>
                  <a:gd name="T0" fmla="*/ 320 w 630"/>
                  <a:gd name="T1" fmla="*/ 397 h 397"/>
                  <a:gd name="T2" fmla="*/ 468 w 630"/>
                  <a:gd name="T3" fmla="*/ 345 h 397"/>
                  <a:gd name="T4" fmla="*/ 590 w 630"/>
                  <a:gd name="T5" fmla="*/ 275 h 397"/>
                  <a:gd name="T6" fmla="*/ 611 w 630"/>
                  <a:gd name="T7" fmla="*/ 181 h 397"/>
                  <a:gd name="T8" fmla="*/ 439 w 630"/>
                  <a:gd name="T9" fmla="*/ 129 h 397"/>
                  <a:gd name="T10" fmla="*/ 0 w 630"/>
                  <a:gd name="T11" fmla="*/ 0 h 39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630"/>
                  <a:gd name="T19" fmla="*/ 0 h 397"/>
                  <a:gd name="T20" fmla="*/ 630 w 630"/>
                  <a:gd name="T21" fmla="*/ 397 h 39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630" h="397">
                    <a:moveTo>
                      <a:pt x="320" y="397"/>
                    </a:moveTo>
                    <a:cubicBezTo>
                      <a:pt x="345" y="388"/>
                      <a:pt x="423" y="366"/>
                      <a:pt x="468" y="345"/>
                    </a:cubicBezTo>
                    <a:cubicBezTo>
                      <a:pt x="513" y="325"/>
                      <a:pt x="567" y="303"/>
                      <a:pt x="590" y="275"/>
                    </a:cubicBezTo>
                    <a:cubicBezTo>
                      <a:pt x="612" y="255"/>
                      <a:pt x="630" y="201"/>
                      <a:pt x="611" y="181"/>
                    </a:cubicBezTo>
                    <a:cubicBezTo>
                      <a:pt x="586" y="156"/>
                      <a:pt x="541" y="159"/>
                      <a:pt x="439" y="129"/>
                    </a:cubicBezTo>
                    <a:cubicBezTo>
                      <a:pt x="337" y="99"/>
                      <a:pt x="91" y="27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37951" name="Line 877"/>
            <p:cNvSpPr>
              <a:spLocks noChangeShapeType="1"/>
            </p:cNvSpPr>
            <p:nvPr/>
          </p:nvSpPr>
          <p:spPr bwMode="auto">
            <a:xfrm flipH="1" flipV="1">
              <a:off x="5626100" y="2027238"/>
              <a:ext cx="39688" cy="635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37952" name="Group 885"/>
            <p:cNvGrpSpPr>
              <a:grpSpLocks/>
            </p:cNvGrpSpPr>
            <p:nvPr/>
          </p:nvGrpSpPr>
          <p:grpSpPr bwMode="auto">
            <a:xfrm>
              <a:off x="5392738" y="3527425"/>
              <a:ext cx="519112" cy="128588"/>
              <a:chOff x="2199" y="955"/>
              <a:chExt cx="2547" cy="506"/>
            </a:xfrm>
          </p:grpSpPr>
          <p:sp>
            <p:nvSpPr>
              <p:cNvPr id="38353" name="Freeform 886"/>
              <p:cNvSpPr>
                <a:spLocks/>
              </p:cNvSpPr>
              <p:nvPr/>
            </p:nvSpPr>
            <p:spPr bwMode="auto">
              <a:xfrm>
                <a:off x="2199" y="1166"/>
                <a:ext cx="260" cy="281"/>
              </a:xfrm>
              <a:custGeom>
                <a:avLst/>
                <a:gdLst>
                  <a:gd name="T0" fmla="*/ 260 w 260"/>
                  <a:gd name="T1" fmla="*/ 0 h 281"/>
                  <a:gd name="T2" fmla="*/ 42 w 260"/>
                  <a:gd name="T3" fmla="*/ 112 h 281"/>
                  <a:gd name="T4" fmla="*/ 35 w 260"/>
                  <a:gd name="T5" fmla="*/ 211 h 281"/>
                  <a:gd name="T6" fmla="*/ 253 w 260"/>
                  <a:gd name="T7" fmla="*/ 281 h 28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60"/>
                  <a:gd name="T13" fmla="*/ 0 h 281"/>
                  <a:gd name="T14" fmla="*/ 260 w 260"/>
                  <a:gd name="T15" fmla="*/ 281 h 28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60" h="281">
                    <a:moveTo>
                      <a:pt x="260" y="0"/>
                    </a:moveTo>
                    <a:cubicBezTo>
                      <a:pt x="224" y="19"/>
                      <a:pt x="79" y="77"/>
                      <a:pt x="42" y="112"/>
                    </a:cubicBezTo>
                    <a:cubicBezTo>
                      <a:pt x="5" y="143"/>
                      <a:pt x="0" y="183"/>
                      <a:pt x="35" y="211"/>
                    </a:cubicBezTo>
                    <a:cubicBezTo>
                      <a:pt x="70" y="239"/>
                      <a:pt x="208" y="266"/>
                      <a:pt x="253" y="281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354" name="Freeform 887"/>
              <p:cNvSpPr>
                <a:spLocks/>
              </p:cNvSpPr>
              <p:nvPr/>
            </p:nvSpPr>
            <p:spPr bwMode="auto">
              <a:xfrm>
                <a:off x="2482" y="1040"/>
                <a:ext cx="900" cy="421"/>
              </a:xfrm>
              <a:custGeom>
                <a:avLst/>
                <a:gdLst>
                  <a:gd name="T0" fmla="*/ 531 w 900"/>
                  <a:gd name="T1" fmla="*/ 0 h 421"/>
                  <a:gd name="T2" fmla="*/ 279 w 900"/>
                  <a:gd name="T3" fmla="*/ 77 h 421"/>
                  <a:gd name="T4" fmla="*/ 68 w 900"/>
                  <a:gd name="T5" fmla="*/ 182 h 421"/>
                  <a:gd name="T6" fmla="*/ 33 w 900"/>
                  <a:gd name="T7" fmla="*/ 323 h 421"/>
                  <a:gd name="T8" fmla="*/ 328 w 900"/>
                  <a:gd name="T9" fmla="*/ 400 h 421"/>
                  <a:gd name="T10" fmla="*/ 812 w 900"/>
                  <a:gd name="T11" fmla="*/ 421 h 421"/>
                  <a:gd name="T12" fmla="*/ 855 w 900"/>
                  <a:gd name="T13" fmla="*/ 400 h 42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900"/>
                  <a:gd name="T22" fmla="*/ 0 h 421"/>
                  <a:gd name="T23" fmla="*/ 900 w 900"/>
                  <a:gd name="T24" fmla="*/ 421 h 421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900" h="421">
                    <a:moveTo>
                      <a:pt x="531" y="0"/>
                    </a:moveTo>
                    <a:cubicBezTo>
                      <a:pt x="489" y="13"/>
                      <a:pt x="356" y="47"/>
                      <a:pt x="279" y="77"/>
                    </a:cubicBezTo>
                    <a:cubicBezTo>
                      <a:pt x="202" y="107"/>
                      <a:pt x="109" y="141"/>
                      <a:pt x="68" y="182"/>
                    </a:cubicBezTo>
                    <a:cubicBezTo>
                      <a:pt x="31" y="213"/>
                      <a:pt x="0" y="292"/>
                      <a:pt x="33" y="323"/>
                    </a:cubicBezTo>
                    <a:cubicBezTo>
                      <a:pt x="76" y="359"/>
                      <a:pt x="198" y="384"/>
                      <a:pt x="328" y="400"/>
                    </a:cubicBezTo>
                    <a:cubicBezTo>
                      <a:pt x="458" y="416"/>
                      <a:pt x="724" y="421"/>
                      <a:pt x="812" y="421"/>
                    </a:cubicBezTo>
                    <a:cubicBezTo>
                      <a:pt x="900" y="421"/>
                      <a:pt x="846" y="404"/>
                      <a:pt x="855" y="40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355" name="Freeform 888"/>
              <p:cNvSpPr>
                <a:spLocks/>
              </p:cNvSpPr>
              <p:nvPr/>
            </p:nvSpPr>
            <p:spPr bwMode="auto">
              <a:xfrm>
                <a:off x="2782" y="1068"/>
                <a:ext cx="428" cy="269"/>
              </a:xfrm>
              <a:custGeom>
                <a:avLst/>
                <a:gdLst>
                  <a:gd name="T0" fmla="*/ 428 w 428"/>
                  <a:gd name="T1" fmla="*/ 0 h 269"/>
                  <a:gd name="T2" fmla="*/ 217 w 428"/>
                  <a:gd name="T3" fmla="*/ 35 h 269"/>
                  <a:gd name="T4" fmla="*/ 21 w 428"/>
                  <a:gd name="T5" fmla="*/ 140 h 269"/>
                  <a:gd name="T6" fmla="*/ 91 w 428"/>
                  <a:gd name="T7" fmla="*/ 246 h 269"/>
                  <a:gd name="T8" fmla="*/ 231 w 428"/>
                  <a:gd name="T9" fmla="*/ 267 h 269"/>
                  <a:gd name="T10" fmla="*/ 414 w 428"/>
                  <a:gd name="T11" fmla="*/ 260 h 26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428"/>
                  <a:gd name="T19" fmla="*/ 0 h 269"/>
                  <a:gd name="T20" fmla="*/ 428 w 428"/>
                  <a:gd name="T21" fmla="*/ 269 h 269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428" h="269">
                    <a:moveTo>
                      <a:pt x="428" y="0"/>
                    </a:moveTo>
                    <a:cubicBezTo>
                      <a:pt x="428" y="0"/>
                      <a:pt x="217" y="35"/>
                      <a:pt x="217" y="35"/>
                    </a:cubicBezTo>
                    <a:cubicBezTo>
                      <a:pt x="217" y="35"/>
                      <a:pt x="42" y="105"/>
                      <a:pt x="21" y="140"/>
                    </a:cubicBezTo>
                    <a:cubicBezTo>
                      <a:pt x="0" y="175"/>
                      <a:pt x="14" y="217"/>
                      <a:pt x="91" y="246"/>
                    </a:cubicBezTo>
                    <a:cubicBezTo>
                      <a:pt x="126" y="267"/>
                      <a:pt x="177" y="265"/>
                      <a:pt x="231" y="267"/>
                    </a:cubicBezTo>
                    <a:cubicBezTo>
                      <a:pt x="285" y="269"/>
                      <a:pt x="376" y="262"/>
                      <a:pt x="414" y="26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356" name="Freeform 889"/>
              <p:cNvSpPr>
                <a:spLocks/>
              </p:cNvSpPr>
              <p:nvPr/>
            </p:nvSpPr>
            <p:spPr bwMode="auto">
              <a:xfrm>
                <a:off x="3554" y="1075"/>
                <a:ext cx="377" cy="239"/>
              </a:xfrm>
              <a:custGeom>
                <a:avLst/>
                <a:gdLst>
                  <a:gd name="T0" fmla="*/ 42 w 377"/>
                  <a:gd name="T1" fmla="*/ 239 h 239"/>
                  <a:gd name="T2" fmla="*/ 335 w 377"/>
                  <a:gd name="T3" fmla="*/ 146 h 239"/>
                  <a:gd name="T4" fmla="*/ 342 w 377"/>
                  <a:gd name="T5" fmla="*/ 47 h 239"/>
                  <a:gd name="T6" fmla="*/ 0 w 377"/>
                  <a:gd name="T7" fmla="*/ 0 h 239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77"/>
                  <a:gd name="T13" fmla="*/ 0 h 239"/>
                  <a:gd name="T14" fmla="*/ 377 w 377"/>
                  <a:gd name="T15" fmla="*/ 239 h 239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77" h="239">
                    <a:moveTo>
                      <a:pt x="42" y="239"/>
                    </a:moveTo>
                    <a:cubicBezTo>
                      <a:pt x="89" y="224"/>
                      <a:pt x="285" y="178"/>
                      <a:pt x="335" y="146"/>
                    </a:cubicBezTo>
                    <a:cubicBezTo>
                      <a:pt x="372" y="115"/>
                      <a:pt x="377" y="75"/>
                      <a:pt x="342" y="47"/>
                    </a:cubicBezTo>
                    <a:cubicBezTo>
                      <a:pt x="286" y="23"/>
                      <a:pt x="71" y="10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357" name="Freeform 890"/>
              <p:cNvSpPr>
                <a:spLocks/>
              </p:cNvSpPr>
              <p:nvPr/>
            </p:nvSpPr>
            <p:spPr bwMode="auto">
              <a:xfrm>
                <a:off x="3646" y="997"/>
                <a:ext cx="660" cy="336"/>
              </a:xfrm>
              <a:custGeom>
                <a:avLst/>
                <a:gdLst>
                  <a:gd name="T0" fmla="*/ 463 w 646"/>
                  <a:gd name="T1" fmla="*/ 1466 h 300"/>
                  <a:gd name="T2" fmla="*/ 659 w 646"/>
                  <a:gd name="T3" fmla="*/ 1238 h 300"/>
                  <a:gd name="T4" fmla="*/ 819 w 646"/>
                  <a:gd name="T5" fmla="*/ 934 h 300"/>
                  <a:gd name="T6" fmla="*/ 846 w 646"/>
                  <a:gd name="T7" fmla="*/ 523 h 300"/>
                  <a:gd name="T8" fmla="*/ 620 w 646"/>
                  <a:gd name="T9" fmla="*/ 293 h 300"/>
                  <a:gd name="T10" fmla="*/ 0 w 646"/>
                  <a:gd name="T11" fmla="*/ 0 h 3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646"/>
                  <a:gd name="T19" fmla="*/ 0 h 300"/>
                  <a:gd name="T20" fmla="*/ 646 w 646"/>
                  <a:gd name="T21" fmla="*/ 300 h 300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646" h="300">
                    <a:moveTo>
                      <a:pt x="343" y="300"/>
                    </a:moveTo>
                    <a:cubicBezTo>
                      <a:pt x="367" y="292"/>
                      <a:pt x="443" y="272"/>
                      <a:pt x="487" y="254"/>
                    </a:cubicBezTo>
                    <a:cubicBezTo>
                      <a:pt x="531" y="236"/>
                      <a:pt x="584" y="216"/>
                      <a:pt x="607" y="191"/>
                    </a:cubicBezTo>
                    <a:cubicBezTo>
                      <a:pt x="628" y="173"/>
                      <a:pt x="646" y="125"/>
                      <a:pt x="627" y="107"/>
                    </a:cubicBezTo>
                    <a:cubicBezTo>
                      <a:pt x="603" y="85"/>
                      <a:pt x="563" y="79"/>
                      <a:pt x="459" y="61"/>
                    </a:cubicBezTo>
                    <a:cubicBezTo>
                      <a:pt x="355" y="43"/>
                      <a:pt x="76" y="10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358" name="Freeform 891"/>
              <p:cNvSpPr>
                <a:spLocks/>
              </p:cNvSpPr>
              <p:nvPr/>
            </p:nvSpPr>
            <p:spPr bwMode="auto">
              <a:xfrm>
                <a:off x="4116" y="955"/>
                <a:ext cx="630" cy="397"/>
              </a:xfrm>
              <a:custGeom>
                <a:avLst/>
                <a:gdLst>
                  <a:gd name="T0" fmla="*/ 320 w 630"/>
                  <a:gd name="T1" fmla="*/ 397 h 397"/>
                  <a:gd name="T2" fmla="*/ 468 w 630"/>
                  <a:gd name="T3" fmla="*/ 345 h 397"/>
                  <a:gd name="T4" fmla="*/ 590 w 630"/>
                  <a:gd name="T5" fmla="*/ 275 h 397"/>
                  <a:gd name="T6" fmla="*/ 611 w 630"/>
                  <a:gd name="T7" fmla="*/ 181 h 397"/>
                  <a:gd name="T8" fmla="*/ 439 w 630"/>
                  <a:gd name="T9" fmla="*/ 129 h 397"/>
                  <a:gd name="T10" fmla="*/ 0 w 630"/>
                  <a:gd name="T11" fmla="*/ 0 h 39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630"/>
                  <a:gd name="T19" fmla="*/ 0 h 397"/>
                  <a:gd name="T20" fmla="*/ 630 w 630"/>
                  <a:gd name="T21" fmla="*/ 397 h 39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630" h="397">
                    <a:moveTo>
                      <a:pt x="320" y="397"/>
                    </a:moveTo>
                    <a:cubicBezTo>
                      <a:pt x="345" y="388"/>
                      <a:pt x="423" y="366"/>
                      <a:pt x="468" y="345"/>
                    </a:cubicBezTo>
                    <a:cubicBezTo>
                      <a:pt x="513" y="325"/>
                      <a:pt x="567" y="303"/>
                      <a:pt x="590" y="275"/>
                    </a:cubicBezTo>
                    <a:cubicBezTo>
                      <a:pt x="612" y="255"/>
                      <a:pt x="630" y="201"/>
                      <a:pt x="611" y="181"/>
                    </a:cubicBezTo>
                    <a:cubicBezTo>
                      <a:pt x="586" y="156"/>
                      <a:pt x="541" y="159"/>
                      <a:pt x="439" y="129"/>
                    </a:cubicBezTo>
                    <a:cubicBezTo>
                      <a:pt x="337" y="99"/>
                      <a:pt x="91" y="27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37953" name="Line 892"/>
            <p:cNvSpPr>
              <a:spLocks noChangeShapeType="1"/>
            </p:cNvSpPr>
            <p:nvPr/>
          </p:nvSpPr>
          <p:spPr bwMode="auto">
            <a:xfrm>
              <a:off x="5726113" y="3127375"/>
              <a:ext cx="20637" cy="555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37954" name="Group 893"/>
            <p:cNvGrpSpPr>
              <a:grpSpLocks/>
            </p:cNvGrpSpPr>
            <p:nvPr/>
          </p:nvGrpSpPr>
          <p:grpSpPr bwMode="auto">
            <a:xfrm>
              <a:off x="7007225" y="5005388"/>
              <a:ext cx="519113" cy="128587"/>
              <a:chOff x="2199" y="955"/>
              <a:chExt cx="2547" cy="506"/>
            </a:xfrm>
          </p:grpSpPr>
          <p:sp>
            <p:nvSpPr>
              <p:cNvPr id="38347" name="Freeform 894"/>
              <p:cNvSpPr>
                <a:spLocks/>
              </p:cNvSpPr>
              <p:nvPr/>
            </p:nvSpPr>
            <p:spPr bwMode="auto">
              <a:xfrm>
                <a:off x="2199" y="1166"/>
                <a:ext cx="260" cy="281"/>
              </a:xfrm>
              <a:custGeom>
                <a:avLst/>
                <a:gdLst>
                  <a:gd name="T0" fmla="*/ 260 w 260"/>
                  <a:gd name="T1" fmla="*/ 0 h 281"/>
                  <a:gd name="T2" fmla="*/ 42 w 260"/>
                  <a:gd name="T3" fmla="*/ 112 h 281"/>
                  <a:gd name="T4" fmla="*/ 35 w 260"/>
                  <a:gd name="T5" fmla="*/ 211 h 281"/>
                  <a:gd name="T6" fmla="*/ 253 w 260"/>
                  <a:gd name="T7" fmla="*/ 281 h 28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60"/>
                  <a:gd name="T13" fmla="*/ 0 h 281"/>
                  <a:gd name="T14" fmla="*/ 260 w 260"/>
                  <a:gd name="T15" fmla="*/ 281 h 28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60" h="281">
                    <a:moveTo>
                      <a:pt x="260" y="0"/>
                    </a:moveTo>
                    <a:cubicBezTo>
                      <a:pt x="224" y="19"/>
                      <a:pt x="79" y="77"/>
                      <a:pt x="42" y="112"/>
                    </a:cubicBezTo>
                    <a:cubicBezTo>
                      <a:pt x="5" y="143"/>
                      <a:pt x="0" y="183"/>
                      <a:pt x="35" y="211"/>
                    </a:cubicBezTo>
                    <a:cubicBezTo>
                      <a:pt x="70" y="239"/>
                      <a:pt x="208" y="266"/>
                      <a:pt x="253" y="281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348" name="Freeform 895"/>
              <p:cNvSpPr>
                <a:spLocks/>
              </p:cNvSpPr>
              <p:nvPr/>
            </p:nvSpPr>
            <p:spPr bwMode="auto">
              <a:xfrm>
                <a:off x="2482" y="1040"/>
                <a:ext cx="900" cy="421"/>
              </a:xfrm>
              <a:custGeom>
                <a:avLst/>
                <a:gdLst>
                  <a:gd name="T0" fmla="*/ 531 w 900"/>
                  <a:gd name="T1" fmla="*/ 0 h 421"/>
                  <a:gd name="T2" fmla="*/ 279 w 900"/>
                  <a:gd name="T3" fmla="*/ 77 h 421"/>
                  <a:gd name="T4" fmla="*/ 68 w 900"/>
                  <a:gd name="T5" fmla="*/ 182 h 421"/>
                  <a:gd name="T6" fmla="*/ 33 w 900"/>
                  <a:gd name="T7" fmla="*/ 323 h 421"/>
                  <a:gd name="T8" fmla="*/ 328 w 900"/>
                  <a:gd name="T9" fmla="*/ 400 h 421"/>
                  <a:gd name="T10" fmla="*/ 812 w 900"/>
                  <a:gd name="T11" fmla="*/ 421 h 421"/>
                  <a:gd name="T12" fmla="*/ 855 w 900"/>
                  <a:gd name="T13" fmla="*/ 400 h 42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900"/>
                  <a:gd name="T22" fmla="*/ 0 h 421"/>
                  <a:gd name="T23" fmla="*/ 900 w 900"/>
                  <a:gd name="T24" fmla="*/ 421 h 421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900" h="421">
                    <a:moveTo>
                      <a:pt x="531" y="0"/>
                    </a:moveTo>
                    <a:cubicBezTo>
                      <a:pt x="489" y="13"/>
                      <a:pt x="356" y="47"/>
                      <a:pt x="279" y="77"/>
                    </a:cubicBezTo>
                    <a:cubicBezTo>
                      <a:pt x="202" y="107"/>
                      <a:pt x="109" y="141"/>
                      <a:pt x="68" y="182"/>
                    </a:cubicBezTo>
                    <a:cubicBezTo>
                      <a:pt x="31" y="213"/>
                      <a:pt x="0" y="292"/>
                      <a:pt x="33" y="323"/>
                    </a:cubicBezTo>
                    <a:cubicBezTo>
                      <a:pt x="76" y="359"/>
                      <a:pt x="198" y="384"/>
                      <a:pt x="328" y="400"/>
                    </a:cubicBezTo>
                    <a:cubicBezTo>
                      <a:pt x="458" y="416"/>
                      <a:pt x="724" y="421"/>
                      <a:pt x="812" y="421"/>
                    </a:cubicBezTo>
                    <a:cubicBezTo>
                      <a:pt x="900" y="421"/>
                      <a:pt x="846" y="404"/>
                      <a:pt x="855" y="40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349" name="Freeform 896"/>
              <p:cNvSpPr>
                <a:spLocks/>
              </p:cNvSpPr>
              <p:nvPr/>
            </p:nvSpPr>
            <p:spPr bwMode="auto">
              <a:xfrm>
                <a:off x="2782" y="1068"/>
                <a:ext cx="428" cy="269"/>
              </a:xfrm>
              <a:custGeom>
                <a:avLst/>
                <a:gdLst>
                  <a:gd name="T0" fmla="*/ 428 w 428"/>
                  <a:gd name="T1" fmla="*/ 0 h 269"/>
                  <a:gd name="T2" fmla="*/ 217 w 428"/>
                  <a:gd name="T3" fmla="*/ 35 h 269"/>
                  <a:gd name="T4" fmla="*/ 21 w 428"/>
                  <a:gd name="T5" fmla="*/ 140 h 269"/>
                  <a:gd name="T6" fmla="*/ 91 w 428"/>
                  <a:gd name="T7" fmla="*/ 246 h 269"/>
                  <a:gd name="T8" fmla="*/ 231 w 428"/>
                  <a:gd name="T9" fmla="*/ 267 h 269"/>
                  <a:gd name="T10" fmla="*/ 414 w 428"/>
                  <a:gd name="T11" fmla="*/ 260 h 26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428"/>
                  <a:gd name="T19" fmla="*/ 0 h 269"/>
                  <a:gd name="T20" fmla="*/ 428 w 428"/>
                  <a:gd name="T21" fmla="*/ 269 h 269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428" h="269">
                    <a:moveTo>
                      <a:pt x="428" y="0"/>
                    </a:moveTo>
                    <a:cubicBezTo>
                      <a:pt x="428" y="0"/>
                      <a:pt x="217" y="35"/>
                      <a:pt x="217" y="35"/>
                    </a:cubicBezTo>
                    <a:cubicBezTo>
                      <a:pt x="217" y="35"/>
                      <a:pt x="42" y="105"/>
                      <a:pt x="21" y="140"/>
                    </a:cubicBezTo>
                    <a:cubicBezTo>
                      <a:pt x="0" y="175"/>
                      <a:pt x="14" y="217"/>
                      <a:pt x="91" y="246"/>
                    </a:cubicBezTo>
                    <a:cubicBezTo>
                      <a:pt x="126" y="267"/>
                      <a:pt x="177" y="265"/>
                      <a:pt x="231" y="267"/>
                    </a:cubicBezTo>
                    <a:cubicBezTo>
                      <a:pt x="285" y="269"/>
                      <a:pt x="376" y="262"/>
                      <a:pt x="414" y="26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350" name="Freeform 897"/>
              <p:cNvSpPr>
                <a:spLocks/>
              </p:cNvSpPr>
              <p:nvPr/>
            </p:nvSpPr>
            <p:spPr bwMode="auto">
              <a:xfrm>
                <a:off x="3554" y="1075"/>
                <a:ext cx="377" cy="239"/>
              </a:xfrm>
              <a:custGeom>
                <a:avLst/>
                <a:gdLst>
                  <a:gd name="T0" fmla="*/ 42 w 377"/>
                  <a:gd name="T1" fmla="*/ 239 h 239"/>
                  <a:gd name="T2" fmla="*/ 335 w 377"/>
                  <a:gd name="T3" fmla="*/ 146 h 239"/>
                  <a:gd name="T4" fmla="*/ 342 w 377"/>
                  <a:gd name="T5" fmla="*/ 47 h 239"/>
                  <a:gd name="T6" fmla="*/ 0 w 377"/>
                  <a:gd name="T7" fmla="*/ 0 h 239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77"/>
                  <a:gd name="T13" fmla="*/ 0 h 239"/>
                  <a:gd name="T14" fmla="*/ 377 w 377"/>
                  <a:gd name="T15" fmla="*/ 239 h 239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77" h="239">
                    <a:moveTo>
                      <a:pt x="42" y="239"/>
                    </a:moveTo>
                    <a:cubicBezTo>
                      <a:pt x="89" y="224"/>
                      <a:pt x="285" y="178"/>
                      <a:pt x="335" y="146"/>
                    </a:cubicBezTo>
                    <a:cubicBezTo>
                      <a:pt x="372" y="115"/>
                      <a:pt x="377" y="75"/>
                      <a:pt x="342" y="47"/>
                    </a:cubicBezTo>
                    <a:cubicBezTo>
                      <a:pt x="286" y="23"/>
                      <a:pt x="71" y="10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351" name="Freeform 898"/>
              <p:cNvSpPr>
                <a:spLocks/>
              </p:cNvSpPr>
              <p:nvPr/>
            </p:nvSpPr>
            <p:spPr bwMode="auto">
              <a:xfrm>
                <a:off x="3646" y="997"/>
                <a:ext cx="660" cy="336"/>
              </a:xfrm>
              <a:custGeom>
                <a:avLst/>
                <a:gdLst>
                  <a:gd name="T0" fmla="*/ 463 w 646"/>
                  <a:gd name="T1" fmla="*/ 1466 h 300"/>
                  <a:gd name="T2" fmla="*/ 659 w 646"/>
                  <a:gd name="T3" fmla="*/ 1238 h 300"/>
                  <a:gd name="T4" fmla="*/ 819 w 646"/>
                  <a:gd name="T5" fmla="*/ 934 h 300"/>
                  <a:gd name="T6" fmla="*/ 846 w 646"/>
                  <a:gd name="T7" fmla="*/ 523 h 300"/>
                  <a:gd name="T8" fmla="*/ 620 w 646"/>
                  <a:gd name="T9" fmla="*/ 293 h 300"/>
                  <a:gd name="T10" fmla="*/ 0 w 646"/>
                  <a:gd name="T11" fmla="*/ 0 h 3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646"/>
                  <a:gd name="T19" fmla="*/ 0 h 300"/>
                  <a:gd name="T20" fmla="*/ 646 w 646"/>
                  <a:gd name="T21" fmla="*/ 300 h 300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646" h="300">
                    <a:moveTo>
                      <a:pt x="343" y="300"/>
                    </a:moveTo>
                    <a:cubicBezTo>
                      <a:pt x="367" y="292"/>
                      <a:pt x="443" y="272"/>
                      <a:pt x="487" y="254"/>
                    </a:cubicBezTo>
                    <a:cubicBezTo>
                      <a:pt x="531" y="236"/>
                      <a:pt x="584" y="216"/>
                      <a:pt x="607" y="191"/>
                    </a:cubicBezTo>
                    <a:cubicBezTo>
                      <a:pt x="628" y="173"/>
                      <a:pt x="646" y="125"/>
                      <a:pt x="627" y="107"/>
                    </a:cubicBezTo>
                    <a:cubicBezTo>
                      <a:pt x="603" y="85"/>
                      <a:pt x="563" y="79"/>
                      <a:pt x="459" y="61"/>
                    </a:cubicBezTo>
                    <a:cubicBezTo>
                      <a:pt x="355" y="43"/>
                      <a:pt x="76" y="10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352" name="Freeform 899"/>
              <p:cNvSpPr>
                <a:spLocks/>
              </p:cNvSpPr>
              <p:nvPr/>
            </p:nvSpPr>
            <p:spPr bwMode="auto">
              <a:xfrm>
                <a:off x="4116" y="955"/>
                <a:ext cx="630" cy="397"/>
              </a:xfrm>
              <a:custGeom>
                <a:avLst/>
                <a:gdLst>
                  <a:gd name="T0" fmla="*/ 320 w 630"/>
                  <a:gd name="T1" fmla="*/ 397 h 397"/>
                  <a:gd name="T2" fmla="*/ 468 w 630"/>
                  <a:gd name="T3" fmla="*/ 345 h 397"/>
                  <a:gd name="T4" fmla="*/ 590 w 630"/>
                  <a:gd name="T5" fmla="*/ 275 h 397"/>
                  <a:gd name="T6" fmla="*/ 611 w 630"/>
                  <a:gd name="T7" fmla="*/ 181 h 397"/>
                  <a:gd name="T8" fmla="*/ 439 w 630"/>
                  <a:gd name="T9" fmla="*/ 129 h 397"/>
                  <a:gd name="T10" fmla="*/ 0 w 630"/>
                  <a:gd name="T11" fmla="*/ 0 h 39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630"/>
                  <a:gd name="T19" fmla="*/ 0 h 397"/>
                  <a:gd name="T20" fmla="*/ 630 w 630"/>
                  <a:gd name="T21" fmla="*/ 397 h 39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630" h="397">
                    <a:moveTo>
                      <a:pt x="320" y="397"/>
                    </a:moveTo>
                    <a:cubicBezTo>
                      <a:pt x="345" y="388"/>
                      <a:pt x="423" y="366"/>
                      <a:pt x="468" y="345"/>
                    </a:cubicBezTo>
                    <a:cubicBezTo>
                      <a:pt x="513" y="325"/>
                      <a:pt x="567" y="303"/>
                      <a:pt x="590" y="275"/>
                    </a:cubicBezTo>
                    <a:cubicBezTo>
                      <a:pt x="612" y="255"/>
                      <a:pt x="630" y="201"/>
                      <a:pt x="611" y="181"/>
                    </a:cubicBezTo>
                    <a:cubicBezTo>
                      <a:pt x="586" y="156"/>
                      <a:pt x="541" y="159"/>
                      <a:pt x="439" y="129"/>
                    </a:cubicBezTo>
                    <a:cubicBezTo>
                      <a:pt x="337" y="99"/>
                      <a:pt x="91" y="27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37955" name="Group 900"/>
            <p:cNvGrpSpPr>
              <a:grpSpLocks/>
            </p:cNvGrpSpPr>
            <p:nvPr/>
          </p:nvGrpSpPr>
          <p:grpSpPr bwMode="auto">
            <a:xfrm>
              <a:off x="7245350" y="5429250"/>
              <a:ext cx="519113" cy="128588"/>
              <a:chOff x="2199" y="955"/>
              <a:chExt cx="2547" cy="506"/>
            </a:xfrm>
          </p:grpSpPr>
          <p:sp>
            <p:nvSpPr>
              <p:cNvPr id="38341" name="Freeform 901"/>
              <p:cNvSpPr>
                <a:spLocks/>
              </p:cNvSpPr>
              <p:nvPr/>
            </p:nvSpPr>
            <p:spPr bwMode="auto">
              <a:xfrm>
                <a:off x="2199" y="1166"/>
                <a:ext cx="260" cy="281"/>
              </a:xfrm>
              <a:custGeom>
                <a:avLst/>
                <a:gdLst>
                  <a:gd name="T0" fmla="*/ 260 w 260"/>
                  <a:gd name="T1" fmla="*/ 0 h 281"/>
                  <a:gd name="T2" fmla="*/ 42 w 260"/>
                  <a:gd name="T3" fmla="*/ 112 h 281"/>
                  <a:gd name="T4" fmla="*/ 35 w 260"/>
                  <a:gd name="T5" fmla="*/ 211 h 281"/>
                  <a:gd name="T6" fmla="*/ 253 w 260"/>
                  <a:gd name="T7" fmla="*/ 281 h 28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60"/>
                  <a:gd name="T13" fmla="*/ 0 h 281"/>
                  <a:gd name="T14" fmla="*/ 260 w 260"/>
                  <a:gd name="T15" fmla="*/ 281 h 28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60" h="281">
                    <a:moveTo>
                      <a:pt x="260" y="0"/>
                    </a:moveTo>
                    <a:cubicBezTo>
                      <a:pt x="224" y="19"/>
                      <a:pt x="79" y="77"/>
                      <a:pt x="42" y="112"/>
                    </a:cubicBezTo>
                    <a:cubicBezTo>
                      <a:pt x="5" y="143"/>
                      <a:pt x="0" y="183"/>
                      <a:pt x="35" y="211"/>
                    </a:cubicBezTo>
                    <a:cubicBezTo>
                      <a:pt x="70" y="239"/>
                      <a:pt x="208" y="266"/>
                      <a:pt x="253" y="281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342" name="Freeform 902"/>
              <p:cNvSpPr>
                <a:spLocks/>
              </p:cNvSpPr>
              <p:nvPr/>
            </p:nvSpPr>
            <p:spPr bwMode="auto">
              <a:xfrm>
                <a:off x="2482" y="1040"/>
                <a:ext cx="900" cy="421"/>
              </a:xfrm>
              <a:custGeom>
                <a:avLst/>
                <a:gdLst>
                  <a:gd name="T0" fmla="*/ 531 w 900"/>
                  <a:gd name="T1" fmla="*/ 0 h 421"/>
                  <a:gd name="T2" fmla="*/ 279 w 900"/>
                  <a:gd name="T3" fmla="*/ 77 h 421"/>
                  <a:gd name="T4" fmla="*/ 68 w 900"/>
                  <a:gd name="T5" fmla="*/ 182 h 421"/>
                  <a:gd name="T6" fmla="*/ 33 w 900"/>
                  <a:gd name="T7" fmla="*/ 323 h 421"/>
                  <a:gd name="T8" fmla="*/ 328 w 900"/>
                  <a:gd name="T9" fmla="*/ 400 h 421"/>
                  <a:gd name="T10" fmla="*/ 812 w 900"/>
                  <a:gd name="T11" fmla="*/ 421 h 421"/>
                  <a:gd name="T12" fmla="*/ 855 w 900"/>
                  <a:gd name="T13" fmla="*/ 400 h 42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900"/>
                  <a:gd name="T22" fmla="*/ 0 h 421"/>
                  <a:gd name="T23" fmla="*/ 900 w 900"/>
                  <a:gd name="T24" fmla="*/ 421 h 421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900" h="421">
                    <a:moveTo>
                      <a:pt x="531" y="0"/>
                    </a:moveTo>
                    <a:cubicBezTo>
                      <a:pt x="489" y="13"/>
                      <a:pt x="356" y="47"/>
                      <a:pt x="279" y="77"/>
                    </a:cubicBezTo>
                    <a:cubicBezTo>
                      <a:pt x="202" y="107"/>
                      <a:pt x="109" y="141"/>
                      <a:pt x="68" y="182"/>
                    </a:cubicBezTo>
                    <a:cubicBezTo>
                      <a:pt x="31" y="213"/>
                      <a:pt x="0" y="292"/>
                      <a:pt x="33" y="323"/>
                    </a:cubicBezTo>
                    <a:cubicBezTo>
                      <a:pt x="76" y="359"/>
                      <a:pt x="198" y="384"/>
                      <a:pt x="328" y="400"/>
                    </a:cubicBezTo>
                    <a:cubicBezTo>
                      <a:pt x="458" y="416"/>
                      <a:pt x="724" y="421"/>
                      <a:pt x="812" y="421"/>
                    </a:cubicBezTo>
                    <a:cubicBezTo>
                      <a:pt x="900" y="421"/>
                      <a:pt x="846" y="404"/>
                      <a:pt x="855" y="40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343" name="Freeform 903"/>
              <p:cNvSpPr>
                <a:spLocks/>
              </p:cNvSpPr>
              <p:nvPr/>
            </p:nvSpPr>
            <p:spPr bwMode="auto">
              <a:xfrm>
                <a:off x="2782" y="1068"/>
                <a:ext cx="428" cy="269"/>
              </a:xfrm>
              <a:custGeom>
                <a:avLst/>
                <a:gdLst>
                  <a:gd name="T0" fmla="*/ 428 w 428"/>
                  <a:gd name="T1" fmla="*/ 0 h 269"/>
                  <a:gd name="T2" fmla="*/ 217 w 428"/>
                  <a:gd name="T3" fmla="*/ 35 h 269"/>
                  <a:gd name="T4" fmla="*/ 21 w 428"/>
                  <a:gd name="T5" fmla="*/ 140 h 269"/>
                  <a:gd name="T6" fmla="*/ 91 w 428"/>
                  <a:gd name="T7" fmla="*/ 246 h 269"/>
                  <a:gd name="T8" fmla="*/ 231 w 428"/>
                  <a:gd name="T9" fmla="*/ 267 h 269"/>
                  <a:gd name="T10" fmla="*/ 414 w 428"/>
                  <a:gd name="T11" fmla="*/ 260 h 26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428"/>
                  <a:gd name="T19" fmla="*/ 0 h 269"/>
                  <a:gd name="T20" fmla="*/ 428 w 428"/>
                  <a:gd name="T21" fmla="*/ 269 h 269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428" h="269">
                    <a:moveTo>
                      <a:pt x="428" y="0"/>
                    </a:moveTo>
                    <a:cubicBezTo>
                      <a:pt x="428" y="0"/>
                      <a:pt x="217" y="35"/>
                      <a:pt x="217" y="35"/>
                    </a:cubicBezTo>
                    <a:cubicBezTo>
                      <a:pt x="217" y="35"/>
                      <a:pt x="42" y="105"/>
                      <a:pt x="21" y="140"/>
                    </a:cubicBezTo>
                    <a:cubicBezTo>
                      <a:pt x="0" y="175"/>
                      <a:pt x="14" y="217"/>
                      <a:pt x="91" y="246"/>
                    </a:cubicBezTo>
                    <a:cubicBezTo>
                      <a:pt x="126" y="267"/>
                      <a:pt x="177" y="265"/>
                      <a:pt x="231" y="267"/>
                    </a:cubicBezTo>
                    <a:cubicBezTo>
                      <a:pt x="285" y="269"/>
                      <a:pt x="376" y="262"/>
                      <a:pt x="414" y="26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344" name="Freeform 904"/>
              <p:cNvSpPr>
                <a:spLocks/>
              </p:cNvSpPr>
              <p:nvPr/>
            </p:nvSpPr>
            <p:spPr bwMode="auto">
              <a:xfrm>
                <a:off x="3554" y="1075"/>
                <a:ext cx="377" cy="239"/>
              </a:xfrm>
              <a:custGeom>
                <a:avLst/>
                <a:gdLst>
                  <a:gd name="T0" fmla="*/ 42 w 377"/>
                  <a:gd name="T1" fmla="*/ 239 h 239"/>
                  <a:gd name="T2" fmla="*/ 335 w 377"/>
                  <a:gd name="T3" fmla="*/ 146 h 239"/>
                  <a:gd name="T4" fmla="*/ 342 w 377"/>
                  <a:gd name="T5" fmla="*/ 47 h 239"/>
                  <a:gd name="T6" fmla="*/ 0 w 377"/>
                  <a:gd name="T7" fmla="*/ 0 h 239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77"/>
                  <a:gd name="T13" fmla="*/ 0 h 239"/>
                  <a:gd name="T14" fmla="*/ 377 w 377"/>
                  <a:gd name="T15" fmla="*/ 239 h 239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77" h="239">
                    <a:moveTo>
                      <a:pt x="42" y="239"/>
                    </a:moveTo>
                    <a:cubicBezTo>
                      <a:pt x="89" y="224"/>
                      <a:pt x="285" y="178"/>
                      <a:pt x="335" y="146"/>
                    </a:cubicBezTo>
                    <a:cubicBezTo>
                      <a:pt x="372" y="115"/>
                      <a:pt x="377" y="75"/>
                      <a:pt x="342" y="47"/>
                    </a:cubicBezTo>
                    <a:cubicBezTo>
                      <a:pt x="286" y="23"/>
                      <a:pt x="71" y="10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345" name="Freeform 905"/>
              <p:cNvSpPr>
                <a:spLocks/>
              </p:cNvSpPr>
              <p:nvPr/>
            </p:nvSpPr>
            <p:spPr bwMode="auto">
              <a:xfrm>
                <a:off x="3646" y="997"/>
                <a:ext cx="660" cy="336"/>
              </a:xfrm>
              <a:custGeom>
                <a:avLst/>
                <a:gdLst>
                  <a:gd name="T0" fmla="*/ 463 w 646"/>
                  <a:gd name="T1" fmla="*/ 1466 h 300"/>
                  <a:gd name="T2" fmla="*/ 659 w 646"/>
                  <a:gd name="T3" fmla="*/ 1238 h 300"/>
                  <a:gd name="T4" fmla="*/ 819 w 646"/>
                  <a:gd name="T5" fmla="*/ 934 h 300"/>
                  <a:gd name="T6" fmla="*/ 846 w 646"/>
                  <a:gd name="T7" fmla="*/ 523 h 300"/>
                  <a:gd name="T8" fmla="*/ 620 w 646"/>
                  <a:gd name="T9" fmla="*/ 293 h 300"/>
                  <a:gd name="T10" fmla="*/ 0 w 646"/>
                  <a:gd name="T11" fmla="*/ 0 h 3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646"/>
                  <a:gd name="T19" fmla="*/ 0 h 300"/>
                  <a:gd name="T20" fmla="*/ 646 w 646"/>
                  <a:gd name="T21" fmla="*/ 300 h 300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646" h="300">
                    <a:moveTo>
                      <a:pt x="343" y="300"/>
                    </a:moveTo>
                    <a:cubicBezTo>
                      <a:pt x="367" y="292"/>
                      <a:pt x="443" y="272"/>
                      <a:pt x="487" y="254"/>
                    </a:cubicBezTo>
                    <a:cubicBezTo>
                      <a:pt x="531" y="236"/>
                      <a:pt x="584" y="216"/>
                      <a:pt x="607" y="191"/>
                    </a:cubicBezTo>
                    <a:cubicBezTo>
                      <a:pt x="628" y="173"/>
                      <a:pt x="646" y="125"/>
                      <a:pt x="627" y="107"/>
                    </a:cubicBezTo>
                    <a:cubicBezTo>
                      <a:pt x="603" y="85"/>
                      <a:pt x="563" y="79"/>
                      <a:pt x="459" y="61"/>
                    </a:cubicBezTo>
                    <a:cubicBezTo>
                      <a:pt x="355" y="43"/>
                      <a:pt x="76" y="10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346" name="Freeform 906"/>
              <p:cNvSpPr>
                <a:spLocks/>
              </p:cNvSpPr>
              <p:nvPr/>
            </p:nvSpPr>
            <p:spPr bwMode="auto">
              <a:xfrm>
                <a:off x="4116" y="955"/>
                <a:ext cx="630" cy="397"/>
              </a:xfrm>
              <a:custGeom>
                <a:avLst/>
                <a:gdLst>
                  <a:gd name="T0" fmla="*/ 320 w 630"/>
                  <a:gd name="T1" fmla="*/ 397 h 397"/>
                  <a:gd name="T2" fmla="*/ 468 w 630"/>
                  <a:gd name="T3" fmla="*/ 345 h 397"/>
                  <a:gd name="T4" fmla="*/ 590 w 630"/>
                  <a:gd name="T5" fmla="*/ 275 h 397"/>
                  <a:gd name="T6" fmla="*/ 611 w 630"/>
                  <a:gd name="T7" fmla="*/ 181 h 397"/>
                  <a:gd name="T8" fmla="*/ 439 w 630"/>
                  <a:gd name="T9" fmla="*/ 129 h 397"/>
                  <a:gd name="T10" fmla="*/ 0 w 630"/>
                  <a:gd name="T11" fmla="*/ 0 h 39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630"/>
                  <a:gd name="T19" fmla="*/ 0 h 397"/>
                  <a:gd name="T20" fmla="*/ 630 w 630"/>
                  <a:gd name="T21" fmla="*/ 397 h 39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630" h="397">
                    <a:moveTo>
                      <a:pt x="320" y="397"/>
                    </a:moveTo>
                    <a:cubicBezTo>
                      <a:pt x="345" y="388"/>
                      <a:pt x="423" y="366"/>
                      <a:pt x="468" y="345"/>
                    </a:cubicBezTo>
                    <a:cubicBezTo>
                      <a:pt x="513" y="325"/>
                      <a:pt x="567" y="303"/>
                      <a:pt x="590" y="275"/>
                    </a:cubicBezTo>
                    <a:cubicBezTo>
                      <a:pt x="612" y="255"/>
                      <a:pt x="630" y="201"/>
                      <a:pt x="611" y="181"/>
                    </a:cubicBezTo>
                    <a:cubicBezTo>
                      <a:pt x="586" y="156"/>
                      <a:pt x="541" y="159"/>
                      <a:pt x="439" y="129"/>
                    </a:cubicBezTo>
                    <a:cubicBezTo>
                      <a:pt x="337" y="99"/>
                      <a:pt x="91" y="27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37956" name="Group 907"/>
            <p:cNvGrpSpPr>
              <a:grpSpLocks/>
            </p:cNvGrpSpPr>
            <p:nvPr/>
          </p:nvGrpSpPr>
          <p:grpSpPr bwMode="auto">
            <a:xfrm>
              <a:off x="6821488" y="5408613"/>
              <a:ext cx="519112" cy="128587"/>
              <a:chOff x="2199" y="955"/>
              <a:chExt cx="2547" cy="506"/>
            </a:xfrm>
          </p:grpSpPr>
          <p:sp>
            <p:nvSpPr>
              <p:cNvPr id="38335" name="Freeform 908"/>
              <p:cNvSpPr>
                <a:spLocks/>
              </p:cNvSpPr>
              <p:nvPr/>
            </p:nvSpPr>
            <p:spPr bwMode="auto">
              <a:xfrm>
                <a:off x="2199" y="1166"/>
                <a:ext cx="260" cy="281"/>
              </a:xfrm>
              <a:custGeom>
                <a:avLst/>
                <a:gdLst>
                  <a:gd name="T0" fmla="*/ 260 w 260"/>
                  <a:gd name="T1" fmla="*/ 0 h 281"/>
                  <a:gd name="T2" fmla="*/ 42 w 260"/>
                  <a:gd name="T3" fmla="*/ 112 h 281"/>
                  <a:gd name="T4" fmla="*/ 35 w 260"/>
                  <a:gd name="T5" fmla="*/ 211 h 281"/>
                  <a:gd name="T6" fmla="*/ 253 w 260"/>
                  <a:gd name="T7" fmla="*/ 281 h 28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60"/>
                  <a:gd name="T13" fmla="*/ 0 h 281"/>
                  <a:gd name="T14" fmla="*/ 260 w 260"/>
                  <a:gd name="T15" fmla="*/ 281 h 28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60" h="281">
                    <a:moveTo>
                      <a:pt x="260" y="0"/>
                    </a:moveTo>
                    <a:cubicBezTo>
                      <a:pt x="224" y="19"/>
                      <a:pt x="79" y="77"/>
                      <a:pt x="42" y="112"/>
                    </a:cubicBezTo>
                    <a:cubicBezTo>
                      <a:pt x="5" y="143"/>
                      <a:pt x="0" y="183"/>
                      <a:pt x="35" y="211"/>
                    </a:cubicBezTo>
                    <a:cubicBezTo>
                      <a:pt x="70" y="239"/>
                      <a:pt x="208" y="266"/>
                      <a:pt x="253" y="281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336" name="Freeform 909"/>
              <p:cNvSpPr>
                <a:spLocks/>
              </p:cNvSpPr>
              <p:nvPr/>
            </p:nvSpPr>
            <p:spPr bwMode="auto">
              <a:xfrm>
                <a:off x="2482" y="1040"/>
                <a:ext cx="900" cy="421"/>
              </a:xfrm>
              <a:custGeom>
                <a:avLst/>
                <a:gdLst>
                  <a:gd name="T0" fmla="*/ 531 w 900"/>
                  <a:gd name="T1" fmla="*/ 0 h 421"/>
                  <a:gd name="T2" fmla="*/ 279 w 900"/>
                  <a:gd name="T3" fmla="*/ 77 h 421"/>
                  <a:gd name="T4" fmla="*/ 68 w 900"/>
                  <a:gd name="T5" fmla="*/ 182 h 421"/>
                  <a:gd name="T6" fmla="*/ 33 w 900"/>
                  <a:gd name="T7" fmla="*/ 323 h 421"/>
                  <a:gd name="T8" fmla="*/ 328 w 900"/>
                  <a:gd name="T9" fmla="*/ 400 h 421"/>
                  <a:gd name="T10" fmla="*/ 812 w 900"/>
                  <a:gd name="T11" fmla="*/ 421 h 421"/>
                  <a:gd name="T12" fmla="*/ 855 w 900"/>
                  <a:gd name="T13" fmla="*/ 400 h 42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900"/>
                  <a:gd name="T22" fmla="*/ 0 h 421"/>
                  <a:gd name="T23" fmla="*/ 900 w 900"/>
                  <a:gd name="T24" fmla="*/ 421 h 421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900" h="421">
                    <a:moveTo>
                      <a:pt x="531" y="0"/>
                    </a:moveTo>
                    <a:cubicBezTo>
                      <a:pt x="489" y="13"/>
                      <a:pt x="356" y="47"/>
                      <a:pt x="279" y="77"/>
                    </a:cubicBezTo>
                    <a:cubicBezTo>
                      <a:pt x="202" y="107"/>
                      <a:pt x="109" y="141"/>
                      <a:pt x="68" y="182"/>
                    </a:cubicBezTo>
                    <a:cubicBezTo>
                      <a:pt x="31" y="213"/>
                      <a:pt x="0" y="292"/>
                      <a:pt x="33" y="323"/>
                    </a:cubicBezTo>
                    <a:cubicBezTo>
                      <a:pt x="76" y="359"/>
                      <a:pt x="198" y="384"/>
                      <a:pt x="328" y="400"/>
                    </a:cubicBezTo>
                    <a:cubicBezTo>
                      <a:pt x="458" y="416"/>
                      <a:pt x="724" y="421"/>
                      <a:pt x="812" y="421"/>
                    </a:cubicBezTo>
                    <a:cubicBezTo>
                      <a:pt x="900" y="421"/>
                      <a:pt x="846" y="404"/>
                      <a:pt x="855" y="40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337" name="Freeform 910"/>
              <p:cNvSpPr>
                <a:spLocks/>
              </p:cNvSpPr>
              <p:nvPr/>
            </p:nvSpPr>
            <p:spPr bwMode="auto">
              <a:xfrm>
                <a:off x="2782" y="1068"/>
                <a:ext cx="428" cy="269"/>
              </a:xfrm>
              <a:custGeom>
                <a:avLst/>
                <a:gdLst>
                  <a:gd name="T0" fmla="*/ 428 w 428"/>
                  <a:gd name="T1" fmla="*/ 0 h 269"/>
                  <a:gd name="T2" fmla="*/ 217 w 428"/>
                  <a:gd name="T3" fmla="*/ 35 h 269"/>
                  <a:gd name="T4" fmla="*/ 21 w 428"/>
                  <a:gd name="T5" fmla="*/ 140 h 269"/>
                  <a:gd name="T6" fmla="*/ 91 w 428"/>
                  <a:gd name="T7" fmla="*/ 246 h 269"/>
                  <a:gd name="T8" fmla="*/ 231 w 428"/>
                  <a:gd name="T9" fmla="*/ 267 h 269"/>
                  <a:gd name="T10" fmla="*/ 414 w 428"/>
                  <a:gd name="T11" fmla="*/ 260 h 26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428"/>
                  <a:gd name="T19" fmla="*/ 0 h 269"/>
                  <a:gd name="T20" fmla="*/ 428 w 428"/>
                  <a:gd name="T21" fmla="*/ 269 h 269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428" h="269">
                    <a:moveTo>
                      <a:pt x="428" y="0"/>
                    </a:moveTo>
                    <a:cubicBezTo>
                      <a:pt x="428" y="0"/>
                      <a:pt x="217" y="35"/>
                      <a:pt x="217" y="35"/>
                    </a:cubicBezTo>
                    <a:cubicBezTo>
                      <a:pt x="217" y="35"/>
                      <a:pt x="42" y="105"/>
                      <a:pt x="21" y="140"/>
                    </a:cubicBezTo>
                    <a:cubicBezTo>
                      <a:pt x="0" y="175"/>
                      <a:pt x="14" y="217"/>
                      <a:pt x="91" y="246"/>
                    </a:cubicBezTo>
                    <a:cubicBezTo>
                      <a:pt x="126" y="267"/>
                      <a:pt x="177" y="265"/>
                      <a:pt x="231" y="267"/>
                    </a:cubicBezTo>
                    <a:cubicBezTo>
                      <a:pt x="285" y="269"/>
                      <a:pt x="376" y="262"/>
                      <a:pt x="414" y="26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338" name="Freeform 911"/>
              <p:cNvSpPr>
                <a:spLocks/>
              </p:cNvSpPr>
              <p:nvPr/>
            </p:nvSpPr>
            <p:spPr bwMode="auto">
              <a:xfrm>
                <a:off x="3554" y="1075"/>
                <a:ext cx="377" cy="239"/>
              </a:xfrm>
              <a:custGeom>
                <a:avLst/>
                <a:gdLst>
                  <a:gd name="T0" fmla="*/ 42 w 377"/>
                  <a:gd name="T1" fmla="*/ 239 h 239"/>
                  <a:gd name="T2" fmla="*/ 335 w 377"/>
                  <a:gd name="T3" fmla="*/ 146 h 239"/>
                  <a:gd name="T4" fmla="*/ 342 w 377"/>
                  <a:gd name="T5" fmla="*/ 47 h 239"/>
                  <a:gd name="T6" fmla="*/ 0 w 377"/>
                  <a:gd name="T7" fmla="*/ 0 h 239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77"/>
                  <a:gd name="T13" fmla="*/ 0 h 239"/>
                  <a:gd name="T14" fmla="*/ 377 w 377"/>
                  <a:gd name="T15" fmla="*/ 239 h 239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77" h="239">
                    <a:moveTo>
                      <a:pt x="42" y="239"/>
                    </a:moveTo>
                    <a:cubicBezTo>
                      <a:pt x="89" y="224"/>
                      <a:pt x="285" y="178"/>
                      <a:pt x="335" y="146"/>
                    </a:cubicBezTo>
                    <a:cubicBezTo>
                      <a:pt x="372" y="115"/>
                      <a:pt x="377" y="75"/>
                      <a:pt x="342" y="47"/>
                    </a:cubicBezTo>
                    <a:cubicBezTo>
                      <a:pt x="286" y="23"/>
                      <a:pt x="71" y="10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339" name="Freeform 912"/>
              <p:cNvSpPr>
                <a:spLocks/>
              </p:cNvSpPr>
              <p:nvPr/>
            </p:nvSpPr>
            <p:spPr bwMode="auto">
              <a:xfrm>
                <a:off x="3646" y="997"/>
                <a:ext cx="660" cy="336"/>
              </a:xfrm>
              <a:custGeom>
                <a:avLst/>
                <a:gdLst>
                  <a:gd name="T0" fmla="*/ 463 w 646"/>
                  <a:gd name="T1" fmla="*/ 1466 h 300"/>
                  <a:gd name="T2" fmla="*/ 659 w 646"/>
                  <a:gd name="T3" fmla="*/ 1238 h 300"/>
                  <a:gd name="T4" fmla="*/ 819 w 646"/>
                  <a:gd name="T5" fmla="*/ 934 h 300"/>
                  <a:gd name="T6" fmla="*/ 846 w 646"/>
                  <a:gd name="T7" fmla="*/ 523 h 300"/>
                  <a:gd name="T8" fmla="*/ 620 w 646"/>
                  <a:gd name="T9" fmla="*/ 293 h 300"/>
                  <a:gd name="T10" fmla="*/ 0 w 646"/>
                  <a:gd name="T11" fmla="*/ 0 h 3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646"/>
                  <a:gd name="T19" fmla="*/ 0 h 300"/>
                  <a:gd name="T20" fmla="*/ 646 w 646"/>
                  <a:gd name="T21" fmla="*/ 300 h 300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646" h="300">
                    <a:moveTo>
                      <a:pt x="343" y="300"/>
                    </a:moveTo>
                    <a:cubicBezTo>
                      <a:pt x="367" y="292"/>
                      <a:pt x="443" y="272"/>
                      <a:pt x="487" y="254"/>
                    </a:cubicBezTo>
                    <a:cubicBezTo>
                      <a:pt x="531" y="236"/>
                      <a:pt x="584" y="216"/>
                      <a:pt x="607" y="191"/>
                    </a:cubicBezTo>
                    <a:cubicBezTo>
                      <a:pt x="628" y="173"/>
                      <a:pt x="646" y="125"/>
                      <a:pt x="627" y="107"/>
                    </a:cubicBezTo>
                    <a:cubicBezTo>
                      <a:pt x="603" y="85"/>
                      <a:pt x="563" y="79"/>
                      <a:pt x="459" y="61"/>
                    </a:cubicBezTo>
                    <a:cubicBezTo>
                      <a:pt x="355" y="43"/>
                      <a:pt x="76" y="10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340" name="Freeform 913"/>
              <p:cNvSpPr>
                <a:spLocks/>
              </p:cNvSpPr>
              <p:nvPr/>
            </p:nvSpPr>
            <p:spPr bwMode="auto">
              <a:xfrm>
                <a:off x="4116" y="955"/>
                <a:ext cx="630" cy="397"/>
              </a:xfrm>
              <a:custGeom>
                <a:avLst/>
                <a:gdLst>
                  <a:gd name="T0" fmla="*/ 320 w 630"/>
                  <a:gd name="T1" fmla="*/ 397 h 397"/>
                  <a:gd name="T2" fmla="*/ 468 w 630"/>
                  <a:gd name="T3" fmla="*/ 345 h 397"/>
                  <a:gd name="T4" fmla="*/ 590 w 630"/>
                  <a:gd name="T5" fmla="*/ 275 h 397"/>
                  <a:gd name="T6" fmla="*/ 611 w 630"/>
                  <a:gd name="T7" fmla="*/ 181 h 397"/>
                  <a:gd name="T8" fmla="*/ 439 w 630"/>
                  <a:gd name="T9" fmla="*/ 129 h 397"/>
                  <a:gd name="T10" fmla="*/ 0 w 630"/>
                  <a:gd name="T11" fmla="*/ 0 h 39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630"/>
                  <a:gd name="T19" fmla="*/ 0 h 397"/>
                  <a:gd name="T20" fmla="*/ 630 w 630"/>
                  <a:gd name="T21" fmla="*/ 397 h 39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630" h="397">
                    <a:moveTo>
                      <a:pt x="320" y="397"/>
                    </a:moveTo>
                    <a:cubicBezTo>
                      <a:pt x="345" y="388"/>
                      <a:pt x="423" y="366"/>
                      <a:pt x="468" y="345"/>
                    </a:cubicBezTo>
                    <a:cubicBezTo>
                      <a:pt x="513" y="325"/>
                      <a:pt x="567" y="303"/>
                      <a:pt x="590" y="275"/>
                    </a:cubicBezTo>
                    <a:cubicBezTo>
                      <a:pt x="612" y="255"/>
                      <a:pt x="630" y="201"/>
                      <a:pt x="611" y="181"/>
                    </a:cubicBezTo>
                    <a:cubicBezTo>
                      <a:pt x="586" y="156"/>
                      <a:pt x="541" y="159"/>
                      <a:pt x="439" y="129"/>
                    </a:cubicBezTo>
                    <a:cubicBezTo>
                      <a:pt x="337" y="99"/>
                      <a:pt x="91" y="27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pic>
          <p:nvPicPr>
            <p:cNvPr id="37957" name="Picture 915" descr="access_point_stylized_small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59625" y="5056188"/>
              <a:ext cx="433388" cy="3635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7958" name="Line 918"/>
            <p:cNvSpPr>
              <a:spLocks noChangeShapeType="1"/>
            </p:cNvSpPr>
            <p:nvPr/>
          </p:nvSpPr>
          <p:spPr bwMode="auto">
            <a:xfrm rot="5400000" flipV="1">
              <a:off x="7991475" y="5440363"/>
              <a:ext cx="3175" cy="85725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37959" name="Group 919"/>
            <p:cNvGrpSpPr>
              <a:grpSpLocks/>
            </p:cNvGrpSpPr>
            <p:nvPr/>
          </p:nvGrpSpPr>
          <p:grpSpPr bwMode="auto">
            <a:xfrm flipH="1">
              <a:off x="5775325" y="4533900"/>
              <a:ext cx="414338" cy="373063"/>
              <a:chOff x="2839" y="3501"/>
              <a:chExt cx="755" cy="803"/>
            </a:xfrm>
          </p:grpSpPr>
          <p:pic>
            <p:nvPicPr>
              <p:cNvPr id="38333" name="Picture 920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8334" name="Freeform 921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</p:grpSp>
        <p:grpSp>
          <p:nvGrpSpPr>
            <p:cNvPr id="37960" name="Group 922"/>
            <p:cNvGrpSpPr>
              <a:grpSpLocks/>
            </p:cNvGrpSpPr>
            <p:nvPr/>
          </p:nvGrpSpPr>
          <p:grpSpPr bwMode="auto">
            <a:xfrm flipH="1">
              <a:off x="5457825" y="4954588"/>
              <a:ext cx="482600" cy="406400"/>
              <a:chOff x="2839" y="3501"/>
              <a:chExt cx="755" cy="803"/>
            </a:xfrm>
          </p:grpSpPr>
          <p:pic>
            <p:nvPicPr>
              <p:cNvPr id="38331" name="Picture 923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8332" name="Freeform 924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</p:grpSp>
        <p:grpSp>
          <p:nvGrpSpPr>
            <p:cNvPr id="37961" name="Group 925"/>
            <p:cNvGrpSpPr>
              <a:grpSpLocks/>
            </p:cNvGrpSpPr>
            <p:nvPr/>
          </p:nvGrpSpPr>
          <p:grpSpPr bwMode="auto">
            <a:xfrm flipH="1">
              <a:off x="5935663" y="5256213"/>
              <a:ext cx="427037" cy="349250"/>
              <a:chOff x="2839" y="3501"/>
              <a:chExt cx="755" cy="803"/>
            </a:xfrm>
          </p:grpSpPr>
          <p:pic>
            <p:nvPicPr>
              <p:cNvPr id="38329" name="Picture 926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8330" name="Freeform 927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</p:grpSp>
        <p:grpSp>
          <p:nvGrpSpPr>
            <p:cNvPr id="37962" name="Group 928"/>
            <p:cNvGrpSpPr>
              <a:grpSpLocks/>
            </p:cNvGrpSpPr>
            <p:nvPr/>
          </p:nvGrpSpPr>
          <p:grpSpPr bwMode="auto">
            <a:xfrm>
              <a:off x="6550025" y="5238750"/>
              <a:ext cx="427038" cy="350838"/>
              <a:chOff x="2839" y="3501"/>
              <a:chExt cx="755" cy="803"/>
            </a:xfrm>
          </p:grpSpPr>
          <p:pic>
            <p:nvPicPr>
              <p:cNvPr id="38327" name="Picture 929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8328" name="Freeform 930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</p:grpSp>
        <p:grpSp>
          <p:nvGrpSpPr>
            <p:cNvPr id="37963" name="Group 932"/>
            <p:cNvGrpSpPr>
              <a:grpSpLocks/>
            </p:cNvGrpSpPr>
            <p:nvPr/>
          </p:nvGrpSpPr>
          <p:grpSpPr bwMode="auto">
            <a:xfrm>
              <a:off x="5618163" y="1558925"/>
              <a:ext cx="415925" cy="373063"/>
              <a:chOff x="2756" y="1866"/>
              <a:chExt cx="462" cy="463"/>
            </a:xfrm>
          </p:grpSpPr>
          <p:pic>
            <p:nvPicPr>
              <p:cNvPr id="38325" name="Picture 933" descr="iphone_stylized_small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28" y="1922"/>
                <a:ext cx="152" cy="4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8326" name="Picture 934" descr="antenna_radiation_stylized"/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56" y="1866"/>
                <a:ext cx="462" cy="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37964" name="Picture 936" descr="access_point_stylized_small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64388" y="5057775"/>
              <a:ext cx="41275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37965" name="Group 938"/>
            <p:cNvGrpSpPr>
              <a:grpSpLocks/>
            </p:cNvGrpSpPr>
            <p:nvPr/>
          </p:nvGrpSpPr>
          <p:grpSpPr bwMode="auto">
            <a:xfrm>
              <a:off x="8240713" y="5002213"/>
              <a:ext cx="227012" cy="481012"/>
              <a:chOff x="4140" y="429"/>
              <a:chExt cx="1425" cy="2396"/>
            </a:xfrm>
          </p:grpSpPr>
          <p:sp>
            <p:nvSpPr>
              <p:cNvPr id="38293" name="Freeform 939"/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3 w 354"/>
                  <a:gd name="T1" fmla="*/ 0 h 2742"/>
                  <a:gd name="T2" fmla="*/ 15 w 354"/>
                  <a:gd name="T3" fmla="*/ 27 h 2742"/>
                  <a:gd name="T4" fmla="*/ 15 w 354"/>
                  <a:gd name="T5" fmla="*/ 205 h 2742"/>
                  <a:gd name="T6" fmla="*/ 0 w 354"/>
                  <a:gd name="T7" fmla="*/ 215 h 2742"/>
                  <a:gd name="T8" fmla="*/ 3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294" name="Rectangle 940"/>
              <p:cNvSpPr>
                <a:spLocks noChangeArrowheads="1"/>
              </p:cNvSpPr>
              <p:nvPr/>
            </p:nvSpPr>
            <p:spPr bwMode="auto">
              <a:xfrm>
                <a:off x="4210" y="429"/>
                <a:ext cx="1046" cy="2285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/>
              </a:p>
            </p:txBody>
          </p:sp>
          <p:sp>
            <p:nvSpPr>
              <p:cNvPr id="38295" name="Freeform 941"/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9 w 211"/>
                  <a:gd name="T3" fmla="*/ 18 h 2537"/>
                  <a:gd name="T4" fmla="*/ 2 w 211"/>
                  <a:gd name="T5" fmla="*/ 196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296" name="Freeform 942"/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1 h 226"/>
                  <a:gd name="T4" fmla="*/ 14 w 328"/>
                  <a:gd name="T5" fmla="*/ 19 h 226"/>
                  <a:gd name="T6" fmla="*/ 0 w 328"/>
                  <a:gd name="T7" fmla="*/ 8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297" name="Rectangle 943"/>
              <p:cNvSpPr>
                <a:spLocks noChangeArrowheads="1"/>
              </p:cNvSpPr>
              <p:nvPr/>
            </p:nvSpPr>
            <p:spPr bwMode="auto">
              <a:xfrm>
                <a:off x="4210" y="690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/>
              </a:p>
            </p:txBody>
          </p:sp>
          <p:grpSp>
            <p:nvGrpSpPr>
              <p:cNvPr id="38298" name="Group 944"/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38323" name="AutoShape 945"/>
                <p:cNvSpPr>
                  <a:spLocks noChangeArrowheads="1"/>
                </p:cNvSpPr>
                <p:nvPr/>
              </p:nvSpPr>
              <p:spPr bwMode="auto">
                <a:xfrm>
                  <a:off x="613" y="2566"/>
                  <a:ext cx="721" cy="14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/>
                </a:p>
              </p:txBody>
            </p:sp>
            <p:sp>
              <p:nvSpPr>
                <p:cNvPr id="38324" name="AutoShape 946"/>
                <p:cNvSpPr>
                  <a:spLocks noChangeArrowheads="1"/>
                </p:cNvSpPr>
                <p:nvPr/>
              </p:nvSpPr>
              <p:spPr bwMode="auto">
                <a:xfrm>
                  <a:off x="625" y="2581"/>
                  <a:ext cx="696" cy="11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/>
                </a:p>
              </p:txBody>
            </p:sp>
          </p:grpSp>
          <p:sp>
            <p:nvSpPr>
              <p:cNvPr id="38299" name="Rectangle 947"/>
              <p:cNvSpPr>
                <a:spLocks noChangeArrowheads="1"/>
              </p:cNvSpPr>
              <p:nvPr/>
            </p:nvSpPr>
            <p:spPr bwMode="auto">
              <a:xfrm>
                <a:off x="4220" y="1022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/>
              </a:p>
            </p:txBody>
          </p:sp>
          <p:grpSp>
            <p:nvGrpSpPr>
              <p:cNvPr id="38300" name="Group 948"/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38321" name="AutoShape 949"/>
                <p:cNvSpPr>
                  <a:spLocks noChangeArrowheads="1"/>
                </p:cNvSpPr>
                <p:nvPr/>
              </p:nvSpPr>
              <p:spPr bwMode="auto">
                <a:xfrm>
                  <a:off x="615" y="2564"/>
                  <a:ext cx="721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/>
                </a:p>
              </p:txBody>
            </p:sp>
            <p:sp>
              <p:nvSpPr>
                <p:cNvPr id="38322" name="AutoShape 950"/>
                <p:cNvSpPr>
                  <a:spLocks noChangeArrowheads="1"/>
                </p:cNvSpPr>
                <p:nvPr/>
              </p:nvSpPr>
              <p:spPr bwMode="auto">
                <a:xfrm>
                  <a:off x="628" y="2581"/>
                  <a:ext cx="696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/>
                </a:p>
              </p:txBody>
            </p:sp>
          </p:grpSp>
          <p:sp>
            <p:nvSpPr>
              <p:cNvPr id="38301" name="Rectangle 951"/>
              <p:cNvSpPr>
                <a:spLocks noChangeArrowheads="1"/>
              </p:cNvSpPr>
              <p:nvPr/>
            </p:nvSpPr>
            <p:spPr bwMode="auto">
              <a:xfrm>
                <a:off x="4220" y="1354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/>
              </a:p>
            </p:txBody>
          </p:sp>
          <p:sp>
            <p:nvSpPr>
              <p:cNvPr id="38302" name="Rectangle 952"/>
              <p:cNvSpPr>
                <a:spLocks noChangeArrowheads="1"/>
              </p:cNvSpPr>
              <p:nvPr/>
            </p:nvSpPr>
            <p:spPr bwMode="auto">
              <a:xfrm>
                <a:off x="4230" y="1655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/>
              </a:p>
            </p:txBody>
          </p:sp>
          <p:grpSp>
            <p:nvGrpSpPr>
              <p:cNvPr id="38303" name="Group 953"/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38319" name="AutoShape 954"/>
                <p:cNvSpPr>
                  <a:spLocks noChangeArrowheads="1"/>
                </p:cNvSpPr>
                <p:nvPr/>
              </p:nvSpPr>
              <p:spPr bwMode="auto">
                <a:xfrm>
                  <a:off x="618" y="2586"/>
                  <a:ext cx="720" cy="12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/>
                </a:p>
              </p:txBody>
            </p:sp>
            <p:sp>
              <p:nvSpPr>
                <p:cNvPr id="38320" name="AutoShape 955"/>
                <p:cNvSpPr>
                  <a:spLocks noChangeArrowheads="1"/>
                </p:cNvSpPr>
                <p:nvPr/>
              </p:nvSpPr>
              <p:spPr bwMode="auto">
                <a:xfrm>
                  <a:off x="630" y="2586"/>
                  <a:ext cx="695" cy="10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/>
                </a:p>
              </p:txBody>
            </p:sp>
          </p:grpSp>
          <p:sp>
            <p:nvSpPr>
              <p:cNvPr id="38304" name="Freeform 956"/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0 h 226"/>
                  <a:gd name="T4" fmla="*/ 14 w 328"/>
                  <a:gd name="T5" fmla="*/ 17 h 226"/>
                  <a:gd name="T6" fmla="*/ 0 w 328"/>
                  <a:gd name="T7" fmla="*/ 7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grpSp>
            <p:nvGrpSpPr>
              <p:cNvPr id="38305" name="Group 957"/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38317" name="AutoShape 958"/>
                <p:cNvSpPr>
                  <a:spLocks noChangeArrowheads="1"/>
                </p:cNvSpPr>
                <p:nvPr/>
              </p:nvSpPr>
              <p:spPr bwMode="auto">
                <a:xfrm>
                  <a:off x="613" y="2571"/>
                  <a:ext cx="732" cy="13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/>
                </a:p>
              </p:txBody>
            </p:sp>
            <p:sp>
              <p:nvSpPr>
                <p:cNvPr id="38318" name="AutoShape 959"/>
                <p:cNvSpPr>
                  <a:spLocks noChangeArrowheads="1"/>
                </p:cNvSpPr>
                <p:nvPr/>
              </p:nvSpPr>
              <p:spPr bwMode="auto">
                <a:xfrm>
                  <a:off x="625" y="2587"/>
                  <a:ext cx="720" cy="103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/>
                </a:p>
              </p:txBody>
            </p:sp>
          </p:grpSp>
          <p:sp>
            <p:nvSpPr>
              <p:cNvPr id="38306" name="Rectangle 960"/>
              <p:cNvSpPr>
                <a:spLocks noChangeArrowheads="1"/>
              </p:cNvSpPr>
              <p:nvPr/>
            </p:nvSpPr>
            <p:spPr bwMode="auto">
              <a:xfrm>
                <a:off x="5246" y="429"/>
                <a:ext cx="70" cy="2285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/>
              </a:p>
            </p:txBody>
          </p:sp>
          <p:sp>
            <p:nvSpPr>
              <p:cNvPr id="38307" name="Freeform 961"/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14 w 296"/>
                  <a:gd name="T3" fmla="*/ 10 h 256"/>
                  <a:gd name="T4" fmla="*/ 14 w 296"/>
                  <a:gd name="T5" fmla="*/ 19 h 256"/>
                  <a:gd name="T6" fmla="*/ 0 w 296"/>
                  <a:gd name="T7" fmla="*/ 7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308" name="Freeform 962"/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14 w 304"/>
                  <a:gd name="T3" fmla="*/ 13 h 288"/>
                  <a:gd name="T4" fmla="*/ 13 w 304"/>
                  <a:gd name="T5" fmla="*/ 23 h 288"/>
                  <a:gd name="T6" fmla="*/ 2 w 304"/>
                  <a:gd name="T7" fmla="*/ 10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309" name="Oval 963"/>
              <p:cNvSpPr>
                <a:spLocks noChangeArrowheads="1"/>
              </p:cNvSpPr>
              <p:nvPr/>
            </p:nvSpPr>
            <p:spPr bwMode="auto">
              <a:xfrm>
                <a:off x="5515" y="2611"/>
                <a:ext cx="50" cy="95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/>
              </a:p>
            </p:txBody>
          </p:sp>
          <p:sp>
            <p:nvSpPr>
              <p:cNvPr id="38310" name="Freeform 964"/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9 h 240"/>
                  <a:gd name="T2" fmla="*/ 2 w 306"/>
                  <a:gd name="T3" fmla="*/ 19 h 240"/>
                  <a:gd name="T4" fmla="*/ 14 w 306"/>
                  <a:gd name="T5" fmla="*/ 9 h 240"/>
                  <a:gd name="T6" fmla="*/ 14 w 306"/>
                  <a:gd name="T7" fmla="*/ 0 h 240"/>
                  <a:gd name="T8" fmla="*/ 0 w 306"/>
                  <a:gd name="T9" fmla="*/ 9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311" name="AutoShape 965"/>
              <p:cNvSpPr>
                <a:spLocks noChangeArrowheads="1"/>
              </p:cNvSpPr>
              <p:nvPr/>
            </p:nvSpPr>
            <p:spPr bwMode="auto">
              <a:xfrm>
                <a:off x="4140" y="2675"/>
                <a:ext cx="1196" cy="15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/>
              </a:p>
            </p:txBody>
          </p:sp>
          <p:sp>
            <p:nvSpPr>
              <p:cNvPr id="38312" name="AutoShape 966"/>
              <p:cNvSpPr>
                <a:spLocks noChangeArrowheads="1"/>
              </p:cNvSpPr>
              <p:nvPr/>
            </p:nvSpPr>
            <p:spPr bwMode="auto">
              <a:xfrm>
                <a:off x="4210" y="2714"/>
                <a:ext cx="1066" cy="7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/>
              </a:p>
            </p:txBody>
          </p:sp>
          <p:sp>
            <p:nvSpPr>
              <p:cNvPr id="38313" name="Oval 967"/>
              <p:cNvSpPr>
                <a:spLocks noChangeArrowheads="1"/>
              </p:cNvSpPr>
              <p:nvPr/>
            </p:nvSpPr>
            <p:spPr bwMode="auto">
              <a:xfrm>
                <a:off x="4309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/>
              </a:p>
            </p:txBody>
          </p:sp>
          <p:sp>
            <p:nvSpPr>
              <p:cNvPr id="38314" name="Oval 968"/>
              <p:cNvSpPr>
                <a:spLocks noChangeArrowheads="1"/>
              </p:cNvSpPr>
              <p:nvPr/>
            </p:nvSpPr>
            <p:spPr bwMode="auto">
              <a:xfrm>
                <a:off x="4489" y="2382"/>
                <a:ext cx="159" cy="142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/>
                <a:endParaRPr lang="zh-CN" altLang="zh-CN" sz="1800">
                  <a:solidFill>
                    <a:srgbClr val="FF0000"/>
                  </a:solidFill>
                </a:endParaRPr>
              </a:p>
            </p:txBody>
          </p:sp>
          <p:sp>
            <p:nvSpPr>
              <p:cNvPr id="38315" name="Oval 969"/>
              <p:cNvSpPr>
                <a:spLocks noChangeArrowheads="1"/>
              </p:cNvSpPr>
              <p:nvPr/>
            </p:nvSpPr>
            <p:spPr bwMode="auto">
              <a:xfrm>
                <a:off x="4658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/>
              </a:p>
            </p:txBody>
          </p:sp>
          <p:sp>
            <p:nvSpPr>
              <p:cNvPr id="38316" name="Rectangle 970"/>
              <p:cNvSpPr>
                <a:spLocks noChangeArrowheads="1"/>
              </p:cNvSpPr>
              <p:nvPr/>
            </p:nvSpPr>
            <p:spPr bwMode="auto">
              <a:xfrm>
                <a:off x="5067" y="1837"/>
                <a:ext cx="80" cy="759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/>
              </a:p>
            </p:txBody>
          </p:sp>
        </p:grpSp>
        <p:grpSp>
          <p:nvGrpSpPr>
            <p:cNvPr id="37966" name="Group 971"/>
            <p:cNvGrpSpPr>
              <a:grpSpLocks/>
            </p:cNvGrpSpPr>
            <p:nvPr/>
          </p:nvGrpSpPr>
          <p:grpSpPr bwMode="auto">
            <a:xfrm>
              <a:off x="7924800" y="5303838"/>
              <a:ext cx="227013" cy="481012"/>
              <a:chOff x="4140" y="429"/>
              <a:chExt cx="1425" cy="2396"/>
            </a:xfrm>
          </p:grpSpPr>
          <p:sp>
            <p:nvSpPr>
              <p:cNvPr id="38261" name="Freeform 972"/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3 w 354"/>
                  <a:gd name="T1" fmla="*/ 0 h 2742"/>
                  <a:gd name="T2" fmla="*/ 15 w 354"/>
                  <a:gd name="T3" fmla="*/ 27 h 2742"/>
                  <a:gd name="T4" fmla="*/ 15 w 354"/>
                  <a:gd name="T5" fmla="*/ 205 h 2742"/>
                  <a:gd name="T6" fmla="*/ 0 w 354"/>
                  <a:gd name="T7" fmla="*/ 215 h 2742"/>
                  <a:gd name="T8" fmla="*/ 3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262" name="Rectangle 973"/>
              <p:cNvSpPr>
                <a:spLocks noChangeArrowheads="1"/>
              </p:cNvSpPr>
              <p:nvPr/>
            </p:nvSpPr>
            <p:spPr bwMode="auto">
              <a:xfrm>
                <a:off x="4210" y="429"/>
                <a:ext cx="1046" cy="2285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/>
              </a:p>
            </p:txBody>
          </p:sp>
          <p:sp>
            <p:nvSpPr>
              <p:cNvPr id="38263" name="Freeform 974"/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9 w 211"/>
                  <a:gd name="T3" fmla="*/ 18 h 2537"/>
                  <a:gd name="T4" fmla="*/ 2 w 211"/>
                  <a:gd name="T5" fmla="*/ 196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264" name="Freeform 975"/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1 h 226"/>
                  <a:gd name="T4" fmla="*/ 14 w 328"/>
                  <a:gd name="T5" fmla="*/ 19 h 226"/>
                  <a:gd name="T6" fmla="*/ 0 w 328"/>
                  <a:gd name="T7" fmla="*/ 8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265" name="Rectangle 976"/>
              <p:cNvSpPr>
                <a:spLocks noChangeArrowheads="1"/>
              </p:cNvSpPr>
              <p:nvPr/>
            </p:nvSpPr>
            <p:spPr bwMode="auto">
              <a:xfrm>
                <a:off x="4210" y="690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/>
              </a:p>
            </p:txBody>
          </p:sp>
          <p:grpSp>
            <p:nvGrpSpPr>
              <p:cNvPr id="38266" name="Group 977"/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38291" name="AutoShape 978"/>
                <p:cNvSpPr>
                  <a:spLocks noChangeArrowheads="1"/>
                </p:cNvSpPr>
                <p:nvPr/>
              </p:nvSpPr>
              <p:spPr bwMode="auto">
                <a:xfrm>
                  <a:off x="613" y="2566"/>
                  <a:ext cx="721" cy="14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/>
                </a:p>
              </p:txBody>
            </p:sp>
            <p:sp>
              <p:nvSpPr>
                <p:cNvPr id="38292" name="AutoShape 979"/>
                <p:cNvSpPr>
                  <a:spLocks noChangeArrowheads="1"/>
                </p:cNvSpPr>
                <p:nvPr/>
              </p:nvSpPr>
              <p:spPr bwMode="auto">
                <a:xfrm>
                  <a:off x="625" y="2581"/>
                  <a:ext cx="696" cy="11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/>
                </a:p>
              </p:txBody>
            </p:sp>
          </p:grpSp>
          <p:sp>
            <p:nvSpPr>
              <p:cNvPr id="38267" name="Rectangle 980"/>
              <p:cNvSpPr>
                <a:spLocks noChangeArrowheads="1"/>
              </p:cNvSpPr>
              <p:nvPr/>
            </p:nvSpPr>
            <p:spPr bwMode="auto">
              <a:xfrm>
                <a:off x="4220" y="1022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/>
              </a:p>
            </p:txBody>
          </p:sp>
          <p:grpSp>
            <p:nvGrpSpPr>
              <p:cNvPr id="38268" name="Group 981"/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38289" name="AutoShape 982"/>
                <p:cNvSpPr>
                  <a:spLocks noChangeArrowheads="1"/>
                </p:cNvSpPr>
                <p:nvPr/>
              </p:nvSpPr>
              <p:spPr bwMode="auto">
                <a:xfrm>
                  <a:off x="615" y="2564"/>
                  <a:ext cx="721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/>
                </a:p>
              </p:txBody>
            </p:sp>
            <p:sp>
              <p:nvSpPr>
                <p:cNvPr id="38290" name="AutoShape 983"/>
                <p:cNvSpPr>
                  <a:spLocks noChangeArrowheads="1"/>
                </p:cNvSpPr>
                <p:nvPr/>
              </p:nvSpPr>
              <p:spPr bwMode="auto">
                <a:xfrm>
                  <a:off x="628" y="2581"/>
                  <a:ext cx="696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/>
                </a:p>
              </p:txBody>
            </p:sp>
          </p:grpSp>
          <p:sp>
            <p:nvSpPr>
              <p:cNvPr id="38269" name="Rectangle 984"/>
              <p:cNvSpPr>
                <a:spLocks noChangeArrowheads="1"/>
              </p:cNvSpPr>
              <p:nvPr/>
            </p:nvSpPr>
            <p:spPr bwMode="auto">
              <a:xfrm>
                <a:off x="4220" y="1354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/>
              </a:p>
            </p:txBody>
          </p:sp>
          <p:sp>
            <p:nvSpPr>
              <p:cNvPr id="38270" name="Rectangle 985"/>
              <p:cNvSpPr>
                <a:spLocks noChangeArrowheads="1"/>
              </p:cNvSpPr>
              <p:nvPr/>
            </p:nvSpPr>
            <p:spPr bwMode="auto">
              <a:xfrm>
                <a:off x="4230" y="1655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/>
              </a:p>
            </p:txBody>
          </p:sp>
          <p:grpSp>
            <p:nvGrpSpPr>
              <p:cNvPr id="38271" name="Group 986"/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38287" name="AutoShape 987"/>
                <p:cNvSpPr>
                  <a:spLocks noChangeArrowheads="1"/>
                </p:cNvSpPr>
                <p:nvPr/>
              </p:nvSpPr>
              <p:spPr bwMode="auto">
                <a:xfrm>
                  <a:off x="618" y="2586"/>
                  <a:ext cx="720" cy="12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/>
                </a:p>
              </p:txBody>
            </p:sp>
            <p:sp>
              <p:nvSpPr>
                <p:cNvPr id="38288" name="AutoShape 988"/>
                <p:cNvSpPr>
                  <a:spLocks noChangeArrowheads="1"/>
                </p:cNvSpPr>
                <p:nvPr/>
              </p:nvSpPr>
              <p:spPr bwMode="auto">
                <a:xfrm>
                  <a:off x="630" y="2586"/>
                  <a:ext cx="695" cy="10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/>
                </a:p>
              </p:txBody>
            </p:sp>
          </p:grpSp>
          <p:sp>
            <p:nvSpPr>
              <p:cNvPr id="38272" name="Freeform 989"/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0 h 226"/>
                  <a:gd name="T4" fmla="*/ 14 w 328"/>
                  <a:gd name="T5" fmla="*/ 17 h 226"/>
                  <a:gd name="T6" fmla="*/ 0 w 328"/>
                  <a:gd name="T7" fmla="*/ 7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grpSp>
            <p:nvGrpSpPr>
              <p:cNvPr id="38273" name="Group 990"/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38285" name="AutoShape 991"/>
                <p:cNvSpPr>
                  <a:spLocks noChangeArrowheads="1"/>
                </p:cNvSpPr>
                <p:nvPr/>
              </p:nvSpPr>
              <p:spPr bwMode="auto">
                <a:xfrm>
                  <a:off x="613" y="2571"/>
                  <a:ext cx="732" cy="13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/>
                </a:p>
              </p:txBody>
            </p:sp>
            <p:sp>
              <p:nvSpPr>
                <p:cNvPr id="38286" name="AutoShape 992"/>
                <p:cNvSpPr>
                  <a:spLocks noChangeArrowheads="1"/>
                </p:cNvSpPr>
                <p:nvPr/>
              </p:nvSpPr>
              <p:spPr bwMode="auto">
                <a:xfrm>
                  <a:off x="625" y="2587"/>
                  <a:ext cx="720" cy="103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/>
                </a:p>
              </p:txBody>
            </p:sp>
          </p:grpSp>
          <p:sp>
            <p:nvSpPr>
              <p:cNvPr id="38274" name="Rectangle 993"/>
              <p:cNvSpPr>
                <a:spLocks noChangeArrowheads="1"/>
              </p:cNvSpPr>
              <p:nvPr/>
            </p:nvSpPr>
            <p:spPr bwMode="auto">
              <a:xfrm>
                <a:off x="5246" y="429"/>
                <a:ext cx="70" cy="2285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/>
              </a:p>
            </p:txBody>
          </p:sp>
          <p:sp>
            <p:nvSpPr>
              <p:cNvPr id="38275" name="Freeform 994"/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14 w 296"/>
                  <a:gd name="T3" fmla="*/ 10 h 256"/>
                  <a:gd name="T4" fmla="*/ 14 w 296"/>
                  <a:gd name="T5" fmla="*/ 19 h 256"/>
                  <a:gd name="T6" fmla="*/ 0 w 296"/>
                  <a:gd name="T7" fmla="*/ 7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276" name="Freeform 995"/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14 w 304"/>
                  <a:gd name="T3" fmla="*/ 13 h 288"/>
                  <a:gd name="T4" fmla="*/ 13 w 304"/>
                  <a:gd name="T5" fmla="*/ 23 h 288"/>
                  <a:gd name="T6" fmla="*/ 2 w 304"/>
                  <a:gd name="T7" fmla="*/ 10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277" name="Oval 996"/>
              <p:cNvSpPr>
                <a:spLocks noChangeArrowheads="1"/>
              </p:cNvSpPr>
              <p:nvPr/>
            </p:nvSpPr>
            <p:spPr bwMode="auto">
              <a:xfrm>
                <a:off x="5515" y="2611"/>
                <a:ext cx="50" cy="95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/>
              </a:p>
            </p:txBody>
          </p:sp>
          <p:sp>
            <p:nvSpPr>
              <p:cNvPr id="38278" name="Freeform 997"/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9 h 240"/>
                  <a:gd name="T2" fmla="*/ 2 w 306"/>
                  <a:gd name="T3" fmla="*/ 19 h 240"/>
                  <a:gd name="T4" fmla="*/ 14 w 306"/>
                  <a:gd name="T5" fmla="*/ 9 h 240"/>
                  <a:gd name="T6" fmla="*/ 14 w 306"/>
                  <a:gd name="T7" fmla="*/ 0 h 240"/>
                  <a:gd name="T8" fmla="*/ 0 w 306"/>
                  <a:gd name="T9" fmla="*/ 9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279" name="AutoShape 998"/>
              <p:cNvSpPr>
                <a:spLocks noChangeArrowheads="1"/>
              </p:cNvSpPr>
              <p:nvPr/>
            </p:nvSpPr>
            <p:spPr bwMode="auto">
              <a:xfrm>
                <a:off x="4140" y="2675"/>
                <a:ext cx="1196" cy="15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/>
              </a:p>
            </p:txBody>
          </p:sp>
          <p:sp>
            <p:nvSpPr>
              <p:cNvPr id="38280" name="AutoShape 999"/>
              <p:cNvSpPr>
                <a:spLocks noChangeArrowheads="1"/>
              </p:cNvSpPr>
              <p:nvPr/>
            </p:nvSpPr>
            <p:spPr bwMode="auto">
              <a:xfrm>
                <a:off x="4210" y="2714"/>
                <a:ext cx="1066" cy="7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/>
              </a:p>
            </p:txBody>
          </p:sp>
          <p:sp>
            <p:nvSpPr>
              <p:cNvPr id="38281" name="Oval 1000"/>
              <p:cNvSpPr>
                <a:spLocks noChangeArrowheads="1"/>
              </p:cNvSpPr>
              <p:nvPr/>
            </p:nvSpPr>
            <p:spPr bwMode="auto">
              <a:xfrm>
                <a:off x="4309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/>
              </a:p>
            </p:txBody>
          </p:sp>
          <p:sp>
            <p:nvSpPr>
              <p:cNvPr id="38282" name="Oval 1001"/>
              <p:cNvSpPr>
                <a:spLocks noChangeArrowheads="1"/>
              </p:cNvSpPr>
              <p:nvPr/>
            </p:nvSpPr>
            <p:spPr bwMode="auto">
              <a:xfrm>
                <a:off x="4489" y="2382"/>
                <a:ext cx="159" cy="142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/>
                <a:endParaRPr lang="zh-CN" altLang="zh-CN" sz="1800">
                  <a:solidFill>
                    <a:srgbClr val="FF0000"/>
                  </a:solidFill>
                </a:endParaRPr>
              </a:p>
            </p:txBody>
          </p:sp>
          <p:sp>
            <p:nvSpPr>
              <p:cNvPr id="38283" name="Oval 1002"/>
              <p:cNvSpPr>
                <a:spLocks noChangeArrowheads="1"/>
              </p:cNvSpPr>
              <p:nvPr/>
            </p:nvSpPr>
            <p:spPr bwMode="auto">
              <a:xfrm>
                <a:off x="4658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/>
              </a:p>
            </p:txBody>
          </p:sp>
          <p:sp>
            <p:nvSpPr>
              <p:cNvPr id="38284" name="Rectangle 1003"/>
              <p:cNvSpPr>
                <a:spLocks noChangeArrowheads="1"/>
              </p:cNvSpPr>
              <p:nvPr/>
            </p:nvSpPr>
            <p:spPr bwMode="auto">
              <a:xfrm>
                <a:off x="5067" y="1837"/>
                <a:ext cx="80" cy="759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/>
              </a:p>
            </p:txBody>
          </p:sp>
        </p:grpSp>
        <p:grpSp>
          <p:nvGrpSpPr>
            <p:cNvPr id="37967" name="Group 1004"/>
            <p:cNvGrpSpPr>
              <a:grpSpLocks/>
            </p:cNvGrpSpPr>
            <p:nvPr/>
          </p:nvGrpSpPr>
          <p:grpSpPr bwMode="auto">
            <a:xfrm>
              <a:off x="5302250" y="2043113"/>
              <a:ext cx="534988" cy="407987"/>
              <a:chOff x="877" y="1008"/>
              <a:chExt cx="2747" cy="2591"/>
            </a:xfrm>
          </p:grpSpPr>
          <p:pic>
            <p:nvPicPr>
              <p:cNvPr id="38238" name="Picture 1005" descr="antenna_stylized"/>
              <p:cNvPicPr>
                <a:picLocks noChangeAspect="1" noChangeArrowheads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77" y="1008"/>
                <a:ext cx="2725" cy="14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8239" name="Picture 1006" descr="laptop_keyboard"/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9064" flipH="1">
                <a:off x="1009" y="2586"/>
                <a:ext cx="2245" cy="10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8240" name="Freeform 1007"/>
              <p:cNvSpPr>
                <a:spLocks/>
              </p:cNvSpPr>
              <p:nvPr/>
            </p:nvSpPr>
            <p:spPr bwMode="auto">
              <a:xfrm>
                <a:off x="1753" y="1603"/>
                <a:ext cx="1807" cy="1322"/>
              </a:xfrm>
              <a:custGeom>
                <a:avLst/>
                <a:gdLst>
                  <a:gd name="T0" fmla="*/ 1 w 2982"/>
                  <a:gd name="T1" fmla="*/ 0 h 2442"/>
                  <a:gd name="T2" fmla="*/ 0 w 2982"/>
                  <a:gd name="T3" fmla="*/ 1 h 2442"/>
                  <a:gd name="T4" fmla="*/ 2 w 2982"/>
                  <a:gd name="T5" fmla="*/ 1 h 2442"/>
                  <a:gd name="T6" fmla="*/ 2 w 2982"/>
                  <a:gd name="T7" fmla="*/ 1 h 2442"/>
                  <a:gd name="T8" fmla="*/ 1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pic>
            <p:nvPicPr>
              <p:cNvPr id="38241" name="Picture 1008" descr="screen"/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42" y="1637"/>
                <a:ext cx="1642" cy="12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8242" name="Freeform 1009"/>
              <p:cNvSpPr>
                <a:spLocks/>
              </p:cNvSpPr>
              <p:nvPr/>
            </p:nvSpPr>
            <p:spPr bwMode="auto">
              <a:xfrm>
                <a:off x="2082" y="1564"/>
                <a:ext cx="1531" cy="246"/>
              </a:xfrm>
              <a:custGeom>
                <a:avLst/>
                <a:gdLst>
                  <a:gd name="T0" fmla="*/ 1 w 2528"/>
                  <a:gd name="T1" fmla="*/ 0 h 455"/>
                  <a:gd name="T2" fmla="*/ 2 w 2528"/>
                  <a:gd name="T3" fmla="*/ 1 h 455"/>
                  <a:gd name="T4" fmla="*/ 2 w 2528"/>
                  <a:gd name="T5" fmla="*/ 1 h 455"/>
                  <a:gd name="T6" fmla="*/ 0 w 2528"/>
                  <a:gd name="T7" fmla="*/ 1 h 455"/>
                  <a:gd name="T8" fmla="*/ 1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243" name="Freeform 1010"/>
              <p:cNvSpPr>
                <a:spLocks/>
              </p:cNvSpPr>
              <p:nvPr/>
            </p:nvSpPr>
            <p:spPr bwMode="auto">
              <a:xfrm>
                <a:off x="1737" y="1562"/>
                <a:ext cx="425" cy="1024"/>
              </a:xfrm>
              <a:custGeom>
                <a:avLst/>
                <a:gdLst>
                  <a:gd name="T0" fmla="*/ 1 w 702"/>
                  <a:gd name="T1" fmla="*/ 0 h 1893"/>
                  <a:gd name="T2" fmla="*/ 0 w 702"/>
                  <a:gd name="T3" fmla="*/ 1 h 1893"/>
                  <a:gd name="T4" fmla="*/ 1 w 702"/>
                  <a:gd name="T5" fmla="*/ 1 h 1893"/>
                  <a:gd name="T6" fmla="*/ 1 w 702"/>
                  <a:gd name="T7" fmla="*/ 1 h 1893"/>
                  <a:gd name="T8" fmla="*/ 1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244" name="Freeform 1011"/>
              <p:cNvSpPr>
                <a:spLocks/>
              </p:cNvSpPr>
              <p:nvPr/>
            </p:nvSpPr>
            <p:spPr bwMode="auto">
              <a:xfrm>
                <a:off x="3144" y="1745"/>
                <a:ext cx="458" cy="1182"/>
              </a:xfrm>
              <a:custGeom>
                <a:avLst/>
                <a:gdLst>
                  <a:gd name="T0" fmla="*/ 1 w 756"/>
                  <a:gd name="T1" fmla="*/ 0 h 2184"/>
                  <a:gd name="T2" fmla="*/ 1 w 756"/>
                  <a:gd name="T3" fmla="*/ 1 h 2184"/>
                  <a:gd name="T4" fmla="*/ 0 w 756"/>
                  <a:gd name="T5" fmla="*/ 1 h 2184"/>
                  <a:gd name="T6" fmla="*/ 1 w 756"/>
                  <a:gd name="T7" fmla="*/ 1 h 2184"/>
                  <a:gd name="T8" fmla="*/ 1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245" name="Freeform 1012"/>
              <p:cNvSpPr>
                <a:spLocks/>
              </p:cNvSpPr>
              <p:nvPr/>
            </p:nvSpPr>
            <p:spPr bwMode="auto">
              <a:xfrm>
                <a:off x="1732" y="2534"/>
                <a:ext cx="1680" cy="399"/>
              </a:xfrm>
              <a:custGeom>
                <a:avLst/>
                <a:gdLst>
                  <a:gd name="T0" fmla="*/ 1 w 2773"/>
                  <a:gd name="T1" fmla="*/ 0 h 738"/>
                  <a:gd name="T2" fmla="*/ 0 w 2773"/>
                  <a:gd name="T3" fmla="*/ 1 h 738"/>
                  <a:gd name="T4" fmla="*/ 2 w 2773"/>
                  <a:gd name="T5" fmla="*/ 1 h 738"/>
                  <a:gd name="T6" fmla="*/ 2 w 2773"/>
                  <a:gd name="T7" fmla="*/ 1 h 738"/>
                  <a:gd name="T8" fmla="*/ 1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246" name="Freeform 1013"/>
              <p:cNvSpPr>
                <a:spLocks/>
              </p:cNvSpPr>
              <p:nvPr/>
            </p:nvSpPr>
            <p:spPr bwMode="auto">
              <a:xfrm>
                <a:off x="3195" y="1755"/>
                <a:ext cx="429" cy="1187"/>
              </a:xfrm>
              <a:custGeom>
                <a:avLst/>
                <a:gdLst>
                  <a:gd name="T0" fmla="*/ 2 w 637"/>
                  <a:gd name="T1" fmla="*/ 0 h 1659"/>
                  <a:gd name="T2" fmla="*/ 2 w 637"/>
                  <a:gd name="T3" fmla="*/ 0 h 1659"/>
                  <a:gd name="T4" fmla="*/ 1 w 637"/>
                  <a:gd name="T5" fmla="*/ 15 h 1659"/>
                  <a:gd name="T6" fmla="*/ 0 w 637"/>
                  <a:gd name="T7" fmla="*/ 15 h 1659"/>
                  <a:gd name="T8" fmla="*/ 2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247" name="Freeform 1014"/>
              <p:cNvSpPr>
                <a:spLocks/>
              </p:cNvSpPr>
              <p:nvPr/>
            </p:nvSpPr>
            <p:spPr bwMode="auto">
              <a:xfrm>
                <a:off x="1734" y="2587"/>
                <a:ext cx="1494" cy="394"/>
              </a:xfrm>
              <a:custGeom>
                <a:avLst/>
                <a:gdLst>
                  <a:gd name="T0" fmla="*/ 0 w 2216"/>
                  <a:gd name="T1" fmla="*/ 0 h 550"/>
                  <a:gd name="T2" fmla="*/ 1 w 2216"/>
                  <a:gd name="T3" fmla="*/ 1 h 550"/>
                  <a:gd name="T4" fmla="*/ 9 w 2216"/>
                  <a:gd name="T5" fmla="*/ 5 h 550"/>
                  <a:gd name="T6" fmla="*/ 9 w 2216"/>
                  <a:gd name="T7" fmla="*/ 4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grpSp>
            <p:nvGrpSpPr>
              <p:cNvPr id="38248" name="Group 1015"/>
              <p:cNvGrpSpPr>
                <a:grpSpLocks/>
              </p:cNvGrpSpPr>
              <p:nvPr/>
            </p:nvGrpSpPr>
            <p:grpSpPr bwMode="auto">
              <a:xfrm>
                <a:off x="1709" y="3008"/>
                <a:ext cx="507" cy="234"/>
                <a:chOff x="1740" y="2642"/>
                <a:chExt cx="752" cy="327"/>
              </a:xfrm>
            </p:grpSpPr>
            <p:sp>
              <p:nvSpPr>
                <p:cNvPr id="38255" name="Freeform 1016"/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8256" name="Freeform 1017"/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8257" name="Freeform 1018"/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8258" name="Freeform 1019"/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8259" name="Freeform 1020"/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8260" name="Freeform 1021"/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38249" name="Freeform 1022"/>
              <p:cNvSpPr>
                <a:spLocks/>
              </p:cNvSpPr>
              <p:nvPr/>
            </p:nvSpPr>
            <p:spPr bwMode="auto">
              <a:xfrm>
                <a:off x="2577" y="3043"/>
                <a:ext cx="614" cy="514"/>
              </a:xfrm>
              <a:custGeom>
                <a:avLst/>
                <a:gdLst>
                  <a:gd name="T0" fmla="*/ 1 w 990"/>
                  <a:gd name="T1" fmla="*/ 2 h 792"/>
                  <a:gd name="T2" fmla="*/ 1 w 990"/>
                  <a:gd name="T3" fmla="*/ 0 h 792"/>
                  <a:gd name="T4" fmla="*/ 1 w 990"/>
                  <a:gd name="T5" fmla="*/ 1 h 792"/>
                  <a:gd name="T6" fmla="*/ 0 w 990"/>
                  <a:gd name="T7" fmla="*/ 2 h 792"/>
                  <a:gd name="T8" fmla="*/ 1 w 990"/>
                  <a:gd name="T9" fmla="*/ 2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250" name="Freeform 1023"/>
              <p:cNvSpPr>
                <a:spLocks/>
              </p:cNvSpPr>
              <p:nvPr/>
            </p:nvSpPr>
            <p:spPr bwMode="auto">
              <a:xfrm>
                <a:off x="1010" y="3084"/>
                <a:ext cx="1571" cy="469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4 w 2532"/>
                  <a:gd name="T5" fmla="*/ 2 h 723"/>
                  <a:gd name="T6" fmla="*/ 4 w 2532"/>
                  <a:gd name="T7" fmla="*/ 2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251" name="Freeform 1024"/>
              <p:cNvSpPr>
                <a:spLocks/>
              </p:cNvSpPr>
              <p:nvPr/>
            </p:nvSpPr>
            <p:spPr bwMode="auto">
              <a:xfrm>
                <a:off x="1011" y="2998"/>
                <a:ext cx="17" cy="95"/>
              </a:xfrm>
              <a:custGeom>
                <a:avLst/>
                <a:gdLst>
                  <a:gd name="T0" fmla="*/ 1 w 26"/>
                  <a:gd name="T1" fmla="*/ 1 h 147"/>
                  <a:gd name="T2" fmla="*/ 1 w 26"/>
                  <a:gd name="T3" fmla="*/ 1 h 147"/>
                  <a:gd name="T4" fmla="*/ 0 w 26"/>
                  <a:gd name="T5" fmla="*/ 1 h 147"/>
                  <a:gd name="T6" fmla="*/ 1 w 26"/>
                  <a:gd name="T7" fmla="*/ 0 h 147"/>
                  <a:gd name="T8" fmla="*/ 1 w 26"/>
                  <a:gd name="T9" fmla="*/ 1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252" name="Freeform 1025"/>
              <p:cNvSpPr>
                <a:spLocks/>
              </p:cNvSpPr>
              <p:nvPr/>
            </p:nvSpPr>
            <p:spPr bwMode="auto">
              <a:xfrm>
                <a:off x="1012" y="2611"/>
                <a:ext cx="730" cy="393"/>
              </a:xfrm>
              <a:custGeom>
                <a:avLst/>
                <a:gdLst>
                  <a:gd name="T0" fmla="*/ 1 w 1176"/>
                  <a:gd name="T1" fmla="*/ 0 h 606"/>
                  <a:gd name="T2" fmla="*/ 0 w 1176"/>
                  <a:gd name="T3" fmla="*/ 1 h 606"/>
                  <a:gd name="T4" fmla="*/ 1 w 1176"/>
                  <a:gd name="T5" fmla="*/ 1 h 606"/>
                  <a:gd name="T6" fmla="*/ 1 w 1176"/>
                  <a:gd name="T7" fmla="*/ 1 h 606"/>
                  <a:gd name="T8" fmla="*/ 1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253" name="Freeform 1026"/>
              <p:cNvSpPr>
                <a:spLocks/>
              </p:cNvSpPr>
              <p:nvPr/>
            </p:nvSpPr>
            <p:spPr bwMode="auto">
              <a:xfrm>
                <a:off x="1061" y="3018"/>
                <a:ext cx="1490" cy="451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1 w 2532"/>
                  <a:gd name="T5" fmla="*/ 1 h 723"/>
                  <a:gd name="T6" fmla="*/ 1 w 2532"/>
                  <a:gd name="T7" fmla="*/ 1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254" name="Freeform 1027"/>
              <p:cNvSpPr>
                <a:spLocks/>
              </p:cNvSpPr>
              <p:nvPr/>
            </p:nvSpPr>
            <p:spPr bwMode="auto">
              <a:xfrm flipV="1">
                <a:off x="2549" y="2986"/>
                <a:ext cx="608" cy="467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2 h 723"/>
                  <a:gd name="T6" fmla="*/ 0 w 2532"/>
                  <a:gd name="T7" fmla="*/ 2 h 723"/>
                  <a:gd name="T8" fmla="*/ 0 w 2532"/>
                  <a:gd name="T9" fmla="*/ 1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pic>
          <p:nvPicPr>
            <p:cNvPr id="37968" name="Picture 1030" descr="laptop_keyboard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6897688" y="5735638"/>
              <a:ext cx="388937" cy="158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7969" name="Freeform 1031"/>
            <p:cNvSpPr>
              <a:spLocks/>
            </p:cNvSpPr>
            <p:nvPr/>
          </p:nvSpPr>
          <p:spPr bwMode="auto">
            <a:xfrm>
              <a:off x="7026275" y="5580063"/>
              <a:ext cx="312738" cy="207962"/>
            </a:xfrm>
            <a:custGeom>
              <a:avLst/>
              <a:gdLst>
                <a:gd name="T0" fmla="*/ 2147483647 w 2982"/>
                <a:gd name="T1" fmla="*/ 0 h 2442"/>
                <a:gd name="T2" fmla="*/ 0 w 2982"/>
                <a:gd name="T3" fmla="*/ 2147483647 h 2442"/>
                <a:gd name="T4" fmla="*/ 2147483647 w 2982"/>
                <a:gd name="T5" fmla="*/ 2147483647 h 2442"/>
                <a:gd name="T6" fmla="*/ 2147483647 w 2982"/>
                <a:gd name="T7" fmla="*/ 2147483647 h 2442"/>
                <a:gd name="T8" fmla="*/ 2147483647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pic>
          <p:nvPicPr>
            <p:cNvPr id="37970" name="Picture 1032" descr="screen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42150" y="5584825"/>
              <a:ext cx="284163" cy="190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7971" name="Freeform 1033"/>
            <p:cNvSpPr>
              <a:spLocks/>
            </p:cNvSpPr>
            <p:nvPr/>
          </p:nvSpPr>
          <p:spPr bwMode="auto">
            <a:xfrm>
              <a:off x="7083425" y="5573713"/>
              <a:ext cx="265113" cy="39687"/>
            </a:xfrm>
            <a:custGeom>
              <a:avLst/>
              <a:gdLst>
                <a:gd name="T0" fmla="*/ 2147483647 w 2528"/>
                <a:gd name="T1" fmla="*/ 0 h 455"/>
                <a:gd name="T2" fmla="*/ 2147483647 w 2528"/>
                <a:gd name="T3" fmla="*/ 2147483647 h 455"/>
                <a:gd name="T4" fmla="*/ 2147483647 w 2528"/>
                <a:gd name="T5" fmla="*/ 2147483647 h 455"/>
                <a:gd name="T6" fmla="*/ 0 w 2528"/>
                <a:gd name="T7" fmla="*/ 2147483647 h 455"/>
                <a:gd name="T8" fmla="*/ 2147483647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72" name="Freeform 1034"/>
            <p:cNvSpPr>
              <a:spLocks/>
            </p:cNvSpPr>
            <p:nvPr/>
          </p:nvSpPr>
          <p:spPr bwMode="auto">
            <a:xfrm>
              <a:off x="7024688" y="5573713"/>
              <a:ext cx="73025" cy="161925"/>
            </a:xfrm>
            <a:custGeom>
              <a:avLst/>
              <a:gdLst>
                <a:gd name="T0" fmla="*/ 2147483647 w 702"/>
                <a:gd name="T1" fmla="*/ 0 h 1893"/>
                <a:gd name="T2" fmla="*/ 0 w 702"/>
                <a:gd name="T3" fmla="*/ 2147483647 h 1893"/>
                <a:gd name="T4" fmla="*/ 2147483647 w 702"/>
                <a:gd name="T5" fmla="*/ 2147483647 h 1893"/>
                <a:gd name="T6" fmla="*/ 2147483647 w 702"/>
                <a:gd name="T7" fmla="*/ 2147483647 h 1893"/>
                <a:gd name="T8" fmla="*/ 2147483647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73" name="Freeform 1035"/>
            <p:cNvSpPr>
              <a:spLocks/>
            </p:cNvSpPr>
            <p:nvPr/>
          </p:nvSpPr>
          <p:spPr bwMode="auto">
            <a:xfrm>
              <a:off x="7267575" y="5602288"/>
              <a:ext cx="79375" cy="185737"/>
            </a:xfrm>
            <a:custGeom>
              <a:avLst/>
              <a:gdLst>
                <a:gd name="T0" fmla="*/ 2147483647 w 756"/>
                <a:gd name="T1" fmla="*/ 0 h 2184"/>
                <a:gd name="T2" fmla="*/ 2147483647 w 756"/>
                <a:gd name="T3" fmla="*/ 2147483647 h 2184"/>
                <a:gd name="T4" fmla="*/ 0 w 756"/>
                <a:gd name="T5" fmla="*/ 2147483647 h 2184"/>
                <a:gd name="T6" fmla="*/ 2147483647 w 756"/>
                <a:gd name="T7" fmla="*/ 2147483647 h 2184"/>
                <a:gd name="T8" fmla="*/ 2147483647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74" name="Freeform 1036"/>
            <p:cNvSpPr>
              <a:spLocks/>
            </p:cNvSpPr>
            <p:nvPr/>
          </p:nvSpPr>
          <p:spPr bwMode="auto">
            <a:xfrm>
              <a:off x="7023100" y="5726113"/>
              <a:ext cx="290513" cy="63500"/>
            </a:xfrm>
            <a:custGeom>
              <a:avLst/>
              <a:gdLst>
                <a:gd name="T0" fmla="*/ 2147483647 w 2773"/>
                <a:gd name="T1" fmla="*/ 0 h 738"/>
                <a:gd name="T2" fmla="*/ 0 w 2773"/>
                <a:gd name="T3" fmla="*/ 2147483647 h 738"/>
                <a:gd name="T4" fmla="*/ 2147483647 w 2773"/>
                <a:gd name="T5" fmla="*/ 2147483647 h 738"/>
                <a:gd name="T6" fmla="*/ 2147483647 w 2773"/>
                <a:gd name="T7" fmla="*/ 2147483647 h 738"/>
                <a:gd name="T8" fmla="*/ 2147483647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75" name="Freeform 1037"/>
            <p:cNvSpPr>
              <a:spLocks/>
            </p:cNvSpPr>
            <p:nvPr/>
          </p:nvSpPr>
          <p:spPr bwMode="auto">
            <a:xfrm>
              <a:off x="7275513" y="5603875"/>
              <a:ext cx="74612" cy="187325"/>
            </a:xfrm>
            <a:custGeom>
              <a:avLst/>
              <a:gdLst>
                <a:gd name="T0" fmla="*/ 2147483647 w 637"/>
                <a:gd name="T1" fmla="*/ 0 h 1659"/>
                <a:gd name="T2" fmla="*/ 2147483647 w 637"/>
                <a:gd name="T3" fmla="*/ 0 h 1659"/>
                <a:gd name="T4" fmla="*/ 2147483647 w 637"/>
                <a:gd name="T5" fmla="*/ 2147483647 h 1659"/>
                <a:gd name="T6" fmla="*/ 0 w 637"/>
                <a:gd name="T7" fmla="*/ 2147483647 h 1659"/>
                <a:gd name="T8" fmla="*/ 2147483647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76" name="Freeform 1038"/>
            <p:cNvSpPr>
              <a:spLocks/>
            </p:cNvSpPr>
            <p:nvPr/>
          </p:nvSpPr>
          <p:spPr bwMode="auto">
            <a:xfrm>
              <a:off x="7023100" y="5735638"/>
              <a:ext cx="258763" cy="61912"/>
            </a:xfrm>
            <a:custGeom>
              <a:avLst/>
              <a:gdLst>
                <a:gd name="T0" fmla="*/ 0 w 2216"/>
                <a:gd name="T1" fmla="*/ 0 h 550"/>
                <a:gd name="T2" fmla="*/ 2147483647 w 2216"/>
                <a:gd name="T3" fmla="*/ 2147483647 h 550"/>
                <a:gd name="T4" fmla="*/ 2147483647 w 2216"/>
                <a:gd name="T5" fmla="*/ 2147483647 h 550"/>
                <a:gd name="T6" fmla="*/ 2147483647 w 2216"/>
                <a:gd name="T7" fmla="*/ 2147483647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37977" name="Group 1039"/>
            <p:cNvGrpSpPr>
              <a:grpSpLocks/>
            </p:cNvGrpSpPr>
            <p:nvPr/>
          </p:nvGrpSpPr>
          <p:grpSpPr bwMode="auto">
            <a:xfrm>
              <a:off x="7019925" y="5800725"/>
              <a:ext cx="87313" cy="38100"/>
              <a:chOff x="1740" y="2642"/>
              <a:chExt cx="752" cy="327"/>
            </a:xfrm>
          </p:grpSpPr>
          <p:sp>
            <p:nvSpPr>
              <p:cNvPr id="38232" name="Freeform 1040"/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233" name="Freeform 1041"/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234" name="Freeform 1042"/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235" name="Freeform 1043"/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236" name="Freeform 1044"/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237" name="Freeform 1045"/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37978" name="Freeform 1046"/>
            <p:cNvSpPr>
              <a:spLocks/>
            </p:cNvSpPr>
            <p:nvPr/>
          </p:nvSpPr>
          <p:spPr bwMode="auto">
            <a:xfrm>
              <a:off x="7169150" y="5807075"/>
              <a:ext cx="106363" cy="80963"/>
            </a:xfrm>
            <a:custGeom>
              <a:avLst/>
              <a:gdLst>
                <a:gd name="T0" fmla="*/ 2147483647 w 990"/>
                <a:gd name="T1" fmla="*/ 2147483647 h 792"/>
                <a:gd name="T2" fmla="*/ 2147483647 w 990"/>
                <a:gd name="T3" fmla="*/ 0 h 792"/>
                <a:gd name="T4" fmla="*/ 2147483647 w 990"/>
                <a:gd name="T5" fmla="*/ 2147483647 h 792"/>
                <a:gd name="T6" fmla="*/ 0 w 990"/>
                <a:gd name="T7" fmla="*/ 2147483647 h 792"/>
                <a:gd name="T8" fmla="*/ 2147483647 w 990"/>
                <a:gd name="T9" fmla="*/ 2147483647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79" name="Freeform 1047"/>
            <p:cNvSpPr>
              <a:spLocks/>
            </p:cNvSpPr>
            <p:nvPr/>
          </p:nvSpPr>
          <p:spPr bwMode="auto">
            <a:xfrm>
              <a:off x="6897688" y="5813425"/>
              <a:ext cx="271462" cy="73025"/>
            </a:xfrm>
            <a:custGeom>
              <a:avLst/>
              <a:gdLst>
                <a:gd name="T0" fmla="*/ 2147483647 w 2532"/>
                <a:gd name="T1" fmla="*/ 0 h 723"/>
                <a:gd name="T2" fmla="*/ 2147483647 w 2532"/>
                <a:gd name="T3" fmla="*/ 0 h 723"/>
                <a:gd name="T4" fmla="*/ 2147483647 w 2532"/>
                <a:gd name="T5" fmla="*/ 2147483647 h 723"/>
                <a:gd name="T6" fmla="*/ 2147483647 w 2532"/>
                <a:gd name="T7" fmla="*/ 2147483647 h 723"/>
                <a:gd name="T8" fmla="*/ 0 w 2532"/>
                <a:gd name="T9" fmla="*/ 2147483647 h 723"/>
                <a:gd name="T10" fmla="*/ 2147483647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80" name="Freeform 1048"/>
            <p:cNvSpPr>
              <a:spLocks/>
            </p:cNvSpPr>
            <p:nvPr/>
          </p:nvSpPr>
          <p:spPr bwMode="auto">
            <a:xfrm>
              <a:off x="6899275" y="5799138"/>
              <a:ext cx="1588" cy="15875"/>
            </a:xfrm>
            <a:custGeom>
              <a:avLst/>
              <a:gdLst>
                <a:gd name="T0" fmla="*/ 2147483647 w 26"/>
                <a:gd name="T1" fmla="*/ 2147483647 h 147"/>
                <a:gd name="T2" fmla="*/ 2147483647 w 26"/>
                <a:gd name="T3" fmla="*/ 2147483647 h 147"/>
                <a:gd name="T4" fmla="*/ 0 w 26"/>
                <a:gd name="T5" fmla="*/ 2147483647 h 147"/>
                <a:gd name="T6" fmla="*/ 2147483647 w 26"/>
                <a:gd name="T7" fmla="*/ 0 h 147"/>
                <a:gd name="T8" fmla="*/ 2147483647 w 26"/>
                <a:gd name="T9" fmla="*/ 2147483647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81" name="Freeform 1049"/>
            <p:cNvSpPr>
              <a:spLocks/>
            </p:cNvSpPr>
            <p:nvPr/>
          </p:nvSpPr>
          <p:spPr bwMode="auto">
            <a:xfrm>
              <a:off x="6899275" y="5738813"/>
              <a:ext cx="125413" cy="61912"/>
            </a:xfrm>
            <a:custGeom>
              <a:avLst/>
              <a:gdLst>
                <a:gd name="T0" fmla="*/ 2147483647 w 1176"/>
                <a:gd name="T1" fmla="*/ 0 h 606"/>
                <a:gd name="T2" fmla="*/ 0 w 1176"/>
                <a:gd name="T3" fmla="*/ 2147483647 h 606"/>
                <a:gd name="T4" fmla="*/ 2147483647 w 1176"/>
                <a:gd name="T5" fmla="*/ 2147483647 h 606"/>
                <a:gd name="T6" fmla="*/ 2147483647 w 1176"/>
                <a:gd name="T7" fmla="*/ 2147483647 h 606"/>
                <a:gd name="T8" fmla="*/ 2147483647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82" name="Freeform 1050"/>
            <p:cNvSpPr>
              <a:spLocks/>
            </p:cNvSpPr>
            <p:nvPr/>
          </p:nvSpPr>
          <p:spPr bwMode="auto">
            <a:xfrm>
              <a:off x="6907213" y="5802313"/>
              <a:ext cx="257175" cy="71437"/>
            </a:xfrm>
            <a:custGeom>
              <a:avLst/>
              <a:gdLst>
                <a:gd name="T0" fmla="*/ 2147483647 w 2532"/>
                <a:gd name="T1" fmla="*/ 0 h 723"/>
                <a:gd name="T2" fmla="*/ 2147483647 w 2532"/>
                <a:gd name="T3" fmla="*/ 0 h 723"/>
                <a:gd name="T4" fmla="*/ 2147483647 w 2532"/>
                <a:gd name="T5" fmla="*/ 2147483647 h 723"/>
                <a:gd name="T6" fmla="*/ 2147483647 w 2532"/>
                <a:gd name="T7" fmla="*/ 2147483647 h 723"/>
                <a:gd name="T8" fmla="*/ 0 w 2532"/>
                <a:gd name="T9" fmla="*/ 2147483647 h 723"/>
                <a:gd name="T10" fmla="*/ 2147483647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83" name="Freeform 1051"/>
            <p:cNvSpPr>
              <a:spLocks/>
            </p:cNvSpPr>
            <p:nvPr/>
          </p:nvSpPr>
          <p:spPr bwMode="auto">
            <a:xfrm flipV="1">
              <a:off x="7164388" y="5797550"/>
              <a:ext cx="104775" cy="74613"/>
            </a:xfrm>
            <a:custGeom>
              <a:avLst/>
              <a:gdLst>
                <a:gd name="T0" fmla="*/ 2147483647 w 2532"/>
                <a:gd name="T1" fmla="*/ 0 h 723"/>
                <a:gd name="T2" fmla="*/ 2147483647 w 2532"/>
                <a:gd name="T3" fmla="*/ 0 h 723"/>
                <a:gd name="T4" fmla="*/ 2147483647 w 2532"/>
                <a:gd name="T5" fmla="*/ 2147483647 h 723"/>
                <a:gd name="T6" fmla="*/ 2147483647 w 2532"/>
                <a:gd name="T7" fmla="*/ 2147483647 h 723"/>
                <a:gd name="T8" fmla="*/ 0 w 2532"/>
                <a:gd name="T9" fmla="*/ 2147483647 h 723"/>
                <a:gd name="T10" fmla="*/ 2147483647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37984" name="Group 2"/>
            <p:cNvGrpSpPr>
              <a:grpSpLocks/>
            </p:cNvGrpSpPr>
            <p:nvPr/>
          </p:nvGrpSpPr>
          <p:grpSpPr bwMode="auto">
            <a:xfrm>
              <a:off x="5607050" y="3182938"/>
              <a:ext cx="317500" cy="246062"/>
              <a:chOff x="5581650" y="3128963"/>
              <a:chExt cx="423863" cy="320675"/>
            </a:xfrm>
          </p:grpSpPr>
          <p:pic>
            <p:nvPicPr>
              <p:cNvPr id="38210" name="Picture 1054" descr="laptop_keyboard"/>
              <p:cNvPicPr>
                <a:picLocks noChangeAspect="1" noChangeArrowheads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9064" flipH="1">
                <a:off x="5581650" y="3290888"/>
                <a:ext cx="363538" cy="1587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8211" name="Freeform 1055"/>
              <p:cNvSpPr>
                <a:spLocks/>
              </p:cNvSpPr>
              <p:nvPr/>
            </p:nvSpPr>
            <p:spPr bwMode="auto">
              <a:xfrm>
                <a:off x="5702300" y="3135313"/>
                <a:ext cx="292100" cy="207962"/>
              </a:xfrm>
              <a:custGeom>
                <a:avLst/>
                <a:gdLst>
                  <a:gd name="T0" fmla="*/ 2147483647 w 2982"/>
                  <a:gd name="T1" fmla="*/ 0 h 2442"/>
                  <a:gd name="T2" fmla="*/ 0 w 2982"/>
                  <a:gd name="T3" fmla="*/ 2147483647 h 2442"/>
                  <a:gd name="T4" fmla="*/ 2147483647 w 2982"/>
                  <a:gd name="T5" fmla="*/ 2147483647 h 2442"/>
                  <a:gd name="T6" fmla="*/ 2147483647 w 2982"/>
                  <a:gd name="T7" fmla="*/ 2147483647 h 2442"/>
                  <a:gd name="T8" fmla="*/ 2147483647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pic>
            <p:nvPicPr>
              <p:cNvPr id="38212" name="Picture 1056" descr="screen"/>
              <p:cNvPicPr>
                <a:picLocks noChangeAspect="1" noChangeArrowheads="1"/>
              </p:cNvPicPr>
              <p:nvPr/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16588" y="3140075"/>
                <a:ext cx="266700" cy="1905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8213" name="Freeform 1057"/>
              <p:cNvSpPr>
                <a:spLocks/>
              </p:cNvSpPr>
              <p:nvPr/>
            </p:nvSpPr>
            <p:spPr bwMode="auto">
              <a:xfrm>
                <a:off x="5756275" y="3128963"/>
                <a:ext cx="247650" cy="39687"/>
              </a:xfrm>
              <a:custGeom>
                <a:avLst/>
                <a:gdLst>
                  <a:gd name="T0" fmla="*/ 2147483647 w 2528"/>
                  <a:gd name="T1" fmla="*/ 0 h 455"/>
                  <a:gd name="T2" fmla="*/ 2147483647 w 2528"/>
                  <a:gd name="T3" fmla="*/ 2147483647 h 455"/>
                  <a:gd name="T4" fmla="*/ 2147483647 w 2528"/>
                  <a:gd name="T5" fmla="*/ 2147483647 h 455"/>
                  <a:gd name="T6" fmla="*/ 0 w 2528"/>
                  <a:gd name="T7" fmla="*/ 2147483647 h 455"/>
                  <a:gd name="T8" fmla="*/ 2147483647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214" name="Freeform 1058"/>
              <p:cNvSpPr>
                <a:spLocks/>
              </p:cNvSpPr>
              <p:nvPr/>
            </p:nvSpPr>
            <p:spPr bwMode="auto">
              <a:xfrm>
                <a:off x="5700713" y="3128963"/>
                <a:ext cx="68262" cy="161925"/>
              </a:xfrm>
              <a:custGeom>
                <a:avLst/>
                <a:gdLst>
                  <a:gd name="T0" fmla="*/ 2147483647 w 702"/>
                  <a:gd name="T1" fmla="*/ 0 h 1893"/>
                  <a:gd name="T2" fmla="*/ 0 w 702"/>
                  <a:gd name="T3" fmla="*/ 2147483647 h 1893"/>
                  <a:gd name="T4" fmla="*/ 2147483647 w 702"/>
                  <a:gd name="T5" fmla="*/ 2147483647 h 1893"/>
                  <a:gd name="T6" fmla="*/ 2147483647 w 702"/>
                  <a:gd name="T7" fmla="*/ 2147483647 h 1893"/>
                  <a:gd name="T8" fmla="*/ 2147483647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215" name="Freeform 1059"/>
              <p:cNvSpPr>
                <a:spLocks/>
              </p:cNvSpPr>
              <p:nvPr/>
            </p:nvSpPr>
            <p:spPr bwMode="auto">
              <a:xfrm>
                <a:off x="5927725" y="3157538"/>
                <a:ext cx="74613" cy="185737"/>
              </a:xfrm>
              <a:custGeom>
                <a:avLst/>
                <a:gdLst>
                  <a:gd name="T0" fmla="*/ 2147483647 w 756"/>
                  <a:gd name="T1" fmla="*/ 0 h 2184"/>
                  <a:gd name="T2" fmla="*/ 2147483647 w 756"/>
                  <a:gd name="T3" fmla="*/ 2147483647 h 2184"/>
                  <a:gd name="T4" fmla="*/ 0 w 756"/>
                  <a:gd name="T5" fmla="*/ 2147483647 h 2184"/>
                  <a:gd name="T6" fmla="*/ 2147483647 w 756"/>
                  <a:gd name="T7" fmla="*/ 2147483647 h 2184"/>
                  <a:gd name="T8" fmla="*/ 2147483647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216" name="Freeform 1060"/>
              <p:cNvSpPr>
                <a:spLocks/>
              </p:cNvSpPr>
              <p:nvPr/>
            </p:nvSpPr>
            <p:spPr bwMode="auto">
              <a:xfrm>
                <a:off x="5699125" y="3281363"/>
                <a:ext cx="271463" cy="63500"/>
              </a:xfrm>
              <a:custGeom>
                <a:avLst/>
                <a:gdLst>
                  <a:gd name="T0" fmla="*/ 2147483647 w 2773"/>
                  <a:gd name="T1" fmla="*/ 0 h 738"/>
                  <a:gd name="T2" fmla="*/ 0 w 2773"/>
                  <a:gd name="T3" fmla="*/ 2147483647 h 738"/>
                  <a:gd name="T4" fmla="*/ 2147483647 w 2773"/>
                  <a:gd name="T5" fmla="*/ 2147483647 h 738"/>
                  <a:gd name="T6" fmla="*/ 2147483647 w 2773"/>
                  <a:gd name="T7" fmla="*/ 2147483647 h 738"/>
                  <a:gd name="T8" fmla="*/ 2147483647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217" name="Freeform 1061"/>
              <p:cNvSpPr>
                <a:spLocks/>
              </p:cNvSpPr>
              <p:nvPr/>
            </p:nvSpPr>
            <p:spPr bwMode="auto">
              <a:xfrm>
                <a:off x="5935663" y="3159125"/>
                <a:ext cx="69850" cy="187325"/>
              </a:xfrm>
              <a:custGeom>
                <a:avLst/>
                <a:gdLst>
                  <a:gd name="T0" fmla="*/ 2147483647 w 637"/>
                  <a:gd name="T1" fmla="*/ 0 h 1659"/>
                  <a:gd name="T2" fmla="*/ 2147483647 w 637"/>
                  <a:gd name="T3" fmla="*/ 0 h 1659"/>
                  <a:gd name="T4" fmla="*/ 2147483647 w 637"/>
                  <a:gd name="T5" fmla="*/ 2147483647 h 1659"/>
                  <a:gd name="T6" fmla="*/ 0 w 637"/>
                  <a:gd name="T7" fmla="*/ 2147483647 h 1659"/>
                  <a:gd name="T8" fmla="*/ 2147483647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218" name="Freeform 1062"/>
              <p:cNvSpPr>
                <a:spLocks/>
              </p:cNvSpPr>
              <p:nvPr/>
            </p:nvSpPr>
            <p:spPr bwMode="auto">
              <a:xfrm>
                <a:off x="5699125" y="3290888"/>
                <a:ext cx="242888" cy="61912"/>
              </a:xfrm>
              <a:custGeom>
                <a:avLst/>
                <a:gdLst>
                  <a:gd name="T0" fmla="*/ 0 w 2216"/>
                  <a:gd name="T1" fmla="*/ 0 h 550"/>
                  <a:gd name="T2" fmla="*/ 2147483647 w 2216"/>
                  <a:gd name="T3" fmla="*/ 2147483647 h 550"/>
                  <a:gd name="T4" fmla="*/ 2147483647 w 2216"/>
                  <a:gd name="T5" fmla="*/ 2147483647 h 550"/>
                  <a:gd name="T6" fmla="*/ 2147483647 w 2216"/>
                  <a:gd name="T7" fmla="*/ 2147483647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grpSp>
            <p:nvGrpSpPr>
              <p:cNvPr id="38219" name="Group 1063"/>
              <p:cNvGrpSpPr>
                <a:grpSpLocks/>
              </p:cNvGrpSpPr>
              <p:nvPr/>
            </p:nvGrpSpPr>
            <p:grpSpPr bwMode="auto">
              <a:xfrm>
                <a:off x="5695950" y="3355975"/>
                <a:ext cx="80963" cy="38100"/>
                <a:chOff x="1740" y="2642"/>
                <a:chExt cx="752" cy="327"/>
              </a:xfrm>
            </p:grpSpPr>
            <p:sp>
              <p:nvSpPr>
                <p:cNvPr id="38226" name="Freeform 1064"/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8227" name="Freeform 1065"/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8228" name="Freeform 1066"/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8229" name="Freeform 1067"/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8230" name="Freeform 1068"/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8231" name="Freeform 1069"/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38220" name="Freeform 1070"/>
              <p:cNvSpPr>
                <a:spLocks/>
              </p:cNvSpPr>
              <p:nvPr/>
            </p:nvSpPr>
            <p:spPr bwMode="auto">
              <a:xfrm>
                <a:off x="5835650" y="3362325"/>
                <a:ext cx="100013" cy="80963"/>
              </a:xfrm>
              <a:custGeom>
                <a:avLst/>
                <a:gdLst>
                  <a:gd name="T0" fmla="*/ 2147483647 w 990"/>
                  <a:gd name="T1" fmla="*/ 2147483647 h 792"/>
                  <a:gd name="T2" fmla="*/ 2147483647 w 990"/>
                  <a:gd name="T3" fmla="*/ 0 h 792"/>
                  <a:gd name="T4" fmla="*/ 2147483647 w 990"/>
                  <a:gd name="T5" fmla="*/ 2147483647 h 792"/>
                  <a:gd name="T6" fmla="*/ 0 w 990"/>
                  <a:gd name="T7" fmla="*/ 2147483647 h 792"/>
                  <a:gd name="T8" fmla="*/ 2147483647 w 990"/>
                  <a:gd name="T9" fmla="*/ 2147483647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221" name="Freeform 1071"/>
              <p:cNvSpPr>
                <a:spLocks/>
              </p:cNvSpPr>
              <p:nvPr/>
            </p:nvSpPr>
            <p:spPr bwMode="auto">
              <a:xfrm>
                <a:off x="5583238" y="3368675"/>
                <a:ext cx="254000" cy="73025"/>
              </a:xfrm>
              <a:custGeom>
                <a:avLst/>
                <a:gdLst>
                  <a:gd name="T0" fmla="*/ 2147483647 w 2532"/>
                  <a:gd name="T1" fmla="*/ 0 h 723"/>
                  <a:gd name="T2" fmla="*/ 2147483647 w 2532"/>
                  <a:gd name="T3" fmla="*/ 0 h 723"/>
                  <a:gd name="T4" fmla="*/ 2147483647 w 2532"/>
                  <a:gd name="T5" fmla="*/ 2147483647 h 723"/>
                  <a:gd name="T6" fmla="*/ 2147483647 w 2532"/>
                  <a:gd name="T7" fmla="*/ 2147483647 h 723"/>
                  <a:gd name="T8" fmla="*/ 0 w 2532"/>
                  <a:gd name="T9" fmla="*/ 2147483647 h 723"/>
                  <a:gd name="T10" fmla="*/ 2147483647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222" name="Freeform 1072"/>
              <p:cNvSpPr>
                <a:spLocks/>
              </p:cNvSpPr>
              <p:nvPr/>
            </p:nvSpPr>
            <p:spPr bwMode="auto">
              <a:xfrm>
                <a:off x="5583238" y="3354388"/>
                <a:ext cx="1587" cy="15875"/>
              </a:xfrm>
              <a:custGeom>
                <a:avLst/>
                <a:gdLst>
                  <a:gd name="T0" fmla="*/ 2147483647 w 26"/>
                  <a:gd name="T1" fmla="*/ 2147483647 h 147"/>
                  <a:gd name="T2" fmla="*/ 2147483647 w 26"/>
                  <a:gd name="T3" fmla="*/ 2147483647 h 147"/>
                  <a:gd name="T4" fmla="*/ 0 w 26"/>
                  <a:gd name="T5" fmla="*/ 2147483647 h 147"/>
                  <a:gd name="T6" fmla="*/ 2147483647 w 26"/>
                  <a:gd name="T7" fmla="*/ 0 h 147"/>
                  <a:gd name="T8" fmla="*/ 2147483647 w 26"/>
                  <a:gd name="T9" fmla="*/ 2147483647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223" name="Freeform 1073"/>
              <p:cNvSpPr>
                <a:spLocks/>
              </p:cNvSpPr>
              <p:nvPr/>
            </p:nvSpPr>
            <p:spPr bwMode="auto">
              <a:xfrm>
                <a:off x="5583238" y="3294063"/>
                <a:ext cx="117475" cy="61912"/>
              </a:xfrm>
              <a:custGeom>
                <a:avLst/>
                <a:gdLst>
                  <a:gd name="T0" fmla="*/ 2147483647 w 1176"/>
                  <a:gd name="T1" fmla="*/ 0 h 606"/>
                  <a:gd name="T2" fmla="*/ 0 w 1176"/>
                  <a:gd name="T3" fmla="*/ 2147483647 h 606"/>
                  <a:gd name="T4" fmla="*/ 2147483647 w 1176"/>
                  <a:gd name="T5" fmla="*/ 2147483647 h 606"/>
                  <a:gd name="T6" fmla="*/ 2147483647 w 1176"/>
                  <a:gd name="T7" fmla="*/ 2147483647 h 606"/>
                  <a:gd name="T8" fmla="*/ 2147483647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224" name="Freeform 1074"/>
              <p:cNvSpPr>
                <a:spLocks/>
              </p:cNvSpPr>
              <p:nvPr/>
            </p:nvSpPr>
            <p:spPr bwMode="auto">
              <a:xfrm>
                <a:off x="5591175" y="3357563"/>
                <a:ext cx="241300" cy="71437"/>
              </a:xfrm>
              <a:custGeom>
                <a:avLst/>
                <a:gdLst>
                  <a:gd name="T0" fmla="*/ 2147483647 w 2532"/>
                  <a:gd name="T1" fmla="*/ 0 h 723"/>
                  <a:gd name="T2" fmla="*/ 2147483647 w 2532"/>
                  <a:gd name="T3" fmla="*/ 0 h 723"/>
                  <a:gd name="T4" fmla="*/ 2147483647 w 2532"/>
                  <a:gd name="T5" fmla="*/ 2147483647 h 723"/>
                  <a:gd name="T6" fmla="*/ 2147483647 w 2532"/>
                  <a:gd name="T7" fmla="*/ 2147483647 h 723"/>
                  <a:gd name="T8" fmla="*/ 0 w 2532"/>
                  <a:gd name="T9" fmla="*/ 2147483647 h 723"/>
                  <a:gd name="T10" fmla="*/ 2147483647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225" name="Freeform 1075"/>
              <p:cNvSpPr>
                <a:spLocks/>
              </p:cNvSpPr>
              <p:nvPr/>
            </p:nvSpPr>
            <p:spPr bwMode="auto">
              <a:xfrm flipV="1">
                <a:off x="5830888" y="3352800"/>
                <a:ext cx="98425" cy="74613"/>
              </a:xfrm>
              <a:custGeom>
                <a:avLst/>
                <a:gdLst>
                  <a:gd name="T0" fmla="*/ 2147483647 w 2532"/>
                  <a:gd name="T1" fmla="*/ 0 h 723"/>
                  <a:gd name="T2" fmla="*/ 2147483647 w 2532"/>
                  <a:gd name="T3" fmla="*/ 0 h 723"/>
                  <a:gd name="T4" fmla="*/ 2147483647 w 2532"/>
                  <a:gd name="T5" fmla="*/ 2147483647 h 723"/>
                  <a:gd name="T6" fmla="*/ 2147483647 w 2532"/>
                  <a:gd name="T7" fmla="*/ 2147483647 h 723"/>
                  <a:gd name="T8" fmla="*/ 0 w 2532"/>
                  <a:gd name="T9" fmla="*/ 2147483647 h 723"/>
                  <a:gd name="T10" fmla="*/ 2147483647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37985" name="Group 1076"/>
            <p:cNvGrpSpPr>
              <a:grpSpLocks/>
            </p:cNvGrpSpPr>
            <p:nvPr/>
          </p:nvGrpSpPr>
          <p:grpSpPr bwMode="auto">
            <a:xfrm flipH="1">
              <a:off x="6156325" y="3300413"/>
              <a:ext cx="342900" cy="334962"/>
              <a:chOff x="2839" y="3501"/>
              <a:chExt cx="755" cy="803"/>
            </a:xfrm>
          </p:grpSpPr>
          <p:pic>
            <p:nvPicPr>
              <p:cNvPr id="38208" name="Picture 1077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8209" name="Freeform 1078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</p:grpSp>
        <p:pic>
          <p:nvPicPr>
            <p:cNvPr id="37986" name="Picture 1081" descr="laptop_keyboard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7329488" y="5672138"/>
              <a:ext cx="388937" cy="158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7987" name="Freeform 1082"/>
            <p:cNvSpPr>
              <a:spLocks/>
            </p:cNvSpPr>
            <p:nvPr/>
          </p:nvSpPr>
          <p:spPr bwMode="auto">
            <a:xfrm>
              <a:off x="7458075" y="5516563"/>
              <a:ext cx="312738" cy="207962"/>
            </a:xfrm>
            <a:custGeom>
              <a:avLst/>
              <a:gdLst>
                <a:gd name="T0" fmla="*/ 2147483647 w 2982"/>
                <a:gd name="T1" fmla="*/ 0 h 2442"/>
                <a:gd name="T2" fmla="*/ 0 w 2982"/>
                <a:gd name="T3" fmla="*/ 2147483647 h 2442"/>
                <a:gd name="T4" fmla="*/ 2147483647 w 2982"/>
                <a:gd name="T5" fmla="*/ 2147483647 h 2442"/>
                <a:gd name="T6" fmla="*/ 2147483647 w 2982"/>
                <a:gd name="T7" fmla="*/ 2147483647 h 2442"/>
                <a:gd name="T8" fmla="*/ 2147483647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pic>
          <p:nvPicPr>
            <p:cNvPr id="37988" name="Picture 1083" descr="screen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73950" y="5521325"/>
              <a:ext cx="284163" cy="190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7989" name="Freeform 1084"/>
            <p:cNvSpPr>
              <a:spLocks/>
            </p:cNvSpPr>
            <p:nvPr/>
          </p:nvSpPr>
          <p:spPr bwMode="auto">
            <a:xfrm>
              <a:off x="7515225" y="5510213"/>
              <a:ext cx="265113" cy="39687"/>
            </a:xfrm>
            <a:custGeom>
              <a:avLst/>
              <a:gdLst>
                <a:gd name="T0" fmla="*/ 2147483647 w 2528"/>
                <a:gd name="T1" fmla="*/ 0 h 455"/>
                <a:gd name="T2" fmla="*/ 2147483647 w 2528"/>
                <a:gd name="T3" fmla="*/ 2147483647 h 455"/>
                <a:gd name="T4" fmla="*/ 2147483647 w 2528"/>
                <a:gd name="T5" fmla="*/ 2147483647 h 455"/>
                <a:gd name="T6" fmla="*/ 0 w 2528"/>
                <a:gd name="T7" fmla="*/ 2147483647 h 455"/>
                <a:gd name="T8" fmla="*/ 2147483647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90" name="Freeform 1085"/>
            <p:cNvSpPr>
              <a:spLocks/>
            </p:cNvSpPr>
            <p:nvPr/>
          </p:nvSpPr>
          <p:spPr bwMode="auto">
            <a:xfrm>
              <a:off x="7456488" y="5510213"/>
              <a:ext cx="73025" cy="161925"/>
            </a:xfrm>
            <a:custGeom>
              <a:avLst/>
              <a:gdLst>
                <a:gd name="T0" fmla="*/ 2147483647 w 702"/>
                <a:gd name="T1" fmla="*/ 0 h 1893"/>
                <a:gd name="T2" fmla="*/ 0 w 702"/>
                <a:gd name="T3" fmla="*/ 2147483647 h 1893"/>
                <a:gd name="T4" fmla="*/ 2147483647 w 702"/>
                <a:gd name="T5" fmla="*/ 2147483647 h 1893"/>
                <a:gd name="T6" fmla="*/ 2147483647 w 702"/>
                <a:gd name="T7" fmla="*/ 2147483647 h 1893"/>
                <a:gd name="T8" fmla="*/ 2147483647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91" name="Freeform 1086"/>
            <p:cNvSpPr>
              <a:spLocks/>
            </p:cNvSpPr>
            <p:nvPr/>
          </p:nvSpPr>
          <p:spPr bwMode="auto">
            <a:xfrm>
              <a:off x="7699375" y="5538788"/>
              <a:ext cx="79375" cy="185737"/>
            </a:xfrm>
            <a:custGeom>
              <a:avLst/>
              <a:gdLst>
                <a:gd name="T0" fmla="*/ 2147483647 w 756"/>
                <a:gd name="T1" fmla="*/ 0 h 2184"/>
                <a:gd name="T2" fmla="*/ 2147483647 w 756"/>
                <a:gd name="T3" fmla="*/ 2147483647 h 2184"/>
                <a:gd name="T4" fmla="*/ 0 w 756"/>
                <a:gd name="T5" fmla="*/ 2147483647 h 2184"/>
                <a:gd name="T6" fmla="*/ 2147483647 w 756"/>
                <a:gd name="T7" fmla="*/ 2147483647 h 2184"/>
                <a:gd name="T8" fmla="*/ 2147483647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92" name="Freeform 1087"/>
            <p:cNvSpPr>
              <a:spLocks/>
            </p:cNvSpPr>
            <p:nvPr/>
          </p:nvSpPr>
          <p:spPr bwMode="auto">
            <a:xfrm>
              <a:off x="7454900" y="5662613"/>
              <a:ext cx="290513" cy="63500"/>
            </a:xfrm>
            <a:custGeom>
              <a:avLst/>
              <a:gdLst>
                <a:gd name="T0" fmla="*/ 2147483647 w 2773"/>
                <a:gd name="T1" fmla="*/ 0 h 738"/>
                <a:gd name="T2" fmla="*/ 0 w 2773"/>
                <a:gd name="T3" fmla="*/ 2147483647 h 738"/>
                <a:gd name="T4" fmla="*/ 2147483647 w 2773"/>
                <a:gd name="T5" fmla="*/ 2147483647 h 738"/>
                <a:gd name="T6" fmla="*/ 2147483647 w 2773"/>
                <a:gd name="T7" fmla="*/ 2147483647 h 738"/>
                <a:gd name="T8" fmla="*/ 2147483647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93" name="Freeform 1088"/>
            <p:cNvSpPr>
              <a:spLocks/>
            </p:cNvSpPr>
            <p:nvPr/>
          </p:nvSpPr>
          <p:spPr bwMode="auto">
            <a:xfrm>
              <a:off x="7707313" y="5540375"/>
              <a:ext cx="74612" cy="187325"/>
            </a:xfrm>
            <a:custGeom>
              <a:avLst/>
              <a:gdLst>
                <a:gd name="T0" fmla="*/ 2147483647 w 637"/>
                <a:gd name="T1" fmla="*/ 0 h 1659"/>
                <a:gd name="T2" fmla="*/ 2147483647 w 637"/>
                <a:gd name="T3" fmla="*/ 0 h 1659"/>
                <a:gd name="T4" fmla="*/ 2147483647 w 637"/>
                <a:gd name="T5" fmla="*/ 2147483647 h 1659"/>
                <a:gd name="T6" fmla="*/ 0 w 637"/>
                <a:gd name="T7" fmla="*/ 2147483647 h 1659"/>
                <a:gd name="T8" fmla="*/ 2147483647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94" name="Freeform 1089"/>
            <p:cNvSpPr>
              <a:spLocks/>
            </p:cNvSpPr>
            <p:nvPr/>
          </p:nvSpPr>
          <p:spPr bwMode="auto">
            <a:xfrm>
              <a:off x="7454900" y="5672138"/>
              <a:ext cx="258763" cy="61912"/>
            </a:xfrm>
            <a:custGeom>
              <a:avLst/>
              <a:gdLst>
                <a:gd name="T0" fmla="*/ 0 w 2216"/>
                <a:gd name="T1" fmla="*/ 0 h 550"/>
                <a:gd name="T2" fmla="*/ 2147483647 w 2216"/>
                <a:gd name="T3" fmla="*/ 2147483647 h 550"/>
                <a:gd name="T4" fmla="*/ 2147483647 w 2216"/>
                <a:gd name="T5" fmla="*/ 2147483647 h 550"/>
                <a:gd name="T6" fmla="*/ 2147483647 w 2216"/>
                <a:gd name="T7" fmla="*/ 2147483647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37995" name="Group 1090"/>
            <p:cNvGrpSpPr>
              <a:grpSpLocks/>
            </p:cNvGrpSpPr>
            <p:nvPr/>
          </p:nvGrpSpPr>
          <p:grpSpPr bwMode="auto">
            <a:xfrm>
              <a:off x="7451725" y="5737225"/>
              <a:ext cx="87313" cy="38100"/>
              <a:chOff x="1740" y="2642"/>
              <a:chExt cx="752" cy="327"/>
            </a:xfrm>
          </p:grpSpPr>
          <p:sp>
            <p:nvSpPr>
              <p:cNvPr id="38202" name="Freeform 1091"/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203" name="Freeform 1092"/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204" name="Freeform 1093"/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205" name="Freeform 1094"/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206" name="Freeform 1095"/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207" name="Freeform 1096"/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37996" name="Freeform 1097"/>
            <p:cNvSpPr>
              <a:spLocks/>
            </p:cNvSpPr>
            <p:nvPr/>
          </p:nvSpPr>
          <p:spPr bwMode="auto">
            <a:xfrm>
              <a:off x="7600950" y="5743575"/>
              <a:ext cx="106363" cy="80963"/>
            </a:xfrm>
            <a:custGeom>
              <a:avLst/>
              <a:gdLst>
                <a:gd name="T0" fmla="*/ 2147483647 w 990"/>
                <a:gd name="T1" fmla="*/ 2147483647 h 792"/>
                <a:gd name="T2" fmla="*/ 2147483647 w 990"/>
                <a:gd name="T3" fmla="*/ 0 h 792"/>
                <a:gd name="T4" fmla="*/ 2147483647 w 990"/>
                <a:gd name="T5" fmla="*/ 2147483647 h 792"/>
                <a:gd name="T6" fmla="*/ 0 w 990"/>
                <a:gd name="T7" fmla="*/ 2147483647 h 792"/>
                <a:gd name="T8" fmla="*/ 2147483647 w 990"/>
                <a:gd name="T9" fmla="*/ 2147483647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97" name="Freeform 1098"/>
            <p:cNvSpPr>
              <a:spLocks/>
            </p:cNvSpPr>
            <p:nvPr/>
          </p:nvSpPr>
          <p:spPr bwMode="auto">
            <a:xfrm>
              <a:off x="7329488" y="5749925"/>
              <a:ext cx="271462" cy="73025"/>
            </a:xfrm>
            <a:custGeom>
              <a:avLst/>
              <a:gdLst>
                <a:gd name="T0" fmla="*/ 2147483647 w 2532"/>
                <a:gd name="T1" fmla="*/ 0 h 723"/>
                <a:gd name="T2" fmla="*/ 2147483647 w 2532"/>
                <a:gd name="T3" fmla="*/ 0 h 723"/>
                <a:gd name="T4" fmla="*/ 2147483647 w 2532"/>
                <a:gd name="T5" fmla="*/ 2147483647 h 723"/>
                <a:gd name="T6" fmla="*/ 2147483647 w 2532"/>
                <a:gd name="T7" fmla="*/ 2147483647 h 723"/>
                <a:gd name="T8" fmla="*/ 0 w 2532"/>
                <a:gd name="T9" fmla="*/ 2147483647 h 723"/>
                <a:gd name="T10" fmla="*/ 2147483647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98" name="Freeform 1099"/>
            <p:cNvSpPr>
              <a:spLocks/>
            </p:cNvSpPr>
            <p:nvPr/>
          </p:nvSpPr>
          <p:spPr bwMode="auto">
            <a:xfrm>
              <a:off x="7331075" y="5735638"/>
              <a:ext cx="1588" cy="15875"/>
            </a:xfrm>
            <a:custGeom>
              <a:avLst/>
              <a:gdLst>
                <a:gd name="T0" fmla="*/ 2147483647 w 26"/>
                <a:gd name="T1" fmla="*/ 2147483647 h 147"/>
                <a:gd name="T2" fmla="*/ 2147483647 w 26"/>
                <a:gd name="T3" fmla="*/ 2147483647 h 147"/>
                <a:gd name="T4" fmla="*/ 0 w 26"/>
                <a:gd name="T5" fmla="*/ 2147483647 h 147"/>
                <a:gd name="T6" fmla="*/ 2147483647 w 26"/>
                <a:gd name="T7" fmla="*/ 0 h 147"/>
                <a:gd name="T8" fmla="*/ 2147483647 w 26"/>
                <a:gd name="T9" fmla="*/ 2147483647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99" name="Freeform 1100"/>
            <p:cNvSpPr>
              <a:spLocks/>
            </p:cNvSpPr>
            <p:nvPr/>
          </p:nvSpPr>
          <p:spPr bwMode="auto">
            <a:xfrm>
              <a:off x="7331075" y="5675313"/>
              <a:ext cx="125413" cy="61912"/>
            </a:xfrm>
            <a:custGeom>
              <a:avLst/>
              <a:gdLst>
                <a:gd name="T0" fmla="*/ 2147483647 w 1176"/>
                <a:gd name="T1" fmla="*/ 0 h 606"/>
                <a:gd name="T2" fmla="*/ 0 w 1176"/>
                <a:gd name="T3" fmla="*/ 2147483647 h 606"/>
                <a:gd name="T4" fmla="*/ 2147483647 w 1176"/>
                <a:gd name="T5" fmla="*/ 2147483647 h 606"/>
                <a:gd name="T6" fmla="*/ 2147483647 w 1176"/>
                <a:gd name="T7" fmla="*/ 2147483647 h 606"/>
                <a:gd name="T8" fmla="*/ 2147483647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000" name="Freeform 1101"/>
            <p:cNvSpPr>
              <a:spLocks/>
            </p:cNvSpPr>
            <p:nvPr/>
          </p:nvSpPr>
          <p:spPr bwMode="auto">
            <a:xfrm>
              <a:off x="7339013" y="5738813"/>
              <a:ext cx="257175" cy="71437"/>
            </a:xfrm>
            <a:custGeom>
              <a:avLst/>
              <a:gdLst>
                <a:gd name="T0" fmla="*/ 2147483647 w 2532"/>
                <a:gd name="T1" fmla="*/ 0 h 723"/>
                <a:gd name="T2" fmla="*/ 2147483647 w 2532"/>
                <a:gd name="T3" fmla="*/ 0 h 723"/>
                <a:gd name="T4" fmla="*/ 2147483647 w 2532"/>
                <a:gd name="T5" fmla="*/ 2147483647 h 723"/>
                <a:gd name="T6" fmla="*/ 2147483647 w 2532"/>
                <a:gd name="T7" fmla="*/ 2147483647 h 723"/>
                <a:gd name="T8" fmla="*/ 0 w 2532"/>
                <a:gd name="T9" fmla="*/ 2147483647 h 723"/>
                <a:gd name="T10" fmla="*/ 2147483647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001" name="Freeform 1102"/>
            <p:cNvSpPr>
              <a:spLocks/>
            </p:cNvSpPr>
            <p:nvPr/>
          </p:nvSpPr>
          <p:spPr bwMode="auto">
            <a:xfrm flipV="1">
              <a:off x="7596188" y="5734050"/>
              <a:ext cx="104775" cy="74613"/>
            </a:xfrm>
            <a:custGeom>
              <a:avLst/>
              <a:gdLst>
                <a:gd name="T0" fmla="*/ 2147483647 w 2532"/>
                <a:gd name="T1" fmla="*/ 0 h 723"/>
                <a:gd name="T2" fmla="*/ 2147483647 w 2532"/>
                <a:gd name="T3" fmla="*/ 0 h 723"/>
                <a:gd name="T4" fmla="*/ 2147483647 w 2532"/>
                <a:gd name="T5" fmla="*/ 2147483647 h 723"/>
                <a:gd name="T6" fmla="*/ 2147483647 w 2532"/>
                <a:gd name="T7" fmla="*/ 2147483647 h 723"/>
                <a:gd name="T8" fmla="*/ 0 w 2532"/>
                <a:gd name="T9" fmla="*/ 2147483647 h 723"/>
                <a:gd name="T10" fmla="*/ 2147483647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38002" name="Group 1103"/>
            <p:cNvGrpSpPr>
              <a:grpSpLocks/>
            </p:cNvGrpSpPr>
            <p:nvPr/>
          </p:nvGrpSpPr>
          <p:grpSpPr bwMode="auto">
            <a:xfrm>
              <a:off x="6351588" y="2493963"/>
              <a:ext cx="390525" cy="169862"/>
              <a:chOff x="4650" y="1129"/>
              <a:chExt cx="246" cy="95"/>
            </a:xfrm>
          </p:grpSpPr>
          <p:sp>
            <p:nvSpPr>
              <p:cNvPr id="38194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8195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8196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38197" name="Group 1107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38200" name="Freeform 110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8201" name="Freeform 110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38198" name="Line 1110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199" name="Line 1111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38003" name="Group 1112"/>
            <p:cNvGrpSpPr>
              <a:grpSpLocks/>
            </p:cNvGrpSpPr>
            <p:nvPr/>
          </p:nvGrpSpPr>
          <p:grpSpPr bwMode="auto">
            <a:xfrm>
              <a:off x="6051550" y="3641725"/>
              <a:ext cx="390525" cy="169863"/>
              <a:chOff x="4650" y="1129"/>
              <a:chExt cx="246" cy="95"/>
            </a:xfrm>
          </p:grpSpPr>
          <p:sp>
            <p:nvSpPr>
              <p:cNvPr id="38186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8187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8188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38189" name="Group 1116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38192" name="Freeform 1117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8193" name="Freeform 1118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38190" name="Line 1119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191" name="Line 1120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38004" name="Group 878"/>
            <p:cNvGrpSpPr>
              <a:grpSpLocks/>
            </p:cNvGrpSpPr>
            <p:nvPr/>
          </p:nvGrpSpPr>
          <p:grpSpPr bwMode="auto">
            <a:xfrm>
              <a:off x="5521325" y="3067050"/>
              <a:ext cx="374650" cy="82550"/>
              <a:chOff x="2199" y="955"/>
              <a:chExt cx="2547" cy="506"/>
            </a:xfrm>
          </p:grpSpPr>
          <p:sp>
            <p:nvSpPr>
              <p:cNvPr id="38180" name="Freeform 879"/>
              <p:cNvSpPr>
                <a:spLocks/>
              </p:cNvSpPr>
              <p:nvPr/>
            </p:nvSpPr>
            <p:spPr bwMode="auto">
              <a:xfrm>
                <a:off x="2199" y="1166"/>
                <a:ext cx="260" cy="281"/>
              </a:xfrm>
              <a:custGeom>
                <a:avLst/>
                <a:gdLst>
                  <a:gd name="T0" fmla="*/ 260 w 260"/>
                  <a:gd name="T1" fmla="*/ 0 h 281"/>
                  <a:gd name="T2" fmla="*/ 42 w 260"/>
                  <a:gd name="T3" fmla="*/ 112 h 281"/>
                  <a:gd name="T4" fmla="*/ 35 w 260"/>
                  <a:gd name="T5" fmla="*/ 211 h 281"/>
                  <a:gd name="T6" fmla="*/ 253 w 260"/>
                  <a:gd name="T7" fmla="*/ 281 h 28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60"/>
                  <a:gd name="T13" fmla="*/ 0 h 281"/>
                  <a:gd name="T14" fmla="*/ 260 w 260"/>
                  <a:gd name="T15" fmla="*/ 281 h 28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60" h="281">
                    <a:moveTo>
                      <a:pt x="260" y="0"/>
                    </a:moveTo>
                    <a:cubicBezTo>
                      <a:pt x="224" y="19"/>
                      <a:pt x="79" y="77"/>
                      <a:pt x="42" y="112"/>
                    </a:cubicBezTo>
                    <a:cubicBezTo>
                      <a:pt x="5" y="143"/>
                      <a:pt x="0" y="183"/>
                      <a:pt x="35" y="211"/>
                    </a:cubicBezTo>
                    <a:cubicBezTo>
                      <a:pt x="70" y="239"/>
                      <a:pt x="208" y="266"/>
                      <a:pt x="253" y="281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181" name="Freeform 880"/>
              <p:cNvSpPr>
                <a:spLocks/>
              </p:cNvSpPr>
              <p:nvPr/>
            </p:nvSpPr>
            <p:spPr bwMode="auto">
              <a:xfrm>
                <a:off x="2482" y="1040"/>
                <a:ext cx="900" cy="421"/>
              </a:xfrm>
              <a:custGeom>
                <a:avLst/>
                <a:gdLst>
                  <a:gd name="T0" fmla="*/ 531 w 900"/>
                  <a:gd name="T1" fmla="*/ 0 h 421"/>
                  <a:gd name="T2" fmla="*/ 279 w 900"/>
                  <a:gd name="T3" fmla="*/ 77 h 421"/>
                  <a:gd name="T4" fmla="*/ 68 w 900"/>
                  <a:gd name="T5" fmla="*/ 182 h 421"/>
                  <a:gd name="T6" fmla="*/ 33 w 900"/>
                  <a:gd name="T7" fmla="*/ 323 h 421"/>
                  <a:gd name="T8" fmla="*/ 328 w 900"/>
                  <a:gd name="T9" fmla="*/ 400 h 421"/>
                  <a:gd name="T10" fmla="*/ 812 w 900"/>
                  <a:gd name="T11" fmla="*/ 421 h 421"/>
                  <a:gd name="T12" fmla="*/ 855 w 900"/>
                  <a:gd name="T13" fmla="*/ 400 h 42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900"/>
                  <a:gd name="T22" fmla="*/ 0 h 421"/>
                  <a:gd name="T23" fmla="*/ 900 w 900"/>
                  <a:gd name="T24" fmla="*/ 421 h 421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900" h="421">
                    <a:moveTo>
                      <a:pt x="531" y="0"/>
                    </a:moveTo>
                    <a:cubicBezTo>
                      <a:pt x="489" y="13"/>
                      <a:pt x="356" y="47"/>
                      <a:pt x="279" y="77"/>
                    </a:cubicBezTo>
                    <a:cubicBezTo>
                      <a:pt x="202" y="107"/>
                      <a:pt x="109" y="141"/>
                      <a:pt x="68" y="182"/>
                    </a:cubicBezTo>
                    <a:cubicBezTo>
                      <a:pt x="31" y="213"/>
                      <a:pt x="0" y="292"/>
                      <a:pt x="33" y="323"/>
                    </a:cubicBezTo>
                    <a:cubicBezTo>
                      <a:pt x="76" y="359"/>
                      <a:pt x="198" y="384"/>
                      <a:pt x="328" y="400"/>
                    </a:cubicBezTo>
                    <a:cubicBezTo>
                      <a:pt x="458" y="416"/>
                      <a:pt x="724" y="421"/>
                      <a:pt x="812" y="421"/>
                    </a:cubicBezTo>
                    <a:cubicBezTo>
                      <a:pt x="900" y="421"/>
                      <a:pt x="846" y="404"/>
                      <a:pt x="855" y="40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182" name="Freeform 881"/>
              <p:cNvSpPr>
                <a:spLocks/>
              </p:cNvSpPr>
              <p:nvPr/>
            </p:nvSpPr>
            <p:spPr bwMode="auto">
              <a:xfrm>
                <a:off x="2782" y="1068"/>
                <a:ext cx="428" cy="269"/>
              </a:xfrm>
              <a:custGeom>
                <a:avLst/>
                <a:gdLst>
                  <a:gd name="T0" fmla="*/ 428 w 428"/>
                  <a:gd name="T1" fmla="*/ 0 h 269"/>
                  <a:gd name="T2" fmla="*/ 217 w 428"/>
                  <a:gd name="T3" fmla="*/ 35 h 269"/>
                  <a:gd name="T4" fmla="*/ 21 w 428"/>
                  <a:gd name="T5" fmla="*/ 140 h 269"/>
                  <a:gd name="T6" fmla="*/ 91 w 428"/>
                  <a:gd name="T7" fmla="*/ 246 h 269"/>
                  <a:gd name="T8" fmla="*/ 231 w 428"/>
                  <a:gd name="T9" fmla="*/ 267 h 269"/>
                  <a:gd name="T10" fmla="*/ 414 w 428"/>
                  <a:gd name="T11" fmla="*/ 260 h 26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428"/>
                  <a:gd name="T19" fmla="*/ 0 h 269"/>
                  <a:gd name="T20" fmla="*/ 428 w 428"/>
                  <a:gd name="T21" fmla="*/ 269 h 269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428" h="269">
                    <a:moveTo>
                      <a:pt x="428" y="0"/>
                    </a:moveTo>
                    <a:cubicBezTo>
                      <a:pt x="428" y="0"/>
                      <a:pt x="217" y="35"/>
                      <a:pt x="217" y="35"/>
                    </a:cubicBezTo>
                    <a:cubicBezTo>
                      <a:pt x="217" y="35"/>
                      <a:pt x="42" y="105"/>
                      <a:pt x="21" y="140"/>
                    </a:cubicBezTo>
                    <a:cubicBezTo>
                      <a:pt x="0" y="175"/>
                      <a:pt x="14" y="217"/>
                      <a:pt x="91" y="246"/>
                    </a:cubicBezTo>
                    <a:cubicBezTo>
                      <a:pt x="126" y="267"/>
                      <a:pt x="177" y="265"/>
                      <a:pt x="231" y="267"/>
                    </a:cubicBezTo>
                    <a:cubicBezTo>
                      <a:pt x="285" y="269"/>
                      <a:pt x="376" y="262"/>
                      <a:pt x="414" y="26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183" name="Freeform 882"/>
              <p:cNvSpPr>
                <a:spLocks/>
              </p:cNvSpPr>
              <p:nvPr/>
            </p:nvSpPr>
            <p:spPr bwMode="auto">
              <a:xfrm>
                <a:off x="3554" y="1075"/>
                <a:ext cx="377" cy="239"/>
              </a:xfrm>
              <a:custGeom>
                <a:avLst/>
                <a:gdLst>
                  <a:gd name="T0" fmla="*/ 42 w 377"/>
                  <a:gd name="T1" fmla="*/ 239 h 239"/>
                  <a:gd name="T2" fmla="*/ 335 w 377"/>
                  <a:gd name="T3" fmla="*/ 146 h 239"/>
                  <a:gd name="T4" fmla="*/ 342 w 377"/>
                  <a:gd name="T5" fmla="*/ 47 h 239"/>
                  <a:gd name="T6" fmla="*/ 0 w 377"/>
                  <a:gd name="T7" fmla="*/ 0 h 239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77"/>
                  <a:gd name="T13" fmla="*/ 0 h 239"/>
                  <a:gd name="T14" fmla="*/ 377 w 377"/>
                  <a:gd name="T15" fmla="*/ 239 h 239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77" h="239">
                    <a:moveTo>
                      <a:pt x="42" y="239"/>
                    </a:moveTo>
                    <a:cubicBezTo>
                      <a:pt x="89" y="224"/>
                      <a:pt x="285" y="178"/>
                      <a:pt x="335" y="146"/>
                    </a:cubicBezTo>
                    <a:cubicBezTo>
                      <a:pt x="372" y="115"/>
                      <a:pt x="377" y="75"/>
                      <a:pt x="342" y="47"/>
                    </a:cubicBezTo>
                    <a:cubicBezTo>
                      <a:pt x="286" y="23"/>
                      <a:pt x="71" y="10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184" name="Freeform 883"/>
              <p:cNvSpPr>
                <a:spLocks/>
              </p:cNvSpPr>
              <p:nvPr/>
            </p:nvSpPr>
            <p:spPr bwMode="auto">
              <a:xfrm>
                <a:off x="3646" y="997"/>
                <a:ext cx="660" cy="336"/>
              </a:xfrm>
              <a:custGeom>
                <a:avLst/>
                <a:gdLst>
                  <a:gd name="T0" fmla="*/ 463 w 646"/>
                  <a:gd name="T1" fmla="*/ 1466 h 300"/>
                  <a:gd name="T2" fmla="*/ 659 w 646"/>
                  <a:gd name="T3" fmla="*/ 1238 h 300"/>
                  <a:gd name="T4" fmla="*/ 819 w 646"/>
                  <a:gd name="T5" fmla="*/ 934 h 300"/>
                  <a:gd name="T6" fmla="*/ 846 w 646"/>
                  <a:gd name="T7" fmla="*/ 523 h 300"/>
                  <a:gd name="T8" fmla="*/ 620 w 646"/>
                  <a:gd name="T9" fmla="*/ 293 h 300"/>
                  <a:gd name="T10" fmla="*/ 0 w 646"/>
                  <a:gd name="T11" fmla="*/ 0 h 3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646"/>
                  <a:gd name="T19" fmla="*/ 0 h 300"/>
                  <a:gd name="T20" fmla="*/ 646 w 646"/>
                  <a:gd name="T21" fmla="*/ 300 h 300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646" h="300">
                    <a:moveTo>
                      <a:pt x="343" y="300"/>
                    </a:moveTo>
                    <a:cubicBezTo>
                      <a:pt x="367" y="292"/>
                      <a:pt x="443" y="272"/>
                      <a:pt x="487" y="254"/>
                    </a:cubicBezTo>
                    <a:cubicBezTo>
                      <a:pt x="531" y="236"/>
                      <a:pt x="584" y="216"/>
                      <a:pt x="607" y="191"/>
                    </a:cubicBezTo>
                    <a:cubicBezTo>
                      <a:pt x="628" y="173"/>
                      <a:pt x="646" y="125"/>
                      <a:pt x="627" y="107"/>
                    </a:cubicBezTo>
                    <a:cubicBezTo>
                      <a:pt x="603" y="85"/>
                      <a:pt x="563" y="79"/>
                      <a:pt x="459" y="61"/>
                    </a:cubicBezTo>
                    <a:cubicBezTo>
                      <a:pt x="355" y="43"/>
                      <a:pt x="76" y="10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185" name="Freeform 884"/>
              <p:cNvSpPr>
                <a:spLocks/>
              </p:cNvSpPr>
              <p:nvPr/>
            </p:nvSpPr>
            <p:spPr bwMode="auto">
              <a:xfrm>
                <a:off x="4116" y="955"/>
                <a:ext cx="630" cy="397"/>
              </a:xfrm>
              <a:custGeom>
                <a:avLst/>
                <a:gdLst>
                  <a:gd name="T0" fmla="*/ 320 w 630"/>
                  <a:gd name="T1" fmla="*/ 397 h 397"/>
                  <a:gd name="T2" fmla="*/ 468 w 630"/>
                  <a:gd name="T3" fmla="*/ 345 h 397"/>
                  <a:gd name="T4" fmla="*/ 590 w 630"/>
                  <a:gd name="T5" fmla="*/ 275 h 397"/>
                  <a:gd name="T6" fmla="*/ 611 w 630"/>
                  <a:gd name="T7" fmla="*/ 181 h 397"/>
                  <a:gd name="T8" fmla="*/ 439 w 630"/>
                  <a:gd name="T9" fmla="*/ 129 h 397"/>
                  <a:gd name="T10" fmla="*/ 0 w 630"/>
                  <a:gd name="T11" fmla="*/ 0 h 39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630"/>
                  <a:gd name="T19" fmla="*/ 0 h 397"/>
                  <a:gd name="T20" fmla="*/ 630 w 630"/>
                  <a:gd name="T21" fmla="*/ 397 h 39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630" h="397">
                    <a:moveTo>
                      <a:pt x="320" y="397"/>
                    </a:moveTo>
                    <a:cubicBezTo>
                      <a:pt x="345" y="388"/>
                      <a:pt x="423" y="366"/>
                      <a:pt x="468" y="345"/>
                    </a:cubicBezTo>
                    <a:cubicBezTo>
                      <a:pt x="513" y="325"/>
                      <a:pt x="567" y="303"/>
                      <a:pt x="590" y="275"/>
                    </a:cubicBezTo>
                    <a:cubicBezTo>
                      <a:pt x="612" y="255"/>
                      <a:pt x="630" y="201"/>
                      <a:pt x="611" y="181"/>
                    </a:cubicBezTo>
                    <a:cubicBezTo>
                      <a:pt x="586" y="156"/>
                      <a:pt x="541" y="159"/>
                      <a:pt x="439" y="129"/>
                    </a:cubicBezTo>
                    <a:cubicBezTo>
                      <a:pt x="337" y="99"/>
                      <a:pt x="91" y="27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38005" name="Group 1121"/>
            <p:cNvGrpSpPr>
              <a:grpSpLocks/>
            </p:cNvGrpSpPr>
            <p:nvPr/>
          </p:nvGrpSpPr>
          <p:grpSpPr bwMode="auto">
            <a:xfrm>
              <a:off x="6248400" y="4852988"/>
              <a:ext cx="617538" cy="247650"/>
              <a:chOff x="2356" y="1300"/>
              <a:chExt cx="555" cy="194"/>
            </a:xfrm>
          </p:grpSpPr>
          <p:sp>
            <p:nvSpPr>
              <p:cNvPr id="38172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8173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8174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38175" name="Group 1125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38178" name="Freeform 1126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8179" name="Freeform 1127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38176" name="Line 1128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177" name="Line 1129"/>
              <p:cNvSpPr>
                <a:spLocks noChangeShapeType="1"/>
              </p:cNvSpPr>
              <p:nvPr/>
            </p:nvSpPr>
            <p:spPr bwMode="auto">
              <a:xfrm>
                <a:off x="2907" y="1363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38006" name="Group 1130"/>
            <p:cNvGrpSpPr>
              <a:grpSpLocks/>
            </p:cNvGrpSpPr>
            <p:nvPr/>
          </p:nvGrpSpPr>
          <p:grpSpPr bwMode="auto">
            <a:xfrm>
              <a:off x="6969125" y="4510088"/>
              <a:ext cx="617538" cy="247650"/>
              <a:chOff x="2356" y="1300"/>
              <a:chExt cx="555" cy="194"/>
            </a:xfrm>
          </p:grpSpPr>
          <p:sp>
            <p:nvSpPr>
              <p:cNvPr id="38164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8165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8166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38167" name="Group 1134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38170" name="Freeform 1135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8171" name="Freeform 1136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38168" name="Line 1137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169" name="Line 1138"/>
              <p:cNvSpPr>
                <a:spLocks noChangeShapeType="1"/>
              </p:cNvSpPr>
              <p:nvPr/>
            </p:nvSpPr>
            <p:spPr bwMode="auto">
              <a:xfrm>
                <a:off x="2907" y="1363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38007" name="Group 1139"/>
            <p:cNvGrpSpPr>
              <a:grpSpLocks/>
            </p:cNvGrpSpPr>
            <p:nvPr/>
          </p:nvGrpSpPr>
          <p:grpSpPr bwMode="auto">
            <a:xfrm>
              <a:off x="7585075" y="4811713"/>
              <a:ext cx="617538" cy="247650"/>
              <a:chOff x="2356" y="1300"/>
              <a:chExt cx="555" cy="194"/>
            </a:xfrm>
          </p:grpSpPr>
          <p:sp>
            <p:nvSpPr>
              <p:cNvPr id="38156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8157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8158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38159" name="Group 1143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38162" name="Freeform 1144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8163" name="Freeform 1145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38160" name="Line 1146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161" name="Line 1147"/>
              <p:cNvSpPr>
                <a:spLocks noChangeShapeType="1"/>
              </p:cNvSpPr>
              <p:nvPr/>
            </p:nvSpPr>
            <p:spPr bwMode="auto">
              <a:xfrm>
                <a:off x="2907" y="1363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38008" name="Group 3"/>
            <p:cNvGrpSpPr>
              <a:grpSpLocks/>
            </p:cNvGrpSpPr>
            <p:nvPr/>
          </p:nvGrpSpPr>
          <p:grpSpPr bwMode="auto">
            <a:xfrm>
              <a:off x="5964238" y="3135313"/>
              <a:ext cx="314325" cy="334962"/>
              <a:chOff x="5974579" y="3105349"/>
              <a:chExt cx="347997" cy="396620"/>
            </a:xfrm>
          </p:grpSpPr>
          <p:pic>
            <p:nvPicPr>
              <p:cNvPr id="38154" name="Picture 555" descr="fridge2.png"/>
              <p:cNvPicPr>
                <a:picLocks noChangeAspect="1"/>
              </p:cNvPicPr>
              <p:nvPr/>
            </p:nvPicPr>
            <p:blipFill>
              <a:blip r:embed="rId1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74343" y="3164942"/>
                <a:ext cx="189578" cy="3370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8155" name="Picture 1115" descr="antenna_stylized"/>
              <p:cNvPicPr>
                <a:picLocks noChangeAspect="1" noChangeArrowheads="1"/>
              </p:cNvPicPr>
              <p:nvPr/>
            </p:nvPicPr>
            <p:blipFill>
              <a:blip r:embed="rId1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74579" y="3105349"/>
                <a:ext cx="347997" cy="1675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38009" name="Picture 603" descr="car_icon_small"/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73813" y="1744663"/>
              <a:ext cx="849312" cy="168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8010" name="Picture 814" descr="light2.png"/>
            <p:cNvPicPr>
              <a:picLocks noChangeAspect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6707188" y="2019300"/>
              <a:ext cx="92075" cy="406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8011" name="Picture 1017" descr="antenna_stylized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11925" y="1946275"/>
              <a:ext cx="531813" cy="2238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8012" name="Picture 1017" descr="antenna_stylized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86538" y="1685925"/>
              <a:ext cx="530225" cy="2238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38013" name="Group 870"/>
            <p:cNvGrpSpPr>
              <a:grpSpLocks/>
            </p:cNvGrpSpPr>
            <p:nvPr/>
          </p:nvGrpSpPr>
          <p:grpSpPr bwMode="auto">
            <a:xfrm>
              <a:off x="5588000" y="1546225"/>
              <a:ext cx="477838" cy="107950"/>
              <a:chOff x="2199" y="955"/>
              <a:chExt cx="2547" cy="506"/>
            </a:xfrm>
          </p:grpSpPr>
          <p:sp>
            <p:nvSpPr>
              <p:cNvPr id="38148" name="Freeform 871"/>
              <p:cNvSpPr>
                <a:spLocks/>
              </p:cNvSpPr>
              <p:nvPr/>
            </p:nvSpPr>
            <p:spPr bwMode="auto">
              <a:xfrm>
                <a:off x="2199" y="1166"/>
                <a:ext cx="260" cy="281"/>
              </a:xfrm>
              <a:custGeom>
                <a:avLst/>
                <a:gdLst>
                  <a:gd name="T0" fmla="*/ 260 w 260"/>
                  <a:gd name="T1" fmla="*/ 0 h 281"/>
                  <a:gd name="T2" fmla="*/ 42 w 260"/>
                  <a:gd name="T3" fmla="*/ 112 h 281"/>
                  <a:gd name="T4" fmla="*/ 35 w 260"/>
                  <a:gd name="T5" fmla="*/ 211 h 281"/>
                  <a:gd name="T6" fmla="*/ 253 w 260"/>
                  <a:gd name="T7" fmla="*/ 281 h 28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60"/>
                  <a:gd name="T13" fmla="*/ 0 h 281"/>
                  <a:gd name="T14" fmla="*/ 260 w 260"/>
                  <a:gd name="T15" fmla="*/ 281 h 28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60" h="281">
                    <a:moveTo>
                      <a:pt x="260" y="0"/>
                    </a:moveTo>
                    <a:cubicBezTo>
                      <a:pt x="224" y="19"/>
                      <a:pt x="79" y="77"/>
                      <a:pt x="42" y="112"/>
                    </a:cubicBezTo>
                    <a:cubicBezTo>
                      <a:pt x="5" y="143"/>
                      <a:pt x="0" y="183"/>
                      <a:pt x="35" y="211"/>
                    </a:cubicBezTo>
                    <a:cubicBezTo>
                      <a:pt x="70" y="239"/>
                      <a:pt x="208" y="266"/>
                      <a:pt x="253" y="281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149" name="Freeform 872"/>
              <p:cNvSpPr>
                <a:spLocks/>
              </p:cNvSpPr>
              <p:nvPr/>
            </p:nvSpPr>
            <p:spPr bwMode="auto">
              <a:xfrm>
                <a:off x="2482" y="1040"/>
                <a:ext cx="900" cy="421"/>
              </a:xfrm>
              <a:custGeom>
                <a:avLst/>
                <a:gdLst>
                  <a:gd name="T0" fmla="*/ 531 w 900"/>
                  <a:gd name="T1" fmla="*/ 0 h 421"/>
                  <a:gd name="T2" fmla="*/ 279 w 900"/>
                  <a:gd name="T3" fmla="*/ 77 h 421"/>
                  <a:gd name="T4" fmla="*/ 68 w 900"/>
                  <a:gd name="T5" fmla="*/ 182 h 421"/>
                  <a:gd name="T6" fmla="*/ 33 w 900"/>
                  <a:gd name="T7" fmla="*/ 323 h 421"/>
                  <a:gd name="T8" fmla="*/ 328 w 900"/>
                  <a:gd name="T9" fmla="*/ 400 h 421"/>
                  <a:gd name="T10" fmla="*/ 812 w 900"/>
                  <a:gd name="T11" fmla="*/ 421 h 421"/>
                  <a:gd name="T12" fmla="*/ 855 w 900"/>
                  <a:gd name="T13" fmla="*/ 400 h 42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900"/>
                  <a:gd name="T22" fmla="*/ 0 h 421"/>
                  <a:gd name="T23" fmla="*/ 900 w 900"/>
                  <a:gd name="T24" fmla="*/ 421 h 421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900" h="421">
                    <a:moveTo>
                      <a:pt x="531" y="0"/>
                    </a:moveTo>
                    <a:cubicBezTo>
                      <a:pt x="489" y="13"/>
                      <a:pt x="356" y="47"/>
                      <a:pt x="279" y="77"/>
                    </a:cubicBezTo>
                    <a:cubicBezTo>
                      <a:pt x="202" y="107"/>
                      <a:pt x="109" y="141"/>
                      <a:pt x="68" y="182"/>
                    </a:cubicBezTo>
                    <a:cubicBezTo>
                      <a:pt x="31" y="213"/>
                      <a:pt x="0" y="292"/>
                      <a:pt x="33" y="323"/>
                    </a:cubicBezTo>
                    <a:cubicBezTo>
                      <a:pt x="76" y="359"/>
                      <a:pt x="198" y="384"/>
                      <a:pt x="328" y="400"/>
                    </a:cubicBezTo>
                    <a:cubicBezTo>
                      <a:pt x="458" y="416"/>
                      <a:pt x="724" y="421"/>
                      <a:pt x="812" y="421"/>
                    </a:cubicBezTo>
                    <a:cubicBezTo>
                      <a:pt x="900" y="421"/>
                      <a:pt x="846" y="404"/>
                      <a:pt x="855" y="40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150" name="Freeform 873"/>
              <p:cNvSpPr>
                <a:spLocks/>
              </p:cNvSpPr>
              <p:nvPr/>
            </p:nvSpPr>
            <p:spPr bwMode="auto">
              <a:xfrm>
                <a:off x="2782" y="1068"/>
                <a:ext cx="428" cy="269"/>
              </a:xfrm>
              <a:custGeom>
                <a:avLst/>
                <a:gdLst>
                  <a:gd name="T0" fmla="*/ 428 w 428"/>
                  <a:gd name="T1" fmla="*/ 0 h 269"/>
                  <a:gd name="T2" fmla="*/ 217 w 428"/>
                  <a:gd name="T3" fmla="*/ 35 h 269"/>
                  <a:gd name="T4" fmla="*/ 21 w 428"/>
                  <a:gd name="T5" fmla="*/ 140 h 269"/>
                  <a:gd name="T6" fmla="*/ 91 w 428"/>
                  <a:gd name="T7" fmla="*/ 246 h 269"/>
                  <a:gd name="T8" fmla="*/ 231 w 428"/>
                  <a:gd name="T9" fmla="*/ 267 h 269"/>
                  <a:gd name="T10" fmla="*/ 414 w 428"/>
                  <a:gd name="T11" fmla="*/ 260 h 26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428"/>
                  <a:gd name="T19" fmla="*/ 0 h 269"/>
                  <a:gd name="T20" fmla="*/ 428 w 428"/>
                  <a:gd name="T21" fmla="*/ 269 h 269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428" h="269">
                    <a:moveTo>
                      <a:pt x="428" y="0"/>
                    </a:moveTo>
                    <a:cubicBezTo>
                      <a:pt x="428" y="0"/>
                      <a:pt x="217" y="35"/>
                      <a:pt x="217" y="35"/>
                    </a:cubicBezTo>
                    <a:cubicBezTo>
                      <a:pt x="217" y="35"/>
                      <a:pt x="42" y="105"/>
                      <a:pt x="21" y="140"/>
                    </a:cubicBezTo>
                    <a:cubicBezTo>
                      <a:pt x="0" y="175"/>
                      <a:pt x="14" y="217"/>
                      <a:pt x="91" y="246"/>
                    </a:cubicBezTo>
                    <a:cubicBezTo>
                      <a:pt x="126" y="267"/>
                      <a:pt x="177" y="265"/>
                      <a:pt x="231" y="267"/>
                    </a:cubicBezTo>
                    <a:cubicBezTo>
                      <a:pt x="285" y="269"/>
                      <a:pt x="376" y="262"/>
                      <a:pt x="414" y="26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151" name="Freeform 874"/>
              <p:cNvSpPr>
                <a:spLocks/>
              </p:cNvSpPr>
              <p:nvPr/>
            </p:nvSpPr>
            <p:spPr bwMode="auto">
              <a:xfrm>
                <a:off x="3554" y="1075"/>
                <a:ext cx="377" cy="239"/>
              </a:xfrm>
              <a:custGeom>
                <a:avLst/>
                <a:gdLst>
                  <a:gd name="T0" fmla="*/ 42 w 377"/>
                  <a:gd name="T1" fmla="*/ 239 h 239"/>
                  <a:gd name="T2" fmla="*/ 335 w 377"/>
                  <a:gd name="T3" fmla="*/ 146 h 239"/>
                  <a:gd name="T4" fmla="*/ 342 w 377"/>
                  <a:gd name="T5" fmla="*/ 47 h 239"/>
                  <a:gd name="T6" fmla="*/ 0 w 377"/>
                  <a:gd name="T7" fmla="*/ 0 h 239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77"/>
                  <a:gd name="T13" fmla="*/ 0 h 239"/>
                  <a:gd name="T14" fmla="*/ 377 w 377"/>
                  <a:gd name="T15" fmla="*/ 239 h 239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77" h="239">
                    <a:moveTo>
                      <a:pt x="42" y="239"/>
                    </a:moveTo>
                    <a:cubicBezTo>
                      <a:pt x="89" y="224"/>
                      <a:pt x="285" y="178"/>
                      <a:pt x="335" y="146"/>
                    </a:cubicBezTo>
                    <a:cubicBezTo>
                      <a:pt x="372" y="115"/>
                      <a:pt x="377" y="75"/>
                      <a:pt x="342" y="47"/>
                    </a:cubicBezTo>
                    <a:cubicBezTo>
                      <a:pt x="286" y="23"/>
                      <a:pt x="71" y="10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152" name="Freeform 875"/>
              <p:cNvSpPr>
                <a:spLocks/>
              </p:cNvSpPr>
              <p:nvPr/>
            </p:nvSpPr>
            <p:spPr bwMode="auto">
              <a:xfrm>
                <a:off x="3646" y="997"/>
                <a:ext cx="660" cy="336"/>
              </a:xfrm>
              <a:custGeom>
                <a:avLst/>
                <a:gdLst>
                  <a:gd name="T0" fmla="*/ 463 w 646"/>
                  <a:gd name="T1" fmla="*/ 1466 h 300"/>
                  <a:gd name="T2" fmla="*/ 659 w 646"/>
                  <a:gd name="T3" fmla="*/ 1238 h 300"/>
                  <a:gd name="T4" fmla="*/ 819 w 646"/>
                  <a:gd name="T5" fmla="*/ 934 h 300"/>
                  <a:gd name="T6" fmla="*/ 846 w 646"/>
                  <a:gd name="T7" fmla="*/ 523 h 300"/>
                  <a:gd name="T8" fmla="*/ 620 w 646"/>
                  <a:gd name="T9" fmla="*/ 293 h 300"/>
                  <a:gd name="T10" fmla="*/ 0 w 646"/>
                  <a:gd name="T11" fmla="*/ 0 h 3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646"/>
                  <a:gd name="T19" fmla="*/ 0 h 300"/>
                  <a:gd name="T20" fmla="*/ 646 w 646"/>
                  <a:gd name="T21" fmla="*/ 300 h 300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646" h="300">
                    <a:moveTo>
                      <a:pt x="343" y="300"/>
                    </a:moveTo>
                    <a:cubicBezTo>
                      <a:pt x="367" y="292"/>
                      <a:pt x="443" y="272"/>
                      <a:pt x="487" y="254"/>
                    </a:cubicBezTo>
                    <a:cubicBezTo>
                      <a:pt x="531" y="236"/>
                      <a:pt x="584" y="216"/>
                      <a:pt x="607" y="191"/>
                    </a:cubicBezTo>
                    <a:cubicBezTo>
                      <a:pt x="628" y="173"/>
                      <a:pt x="646" y="125"/>
                      <a:pt x="627" y="107"/>
                    </a:cubicBezTo>
                    <a:cubicBezTo>
                      <a:pt x="603" y="85"/>
                      <a:pt x="563" y="79"/>
                      <a:pt x="459" y="61"/>
                    </a:cubicBezTo>
                    <a:cubicBezTo>
                      <a:pt x="355" y="43"/>
                      <a:pt x="76" y="10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153" name="Freeform 876"/>
              <p:cNvSpPr>
                <a:spLocks/>
              </p:cNvSpPr>
              <p:nvPr/>
            </p:nvSpPr>
            <p:spPr bwMode="auto">
              <a:xfrm>
                <a:off x="4116" y="955"/>
                <a:ext cx="630" cy="397"/>
              </a:xfrm>
              <a:custGeom>
                <a:avLst/>
                <a:gdLst>
                  <a:gd name="T0" fmla="*/ 320 w 630"/>
                  <a:gd name="T1" fmla="*/ 397 h 397"/>
                  <a:gd name="T2" fmla="*/ 468 w 630"/>
                  <a:gd name="T3" fmla="*/ 345 h 397"/>
                  <a:gd name="T4" fmla="*/ 590 w 630"/>
                  <a:gd name="T5" fmla="*/ 275 h 397"/>
                  <a:gd name="T6" fmla="*/ 611 w 630"/>
                  <a:gd name="T7" fmla="*/ 181 h 397"/>
                  <a:gd name="T8" fmla="*/ 439 w 630"/>
                  <a:gd name="T9" fmla="*/ 129 h 397"/>
                  <a:gd name="T10" fmla="*/ 0 w 630"/>
                  <a:gd name="T11" fmla="*/ 0 h 39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630"/>
                  <a:gd name="T19" fmla="*/ 0 h 397"/>
                  <a:gd name="T20" fmla="*/ 630 w 630"/>
                  <a:gd name="T21" fmla="*/ 397 h 39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630" h="397">
                    <a:moveTo>
                      <a:pt x="320" y="397"/>
                    </a:moveTo>
                    <a:cubicBezTo>
                      <a:pt x="345" y="388"/>
                      <a:pt x="423" y="366"/>
                      <a:pt x="468" y="345"/>
                    </a:cubicBezTo>
                    <a:cubicBezTo>
                      <a:pt x="513" y="325"/>
                      <a:pt x="567" y="303"/>
                      <a:pt x="590" y="275"/>
                    </a:cubicBezTo>
                    <a:cubicBezTo>
                      <a:pt x="612" y="255"/>
                      <a:pt x="630" y="201"/>
                      <a:pt x="611" y="181"/>
                    </a:cubicBezTo>
                    <a:cubicBezTo>
                      <a:pt x="586" y="156"/>
                      <a:pt x="541" y="159"/>
                      <a:pt x="439" y="129"/>
                    </a:cubicBezTo>
                    <a:cubicBezTo>
                      <a:pt x="337" y="99"/>
                      <a:pt x="91" y="27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38014" name="Group 870"/>
            <p:cNvGrpSpPr>
              <a:grpSpLocks/>
            </p:cNvGrpSpPr>
            <p:nvPr/>
          </p:nvGrpSpPr>
          <p:grpSpPr bwMode="auto">
            <a:xfrm>
              <a:off x="6481763" y="1935163"/>
              <a:ext cx="479425" cy="107950"/>
              <a:chOff x="2199" y="955"/>
              <a:chExt cx="2547" cy="506"/>
            </a:xfrm>
          </p:grpSpPr>
          <p:sp>
            <p:nvSpPr>
              <p:cNvPr id="38142" name="Freeform 871"/>
              <p:cNvSpPr>
                <a:spLocks/>
              </p:cNvSpPr>
              <p:nvPr/>
            </p:nvSpPr>
            <p:spPr bwMode="auto">
              <a:xfrm>
                <a:off x="2199" y="1166"/>
                <a:ext cx="260" cy="281"/>
              </a:xfrm>
              <a:custGeom>
                <a:avLst/>
                <a:gdLst>
                  <a:gd name="T0" fmla="*/ 260 w 260"/>
                  <a:gd name="T1" fmla="*/ 0 h 281"/>
                  <a:gd name="T2" fmla="*/ 42 w 260"/>
                  <a:gd name="T3" fmla="*/ 112 h 281"/>
                  <a:gd name="T4" fmla="*/ 35 w 260"/>
                  <a:gd name="T5" fmla="*/ 211 h 281"/>
                  <a:gd name="T6" fmla="*/ 253 w 260"/>
                  <a:gd name="T7" fmla="*/ 281 h 28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60"/>
                  <a:gd name="T13" fmla="*/ 0 h 281"/>
                  <a:gd name="T14" fmla="*/ 260 w 260"/>
                  <a:gd name="T15" fmla="*/ 281 h 28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60" h="281">
                    <a:moveTo>
                      <a:pt x="260" y="0"/>
                    </a:moveTo>
                    <a:cubicBezTo>
                      <a:pt x="224" y="19"/>
                      <a:pt x="79" y="77"/>
                      <a:pt x="42" y="112"/>
                    </a:cubicBezTo>
                    <a:cubicBezTo>
                      <a:pt x="5" y="143"/>
                      <a:pt x="0" y="183"/>
                      <a:pt x="35" y="211"/>
                    </a:cubicBezTo>
                    <a:cubicBezTo>
                      <a:pt x="70" y="239"/>
                      <a:pt x="208" y="266"/>
                      <a:pt x="253" y="281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143" name="Freeform 872"/>
              <p:cNvSpPr>
                <a:spLocks/>
              </p:cNvSpPr>
              <p:nvPr/>
            </p:nvSpPr>
            <p:spPr bwMode="auto">
              <a:xfrm>
                <a:off x="2482" y="1040"/>
                <a:ext cx="900" cy="421"/>
              </a:xfrm>
              <a:custGeom>
                <a:avLst/>
                <a:gdLst>
                  <a:gd name="T0" fmla="*/ 531 w 900"/>
                  <a:gd name="T1" fmla="*/ 0 h 421"/>
                  <a:gd name="T2" fmla="*/ 279 w 900"/>
                  <a:gd name="T3" fmla="*/ 77 h 421"/>
                  <a:gd name="T4" fmla="*/ 68 w 900"/>
                  <a:gd name="T5" fmla="*/ 182 h 421"/>
                  <a:gd name="T6" fmla="*/ 33 w 900"/>
                  <a:gd name="T7" fmla="*/ 323 h 421"/>
                  <a:gd name="T8" fmla="*/ 328 w 900"/>
                  <a:gd name="T9" fmla="*/ 400 h 421"/>
                  <a:gd name="T10" fmla="*/ 812 w 900"/>
                  <a:gd name="T11" fmla="*/ 421 h 421"/>
                  <a:gd name="T12" fmla="*/ 855 w 900"/>
                  <a:gd name="T13" fmla="*/ 400 h 42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900"/>
                  <a:gd name="T22" fmla="*/ 0 h 421"/>
                  <a:gd name="T23" fmla="*/ 900 w 900"/>
                  <a:gd name="T24" fmla="*/ 421 h 421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900" h="421">
                    <a:moveTo>
                      <a:pt x="531" y="0"/>
                    </a:moveTo>
                    <a:cubicBezTo>
                      <a:pt x="489" y="13"/>
                      <a:pt x="356" y="47"/>
                      <a:pt x="279" y="77"/>
                    </a:cubicBezTo>
                    <a:cubicBezTo>
                      <a:pt x="202" y="107"/>
                      <a:pt x="109" y="141"/>
                      <a:pt x="68" y="182"/>
                    </a:cubicBezTo>
                    <a:cubicBezTo>
                      <a:pt x="31" y="213"/>
                      <a:pt x="0" y="292"/>
                      <a:pt x="33" y="323"/>
                    </a:cubicBezTo>
                    <a:cubicBezTo>
                      <a:pt x="76" y="359"/>
                      <a:pt x="198" y="384"/>
                      <a:pt x="328" y="400"/>
                    </a:cubicBezTo>
                    <a:cubicBezTo>
                      <a:pt x="458" y="416"/>
                      <a:pt x="724" y="421"/>
                      <a:pt x="812" y="421"/>
                    </a:cubicBezTo>
                    <a:cubicBezTo>
                      <a:pt x="900" y="421"/>
                      <a:pt x="846" y="404"/>
                      <a:pt x="855" y="40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144" name="Freeform 873"/>
              <p:cNvSpPr>
                <a:spLocks/>
              </p:cNvSpPr>
              <p:nvPr/>
            </p:nvSpPr>
            <p:spPr bwMode="auto">
              <a:xfrm>
                <a:off x="2782" y="1068"/>
                <a:ext cx="428" cy="269"/>
              </a:xfrm>
              <a:custGeom>
                <a:avLst/>
                <a:gdLst>
                  <a:gd name="T0" fmla="*/ 428 w 428"/>
                  <a:gd name="T1" fmla="*/ 0 h 269"/>
                  <a:gd name="T2" fmla="*/ 217 w 428"/>
                  <a:gd name="T3" fmla="*/ 35 h 269"/>
                  <a:gd name="T4" fmla="*/ 21 w 428"/>
                  <a:gd name="T5" fmla="*/ 140 h 269"/>
                  <a:gd name="T6" fmla="*/ 91 w 428"/>
                  <a:gd name="T7" fmla="*/ 246 h 269"/>
                  <a:gd name="T8" fmla="*/ 231 w 428"/>
                  <a:gd name="T9" fmla="*/ 267 h 269"/>
                  <a:gd name="T10" fmla="*/ 414 w 428"/>
                  <a:gd name="T11" fmla="*/ 260 h 26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428"/>
                  <a:gd name="T19" fmla="*/ 0 h 269"/>
                  <a:gd name="T20" fmla="*/ 428 w 428"/>
                  <a:gd name="T21" fmla="*/ 269 h 269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428" h="269">
                    <a:moveTo>
                      <a:pt x="428" y="0"/>
                    </a:moveTo>
                    <a:cubicBezTo>
                      <a:pt x="428" y="0"/>
                      <a:pt x="217" y="35"/>
                      <a:pt x="217" y="35"/>
                    </a:cubicBezTo>
                    <a:cubicBezTo>
                      <a:pt x="217" y="35"/>
                      <a:pt x="42" y="105"/>
                      <a:pt x="21" y="140"/>
                    </a:cubicBezTo>
                    <a:cubicBezTo>
                      <a:pt x="0" y="175"/>
                      <a:pt x="14" y="217"/>
                      <a:pt x="91" y="246"/>
                    </a:cubicBezTo>
                    <a:cubicBezTo>
                      <a:pt x="126" y="267"/>
                      <a:pt x="177" y="265"/>
                      <a:pt x="231" y="267"/>
                    </a:cubicBezTo>
                    <a:cubicBezTo>
                      <a:pt x="285" y="269"/>
                      <a:pt x="376" y="262"/>
                      <a:pt x="414" y="26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145" name="Freeform 874"/>
              <p:cNvSpPr>
                <a:spLocks/>
              </p:cNvSpPr>
              <p:nvPr/>
            </p:nvSpPr>
            <p:spPr bwMode="auto">
              <a:xfrm>
                <a:off x="3554" y="1075"/>
                <a:ext cx="377" cy="239"/>
              </a:xfrm>
              <a:custGeom>
                <a:avLst/>
                <a:gdLst>
                  <a:gd name="T0" fmla="*/ 42 w 377"/>
                  <a:gd name="T1" fmla="*/ 239 h 239"/>
                  <a:gd name="T2" fmla="*/ 335 w 377"/>
                  <a:gd name="T3" fmla="*/ 146 h 239"/>
                  <a:gd name="T4" fmla="*/ 342 w 377"/>
                  <a:gd name="T5" fmla="*/ 47 h 239"/>
                  <a:gd name="T6" fmla="*/ 0 w 377"/>
                  <a:gd name="T7" fmla="*/ 0 h 239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77"/>
                  <a:gd name="T13" fmla="*/ 0 h 239"/>
                  <a:gd name="T14" fmla="*/ 377 w 377"/>
                  <a:gd name="T15" fmla="*/ 239 h 239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77" h="239">
                    <a:moveTo>
                      <a:pt x="42" y="239"/>
                    </a:moveTo>
                    <a:cubicBezTo>
                      <a:pt x="89" y="224"/>
                      <a:pt x="285" y="178"/>
                      <a:pt x="335" y="146"/>
                    </a:cubicBezTo>
                    <a:cubicBezTo>
                      <a:pt x="372" y="115"/>
                      <a:pt x="377" y="75"/>
                      <a:pt x="342" y="47"/>
                    </a:cubicBezTo>
                    <a:cubicBezTo>
                      <a:pt x="286" y="23"/>
                      <a:pt x="71" y="10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146" name="Freeform 875"/>
              <p:cNvSpPr>
                <a:spLocks/>
              </p:cNvSpPr>
              <p:nvPr/>
            </p:nvSpPr>
            <p:spPr bwMode="auto">
              <a:xfrm>
                <a:off x="3646" y="997"/>
                <a:ext cx="660" cy="336"/>
              </a:xfrm>
              <a:custGeom>
                <a:avLst/>
                <a:gdLst>
                  <a:gd name="T0" fmla="*/ 463 w 646"/>
                  <a:gd name="T1" fmla="*/ 1466 h 300"/>
                  <a:gd name="T2" fmla="*/ 659 w 646"/>
                  <a:gd name="T3" fmla="*/ 1238 h 300"/>
                  <a:gd name="T4" fmla="*/ 819 w 646"/>
                  <a:gd name="T5" fmla="*/ 934 h 300"/>
                  <a:gd name="T6" fmla="*/ 846 w 646"/>
                  <a:gd name="T7" fmla="*/ 523 h 300"/>
                  <a:gd name="T8" fmla="*/ 620 w 646"/>
                  <a:gd name="T9" fmla="*/ 293 h 300"/>
                  <a:gd name="T10" fmla="*/ 0 w 646"/>
                  <a:gd name="T11" fmla="*/ 0 h 3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646"/>
                  <a:gd name="T19" fmla="*/ 0 h 300"/>
                  <a:gd name="T20" fmla="*/ 646 w 646"/>
                  <a:gd name="T21" fmla="*/ 300 h 300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646" h="300">
                    <a:moveTo>
                      <a:pt x="343" y="300"/>
                    </a:moveTo>
                    <a:cubicBezTo>
                      <a:pt x="367" y="292"/>
                      <a:pt x="443" y="272"/>
                      <a:pt x="487" y="254"/>
                    </a:cubicBezTo>
                    <a:cubicBezTo>
                      <a:pt x="531" y="236"/>
                      <a:pt x="584" y="216"/>
                      <a:pt x="607" y="191"/>
                    </a:cubicBezTo>
                    <a:cubicBezTo>
                      <a:pt x="628" y="173"/>
                      <a:pt x="646" y="125"/>
                      <a:pt x="627" y="107"/>
                    </a:cubicBezTo>
                    <a:cubicBezTo>
                      <a:pt x="603" y="85"/>
                      <a:pt x="563" y="79"/>
                      <a:pt x="459" y="61"/>
                    </a:cubicBezTo>
                    <a:cubicBezTo>
                      <a:pt x="355" y="43"/>
                      <a:pt x="76" y="10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147" name="Freeform 876"/>
              <p:cNvSpPr>
                <a:spLocks/>
              </p:cNvSpPr>
              <p:nvPr/>
            </p:nvSpPr>
            <p:spPr bwMode="auto">
              <a:xfrm>
                <a:off x="4116" y="955"/>
                <a:ext cx="630" cy="397"/>
              </a:xfrm>
              <a:custGeom>
                <a:avLst/>
                <a:gdLst>
                  <a:gd name="T0" fmla="*/ 320 w 630"/>
                  <a:gd name="T1" fmla="*/ 397 h 397"/>
                  <a:gd name="T2" fmla="*/ 468 w 630"/>
                  <a:gd name="T3" fmla="*/ 345 h 397"/>
                  <a:gd name="T4" fmla="*/ 590 w 630"/>
                  <a:gd name="T5" fmla="*/ 275 h 397"/>
                  <a:gd name="T6" fmla="*/ 611 w 630"/>
                  <a:gd name="T7" fmla="*/ 181 h 397"/>
                  <a:gd name="T8" fmla="*/ 439 w 630"/>
                  <a:gd name="T9" fmla="*/ 129 h 397"/>
                  <a:gd name="T10" fmla="*/ 0 w 630"/>
                  <a:gd name="T11" fmla="*/ 0 h 39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630"/>
                  <a:gd name="T19" fmla="*/ 0 h 397"/>
                  <a:gd name="T20" fmla="*/ 630 w 630"/>
                  <a:gd name="T21" fmla="*/ 397 h 39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630" h="397">
                    <a:moveTo>
                      <a:pt x="320" y="397"/>
                    </a:moveTo>
                    <a:cubicBezTo>
                      <a:pt x="345" y="388"/>
                      <a:pt x="423" y="366"/>
                      <a:pt x="468" y="345"/>
                    </a:cubicBezTo>
                    <a:cubicBezTo>
                      <a:pt x="513" y="325"/>
                      <a:pt x="567" y="303"/>
                      <a:pt x="590" y="275"/>
                    </a:cubicBezTo>
                    <a:cubicBezTo>
                      <a:pt x="612" y="255"/>
                      <a:pt x="630" y="201"/>
                      <a:pt x="611" y="181"/>
                    </a:cubicBezTo>
                    <a:cubicBezTo>
                      <a:pt x="586" y="156"/>
                      <a:pt x="541" y="159"/>
                      <a:pt x="439" y="129"/>
                    </a:cubicBezTo>
                    <a:cubicBezTo>
                      <a:pt x="337" y="99"/>
                      <a:pt x="91" y="27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38015" name="Group 878"/>
            <p:cNvGrpSpPr>
              <a:grpSpLocks/>
            </p:cNvGrpSpPr>
            <p:nvPr/>
          </p:nvGrpSpPr>
          <p:grpSpPr bwMode="auto">
            <a:xfrm>
              <a:off x="5935663" y="3106738"/>
              <a:ext cx="373062" cy="82550"/>
              <a:chOff x="2199" y="955"/>
              <a:chExt cx="2547" cy="506"/>
            </a:xfrm>
          </p:grpSpPr>
          <p:sp>
            <p:nvSpPr>
              <p:cNvPr id="38136" name="Freeform 879"/>
              <p:cNvSpPr>
                <a:spLocks/>
              </p:cNvSpPr>
              <p:nvPr/>
            </p:nvSpPr>
            <p:spPr bwMode="auto">
              <a:xfrm>
                <a:off x="2199" y="1166"/>
                <a:ext cx="260" cy="281"/>
              </a:xfrm>
              <a:custGeom>
                <a:avLst/>
                <a:gdLst>
                  <a:gd name="T0" fmla="*/ 260 w 260"/>
                  <a:gd name="T1" fmla="*/ 0 h 281"/>
                  <a:gd name="T2" fmla="*/ 42 w 260"/>
                  <a:gd name="T3" fmla="*/ 112 h 281"/>
                  <a:gd name="T4" fmla="*/ 35 w 260"/>
                  <a:gd name="T5" fmla="*/ 211 h 281"/>
                  <a:gd name="T6" fmla="*/ 253 w 260"/>
                  <a:gd name="T7" fmla="*/ 281 h 28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60"/>
                  <a:gd name="T13" fmla="*/ 0 h 281"/>
                  <a:gd name="T14" fmla="*/ 260 w 260"/>
                  <a:gd name="T15" fmla="*/ 281 h 28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60" h="281">
                    <a:moveTo>
                      <a:pt x="260" y="0"/>
                    </a:moveTo>
                    <a:cubicBezTo>
                      <a:pt x="224" y="19"/>
                      <a:pt x="79" y="77"/>
                      <a:pt x="42" y="112"/>
                    </a:cubicBezTo>
                    <a:cubicBezTo>
                      <a:pt x="5" y="143"/>
                      <a:pt x="0" y="183"/>
                      <a:pt x="35" y="211"/>
                    </a:cubicBezTo>
                    <a:cubicBezTo>
                      <a:pt x="70" y="239"/>
                      <a:pt x="208" y="266"/>
                      <a:pt x="253" y="281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137" name="Freeform 880"/>
              <p:cNvSpPr>
                <a:spLocks/>
              </p:cNvSpPr>
              <p:nvPr/>
            </p:nvSpPr>
            <p:spPr bwMode="auto">
              <a:xfrm>
                <a:off x="2482" y="1040"/>
                <a:ext cx="900" cy="421"/>
              </a:xfrm>
              <a:custGeom>
                <a:avLst/>
                <a:gdLst>
                  <a:gd name="T0" fmla="*/ 531 w 900"/>
                  <a:gd name="T1" fmla="*/ 0 h 421"/>
                  <a:gd name="T2" fmla="*/ 279 w 900"/>
                  <a:gd name="T3" fmla="*/ 77 h 421"/>
                  <a:gd name="T4" fmla="*/ 68 w 900"/>
                  <a:gd name="T5" fmla="*/ 182 h 421"/>
                  <a:gd name="T6" fmla="*/ 33 w 900"/>
                  <a:gd name="T7" fmla="*/ 323 h 421"/>
                  <a:gd name="T8" fmla="*/ 328 w 900"/>
                  <a:gd name="T9" fmla="*/ 400 h 421"/>
                  <a:gd name="T10" fmla="*/ 812 w 900"/>
                  <a:gd name="T11" fmla="*/ 421 h 421"/>
                  <a:gd name="T12" fmla="*/ 855 w 900"/>
                  <a:gd name="T13" fmla="*/ 400 h 42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900"/>
                  <a:gd name="T22" fmla="*/ 0 h 421"/>
                  <a:gd name="T23" fmla="*/ 900 w 900"/>
                  <a:gd name="T24" fmla="*/ 421 h 421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900" h="421">
                    <a:moveTo>
                      <a:pt x="531" y="0"/>
                    </a:moveTo>
                    <a:cubicBezTo>
                      <a:pt x="489" y="13"/>
                      <a:pt x="356" y="47"/>
                      <a:pt x="279" y="77"/>
                    </a:cubicBezTo>
                    <a:cubicBezTo>
                      <a:pt x="202" y="107"/>
                      <a:pt x="109" y="141"/>
                      <a:pt x="68" y="182"/>
                    </a:cubicBezTo>
                    <a:cubicBezTo>
                      <a:pt x="31" y="213"/>
                      <a:pt x="0" y="292"/>
                      <a:pt x="33" y="323"/>
                    </a:cubicBezTo>
                    <a:cubicBezTo>
                      <a:pt x="76" y="359"/>
                      <a:pt x="198" y="384"/>
                      <a:pt x="328" y="400"/>
                    </a:cubicBezTo>
                    <a:cubicBezTo>
                      <a:pt x="458" y="416"/>
                      <a:pt x="724" y="421"/>
                      <a:pt x="812" y="421"/>
                    </a:cubicBezTo>
                    <a:cubicBezTo>
                      <a:pt x="900" y="421"/>
                      <a:pt x="846" y="404"/>
                      <a:pt x="855" y="40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138" name="Freeform 881"/>
              <p:cNvSpPr>
                <a:spLocks/>
              </p:cNvSpPr>
              <p:nvPr/>
            </p:nvSpPr>
            <p:spPr bwMode="auto">
              <a:xfrm>
                <a:off x="2782" y="1068"/>
                <a:ext cx="428" cy="269"/>
              </a:xfrm>
              <a:custGeom>
                <a:avLst/>
                <a:gdLst>
                  <a:gd name="T0" fmla="*/ 428 w 428"/>
                  <a:gd name="T1" fmla="*/ 0 h 269"/>
                  <a:gd name="T2" fmla="*/ 217 w 428"/>
                  <a:gd name="T3" fmla="*/ 35 h 269"/>
                  <a:gd name="T4" fmla="*/ 21 w 428"/>
                  <a:gd name="T5" fmla="*/ 140 h 269"/>
                  <a:gd name="T6" fmla="*/ 91 w 428"/>
                  <a:gd name="T7" fmla="*/ 246 h 269"/>
                  <a:gd name="T8" fmla="*/ 231 w 428"/>
                  <a:gd name="T9" fmla="*/ 267 h 269"/>
                  <a:gd name="T10" fmla="*/ 414 w 428"/>
                  <a:gd name="T11" fmla="*/ 260 h 26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428"/>
                  <a:gd name="T19" fmla="*/ 0 h 269"/>
                  <a:gd name="T20" fmla="*/ 428 w 428"/>
                  <a:gd name="T21" fmla="*/ 269 h 269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428" h="269">
                    <a:moveTo>
                      <a:pt x="428" y="0"/>
                    </a:moveTo>
                    <a:cubicBezTo>
                      <a:pt x="428" y="0"/>
                      <a:pt x="217" y="35"/>
                      <a:pt x="217" y="35"/>
                    </a:cubicBezTo>
                    <a:cubicBezTo>
                      <a:pt x="217" y="35"/>
                      <a:pt x="42" y="105"/>
                      <a:pt x="21" y="140"/>
                    </a:cubicBezTo>
                    <a:cubicBezTo>
                      <a:pt x="0" y="175"/>
                      <a:pt x="14" y="217"/>
                      <a:pt x="91" y="246"/>
                    </a:cubicBezTo>
                    <a:cubicBezTo>
                      <a:pt x="126" y="267"/>
                      <a:pt x="177" y="265"/>
                      <a:pt x="231" y="267"/>
                    </a:cubicBezTo>
                    <a:cubicBezTo>
                      <a:pt x="285" y="269"/>
                      <a:pt x="376" y="262"/>
                      <a:pt x="414" y="26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139" name="Freeform 882"/>
              <p:cNvSpPr>
                <a:spLocks/>
              </p:cNvSpPr>
              <p:nvPr/>
            </p:nvSpPr>
            <p:spPr bwMode="auto">
              <a:xfrm>
                <a:off x="3554" y="1075"/>
                <a:ext cx="377" cy="239"/>
              </a:xfrm>
              <a:custGeom>
                <a:avLst/>
                <a:gdLst>
                  <a:gd name="T0" fmla="*/ 42 w 377"/>
                  <a:gd name="T1" fmla="*/ 239 h 239"/>
                  <a:gd name="T2" fmla="*/ 335 w 377"/>
                  <a:gd name="T3" fmla="*/ 146 h 239"/>
                  <a:gd name="T4" fmla="*/ 342 w 377"/>
                  <a:gd name="T5" fmla="*/ 47 h 239"/>
                  <a:gd name="T6" fmla="*/ 0 w 377"/>
                  <a:gd name="T7" fmla="*/ 0 h 239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77"/>
                  <a:gd name="T13" fmla="*/ 0 h 239"/>
                  <a:gd name="T14" fmla="*/ 377 w 377"/>
                  <a:gd name="T15" fmla="*/ 239 h 239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77" h="239">
                    <a:moveTo>
                      <a:pt x="42" y="239"/>
                    </a:moveTo>
                    <a:cubicBezTo>
                      <a:pt x="89" y="224"/>
                      <a:pt x="285" y="178"/>
                      <a:pt x="335" y="146"/>
                    </a:cubicBezTo>
                    <a:cubicBezTo>
                      <a:pt x="372" y="115"/>
                      <a:pt x="377" y="75"/>
                      <a:pt x="342" y="47"/>
                    </a:cubicBezTo>
                    <a:cubicBezTo>
                      <a:pt x="286" y="23"/>
                      <a:pt x="71" y="10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140" name="Freeform 883"/>
              <p:cNvSpPr>
                <a:spLocks/>
              </p:cNvSpPr>
              <p:nvPr/>
            </p:nvSpPr>
            <p:spPr bwMode="auto">
              <a:xfrm>
                <a:off x="3646" y="997"/>
                <a:ext cx="660" cy="336"/>
              </a:xfrm>
              <a:custGeom>
                <a:avLst/>
                <a:gdLst>
                  <a:gd name="T0" fmla="*/ 463 w 646"/>
                  <a:gd name="T1" fmla="*/ 1466 h 300"/>
                  <a:gd name="T2" fmla="*/ 659 w 646"/>
                  <a:gd name="T3" fmla="*/ 1238 h 300"/>
                  <a:gd name="T4" fmla="*/ 819 w 646"/>
                  <a:gd name="T5" fmla="*/ 934 h 300"/>
                  <a:gd name="T6" fmla="*/ 846 w 646"/>
                  <a:gd name="T7" fmla="*/ 523 h 300"/>
                  <a:gd name="T8" fmla="*/ 620 w 646"/>
                  <a:gd name="T9" fmla="*/ 293 h 300"/>
                  <a:gd name="T10" fmla="*/ 0 w 646"/>
                  <a:gd name="T11" fmla="*/ 0 h 3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646"/>
                  <a:gd name="T19" fmla="*/ 0 h 300"/>
                  <a:gd name="T20" fmla="*/ 646 w 646"/>
                  <a:gd name="T21" fmla="*/ 300 h 300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646" h="300">
                    <a:moveTo>
                      <a:pt x="343" y="300"/>
                    </a:moveTo>
                    <a:cubicBezTo>
                      <a:pt x="367" y="292"/>
                      <a:pt x="443" y="272"/>
                      <a:pt x="487" y="254"/>
                    </a:cubicBezTo>
                    <a:cubicBezTo>
                      <a:pt x="531" y="236"/>
                      <a:pt x="584" y="216"/>
                      <a:pt x="607" y="191"/>
                    </a:cubicBezTo>
                    <a:cubicBezTo>
                      <a:pt x="628" y="173"/>
                      <a:pt x="646" y="125"/>
                      <a:pt x="627" y="107"/>
                    </a:cubicBezTo>
                    <a:cubicBezTo>
                      <a:pt x="603" y="85"/>
                      <a:pt x="563" y="79"/>
                      <a:pt x="459" y="61"/>
                    </a:cubicBezTo>
                    <a:cubicBezTo>
                      <a:pt x="355" y="43"/>
                      <a:pt x="76" y="10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141" name="Freeform 884"/>
              <p:cNvSpPr>
                <a:spLocks/>
              </p:cNvSpPr>
              <p:nvPr/>
            </p:nvSpPr>
            <p:spPr bwMode="auto">
              <a:xfrm>
                <a:off x="4116" y="955"/>
                <a:ext cx="630" cy="397"/>
              </a:xfrm>
              <a:custGeom>
                <a:avLst/>
                <a:gdLst>
                  <a:gd name="T0" fmla="*/ 320 w 630"/>
                  <a:gd name="T1" fmla="*/ 397 h 397"/>
                  <a:gd name="T2" fmla="*/ 468 w 630"/>
                  <a:gd name="T3" fmla="*/ 345 h 397"/>
                  <a:gd name="T4" fmla="*/ 590 w 630"/>
                  <a:gd name="T5" fmla="*/ 275 h 397"/>
                  <a:gd name="T6" fmla="*/ 611 w 630"/>
                  <a:gd name="T7" fmla="*/ 181 h 397"/>
                  <a:gd name="T8" fmla="*/ 439 w 630"/>
                  <a:gd name="T9" fmla="*/ 129 h 397"/>
                  <a:gd name="T10" fmla="*/ 0 w 630"/>
                  <a:gd name="T11" fmla="*/ 0 h 39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630"/>
                  <a:gd name="T19" fmla="*/ 0 h 397"/>
                  <a:gd name="T20" fmla="*/ 630 w 630"/>
                  <a:gd name="T21" fmla="*/ 397 h 39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630" h="397">
                    <a:moveTo>
                      <a:pt x="320" y="397"/>
                    </a:moveTo>
                    <a:cubicBezTo>
                      <a:pt x="345" y="388"/>
                      <a:pt x="423" y="366"/>
                      <a:pt x="468" y="345"/>
                    </a:cubicBezTo>
                    <a:cubicBezTo>
                      <a:pt x="513" y="325"/>
                      <a:pt x="567" y="303"/>
                      <a:pt x="590" y="275"/>
                    </a:cubicBezTo>
                    <a:cubicBezTo>
                      <a:pt x="612" y="255"/>
                      <a:pt x="630" y="201"/>
                      <a:pt x="611" y="181"/>
                    </a:cubicBezTo>
                    <a:cubicBezTo>
                      <a:pt x="586" y="156"/>
                      <a:pt x="541" y="159"/>
                      <a:pt x="439" y="129"/>
                    </a:cubicBezTo>
                    <a:cubicBezTo>
                      <a:pt x="337" y="99"/>
                      <a:pt x="91" y="27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38016" name="Group 347"/>
            <p:cNvGrpSpPr>
              <a:grpSpLocks/>
            </p:cNvGrpSpPr>
            <p:nvPr/>
          </p:nvGrpSpPr>
          <p:grpSpPr bwMode="auto">
            <a:xfrm>
              <a:off x="6220922" y="4838544"/>
              <a:ext cx="660165" cy="269566"/>
              <a:chOff x="1871277" y="1576300"/>
              <a:chExt cx="1128371" cy="437861"/>
            </a:xfrm>
          </p:grpSpPr>
          <p:sp>
            <p:nvSpPr>
              <p:cNvPr id="488" name="Oval 487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489" name="Rectangle 488"/>
              <p:cNvSpPr/>
              <p:nvPr/>
            </p:nvSpPr>
            <p:spPr bwMode="auto">
              <a:xfrm>
                <a:off x="1872116" y="1739848"/>
                <a:ext cx="1128773" cy="116054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490" name="Oval 489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491" name="Freeform 490"/>
              <p:cNvSpPr/>
              <p:nvPr/>
            </p:nvSpPr>
            <p:spPr bwMode="auto">
              <a:xfrm>
                <a:off x="2159736" y="1672794"/>
                <a:ext cx="548106" cy="162476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492" name="Freeform 491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493" name="Freeform 492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494" name="Freeform 493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cxnSp>
            <p:nvCxnSpPr>
              <p:cNvPr id="495" name="Straight Connector 494"/>
              <p:cNvCxnSpPr>
                <a:cxnSpLocks noChangeShapeType="1"/>
                <a:endCxn id="490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496" name="Straight Connector 495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38017" name="Group 347"/>
            <p:cNvGrpSpPr>
              <a:grpSpLocks/>
            </p:cNvGrpSpPr>
            <p:nvPr/>
          </p:nvGrpSpPr>
          <p:grpSpPr bwMode="auto">
            <a:xfrm>
              <a:off x="6933466" y="4503243"/>
              <a:ext cx="660165" cy="269566"/>
              <a:chOff x="1871277" y="1576300"/>
              <a:chExt cx="1128371" cy="437861"/>
            </a:xfrm>
          </p:grpSpPr>
          <p:sp>
            <p:nvSpPr>
              <p:cNvPr id="570" name="Oval 569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571" name="Rectangle 570"/>
              <p:cNvSpPr/>
              <p:nvPr/>
            </p:nvSpPr>
            <p:spPr bwMode="auto">
              <a:xfrm>
                <a:off x="1872532" y="1737736"/>
                <a:ext cx="1126060" cy="116054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572" name="Oval 571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573" name="Freeform 572"/>
              <p:cNvSpPr/>
              <p:nvPr/>
            </p:nvSpPr>
            <p:spPr bwMode="auto">
              <a:xfrm>
                <a:off x="2160152" y="1673261"/>
                <a:ext cx="548106" cy="159898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574" name="Freeform 573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575" name="Freeform 574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576" name="Freeform 575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cxnSp>
            <p:nvCxnSpPr>
              <p:cNvPr id="577" name="Straight Connector 576"/>
              <p:cNvCxnSpPr>
                <a:cxnSpLocks noChangeShapeType="1"/>
                <a:endCxn id="572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578" name="Straight Connector 577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38018" name="Group 347"/>
            <p:cNvGrpSpPr>
              <a:grpSpLocks/>
            </p:cNvGrpSpPr>
            <p:nvPr/>
          </p:nvGrpSpPr>
          <p:grpSpPr bwMode="auto">
            <a:xfrm>
              <a:off x="7563920" y="4800505"/>
              <a:ext cx="660165" cy="269566"/>
              <a:chOff x="1871277" y="1576300"/>
              <a:chExt cx="1128371" cy="437861"/>
            </a:xfrm>
          </p:grpSpPr>
          <p:sp>
            <p:nvSpPr>
              <p:cNvPr id="580" name="Oval 579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581" name="Rectangle 580"/>
              <p:cNvSpPr/>
              <p:nvPr/>
            </p:nvSpPr>
            <p:spPr bwMode="auto">
              <a:xfrm>
                <a:off x="1872162" y="1739739"/>
                <a:ext cx="1128773" cy="116054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582" name="Oval 581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583" name="Freeform 582"/>
              <p:cNvSpPr/>
              <p:nvPr/>
            </p:nvSpPr>
            <p:spPr bwMode="auto">
              <a:xfrm>
                <a:off x="2159782" y="1672685"/>
                <a:ext cx="548106" cy="162476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584" name="Freeform 583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585" name="Freeform 584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586" name="Freeform 585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cxnSp>
            <p:nvCxnSpPr>
              <p:cNvPr id="587" name="Straight Connector 586"/>
              <p:cNvCxnSpPr>
                <a:cxnSpLocks noChangeShapeType="1"/>
                <a:endCxn id="582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588" name="Straight Connector 587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38019" name="Group 347"/>
            <p:cNvGrpSpPr>
              <a:grpSpLocks/>
            </p:cNvGrpSpPr>
            <p:nvPr/>
          </p:nvGrpSpPr>
          <p:grpSpPr bwMode="auto">
            <a:xfrm>
              <a:off x="6050373" y="3620176"/>
              <a:ext cx="425094" cy="228319"/>
              <a:chOff x="1871277" y="1576300"/>
              <a:chExt cx="1128371" cy="437861"/>
            </a:xfrm>
          </p:grpSpPr>
          <p:sp>
            <p:nvSpPr>
              <p:cNvPr id="590" name="Oval 589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591" name="Rectangle 590"/>
              <p:cNvSpPr/>
              <p:nvPr/>
            </p:nvSpPr>
            <p:spPr bwMode="auto">
              <a:xfrm>
                <a:off x="1870189" y="1740037"/>
                <a:ext cx="1129316" cy="115707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592" name="Oval 591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593" name="Freeform 592"/>
              <p:cNvSpPr/>
              <p:nvPr/>
            </p:nvSpPr>
            <p:spPr bwMode="auto">
              <a:xfrm>
                <a:off x="2160944" y="1673049"/>
                <a:ext cx="547803" cy="161381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594" name="Freeform 593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595" name="Freeform 594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596" name="Freeform 595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cxnSp>
            <p:nvCxnSpPr>
              <p:cNvPr id="597" name="Straight Connector 596"/>
              <p:cNvCxnSpPr>
                <a:cxnSpLocks noChangeShapeType="1"/>
                <a:endCxn id="592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598" name="Straight Connector 597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38020" name="Group 347"/>
            <p:cNvGrpSpPr>
              <a:grpSpLocks/>
            </p:cNvGrpSpPr>
            <p:nvPr/>
          </p:nvGrpSpPr>
          <p:grpSpPr bwMode="auto">
            <a:xfrm>
              <a:off x="6347637" y="2481965"/>
              <a:ext cx="403071" cy="202807"/>
              <a:chOff x="1871277" y="1576300"/>
              <a:chExt cx="1128371" cy="437861"/>
            </a:xfrm>
          </p:grpSpPr>
          <p:sp>
            <p:nvSpPr>
              <p:cNvPr id="600" name="Oval 599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601" name="Rectangle 600"/>
              <p:cNvSpPr/>
              <p:nvPr/>
            </p:nvSpPr>
            <p:spPr bwMode="auto">
              <a:xfrm>
                <a:off x="1873449" y="1739634"/>
                <a:ext cx="1124357" cy="116550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602" name="Oval 601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603" name="Freeform 602"/>
              <p:cNvSpPr/>
              <p:nvPr/>
            </p:nvSpPr>
            <p:spPr bwMode="auto">
              <a:xfrm>
                <a:off x="2162315" y="1671075"/>
                <a:ext cx="546626" cy="161112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604" name="Freeform 603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605" name="Freeform 604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606" name="Freeform 605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cxnSp>
            <p:nvCxnSpPr>
              <p:cNvPr id="607" name="Straight Connector 606"/>
              <p:cNvCxnSpPr>
                <a:cxnSpLocks noChangeShapeType="1"/>
                <a:endCxn id="602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608" name="Straight Connector 607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38021" name="Group 1"/>
            <p:cNvGrpSpPr>
              <a:grpSpLocks/>
            </p:cNvGrpSpPr>
            <p:nvPr/>
          </p:nvGrpSpPr>
          <p:grpSpPr bwMode="auto">
            <a:xfrm>
              <a:off x="7678804" y="2388750"/>
              <a:ext cx="418211" cy="189727"/>
              <a:chOff x="7913987" y="1515773"/>
              <a:chExt cx="625138" cy="276534"/>
            </a:xfrm>
          </p:grpSpPr>
          <p:sp>
            <p:nvSpPr>
              <p:cNvPr id="610" name="Oval 609"/>
              <p:cNvSpPr>
                <a:spLocks noChangeArrowheads="1"/>
              </p:cNvSpPr>
              <p:nvPr/>
            </p:nvSpPr>
            <p:spPr bwMode="auto">
              <a:xfrm flipV="1">
                <a:off x="7915743" y="1593920"/>
                <a:ext cx="623382" cy="198387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611" name="Rectangle 610"/>
              <p:cNvSpPr/>
              <p:nvPr/>
            </p:nvSpPr>
            <p:spPr bwMode="auto">
              <a:xfrm>
                <a:off x="7913888" y="1623052"/>
                <a:ext cx="624093" cy="71739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612" name="Oval 611"/>
              <p:cNvSpPr>
                <a:spLocks noChangeArrowheads="1"/>
              </p:cNvSpPr>
              <p:nvPr/>
            </p:nvSpPr>
            <p:spPr bwMode="auto">
              <a:xfrm flipV="1">
                <a:off x="7914388" y="1515773"/>
                <a:ext cx="623381" cy="198387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613" name="Freeform 612"/>
              <p:cNvSpPr/>
              <p:nvPr/>
            </p:nvSpPr>
            <p:spPr bwMode="auto">
              <a:xfrm>
                <a:off x="8072877" y="1581397"/>
                <a:ext cx="303742" cy="99510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614" name="Freeform 613"/>
              <p:cNvSpPr>
                <a:spLocks/>
              </p:cNvSpPr>
              <p:nvPr/>
            </p:nvSpPr>
            <p:spPr bwMode="auto">
              <a:xfrm>
                <a:off x="8042174" y="1555712"/>
                <a:ext cx="367006" cy="69068"/>
              </a:xfrm>
              <a:custGeom>
                <a:avLst/>
                <a:gdLst>
                  <a:gd name="T0" fmla="*/ 0 w 3723451"/>
                  <a:gd name="T1" fmla="*/ 16897 h 932950"/>
                  <a:gd name="T2" fmla="*/ 64577 w 3723451"/>
                  <a:gd name="T3" fmla="*/ 199 h 932950"/>
                  <a:gd name="T4" fmla="*/ 182917 w 3723451"/>
                  <a:gd name="T5" fmla="*/ 38538 h 932950"/>
                  <a:gd name="T6" fmla="*/ 295814 w 3723451"/>
                  <a:gd name="T7" fmla="*/ 0 h 932950"/>
                  <a:gd name="T8" fmla="*/ 367006 w 3723451"/>
                  <a:gd name="T9" fmla="*/ 15336 h 932950"/>
                  <a:gd name="T10" fmla="*/ 314039 w 3723451"/>
                  <a:gd name="T11" fmla="*/ 34193 h 932950"/>
                  <a:gd name="T12" fmla="*/ 296986 w 3723451"/>
                  <a:gd name="T13" fmla="*/ 29109 h 932950"/>
                  <a:gd name="T14" fmla="*/ 184996 w 3723451"/>
                  <a:gd name="T15" fmla="*/ 69068 h 932950"/>
                  <a:gd name="T16" fmla="*/ 70141 w 3723451"/>
                  <a:gd name="T17" fmla="*/ 30579 h 932950"/>
                  <a:gd name="T18" fmla="*/ 51571 w 3723451"/>
                  <a:gd name="T19" fmla="*/ 34733 h 932950"/>
                  <a:gd name="T20" fmla="*/ 0 w 3723451"/>
                  <a:gd name="T21" fmla="*/ 1689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615" name="Freeform 614"/>
              <p:cNvSpPr>
                <a:spLocks/>
              </p:cNvSpPr>
              <p:nvPr/>
            </p:nvSpPr>
            <p:spPr bwMode="auto">
              <a:xfrm>
                <a:off x="8282748" y="1614494"/>
                <a:ext cx="135212" cy="60251"/>
              </a:xfrm>
              <a:custGeom>
                <a:avLst/>
                <a:gdLst>
                  <a:gd name="T0" fmla="*/ 0 w 1366596"/>
                  <a:gd name="T1" fmla="*/ 0 h 809868"/>
                  <a:gd name="T2" fmla="*/ 135212 w 1366596"/>
                  <a:gd name="T3" fmla="*/ 46558 h 809868"/>
                  <a:gd name="T4" fmla="*/ 85589 w 1366596"/>
                  <a:gd name="T5" fmla="*/ 60251 h 809868"/>
                  <a:gd name="T6" fmla="*/ 455 w 1366596"/>
                  <a:gd name="T7" fmla="*/ 3183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616" name="Freeform 615"/>
              <p:cNvSpPr>
                <a:spLocks/>
              </p:cNvSpPr>
              <p:nvPr/>
            </p:nvSpPr>
            <p:spPr bwMode="auto">
              <a:xfrm>
                <a:off x="8035150" y="1615964"/>
                <a:ext cx="133456" cy="60250"/>
              </a:xfrm>
              <a:custGeom>
                <a:avLst/>
                <a:gdLst>
                  <a:gd name="T0" fmla="*/ 131634 w 1348191"/>
                  <a:gd name="T1" fmla="*/ 0 h 791462"/>
                  <a:gd name="T2" fmla="*/ 133456 w 1348191"/>
                  <a:gd name="T3" fmla="*/ 29074 h 791462"/>
                  <a:gd name="T4" fmla="*/ 48281 w 1348191"/>
                  <a:gd name="T5" fmla="*/ 60250 h 791462"/>
                  <a:gd name="T6" fmla="*/ 0 w 1348191"/>
                  <a:gd name="T7" fmla="*/ 46589 h 791462"/>
                  <a:gd name="T8" fmla="*/ 13163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cxnSp>
            <p:nvCxnSpPr>
              <p:cNvPr id="617" name="Straight Connector 616"/>
              <p:cNvCxnSpPr>
                <a:cxnSpLocks noChangeShapeType="1"/>
                <a:endCxn id="612" idx="2"/>
              </p:cNvCxnSpPr>
              <p:nvPr/>
            </p:nvCxnSpPr>
            <p:spPr bwMode="auto">
              <a:xfrm flipH="1" flipV="1">
                <a:off x="7914388" y="1615701"/>
                <a:ext cx="1756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618" name="Straight Connector 617"/>
              <p:cNvCxnSpPr>
                <a:cxnSpLocks noChangeShapeType="1"/>
              </p:cNvCxnSpPr>
              <p:nvPr/>
            </p:nvCxnSpPr>
            <p:spPr bwMode="auto">
              <a:xfrm flipH="1" flipV="1">
                <a:off x="8537368" y="1618903"/>
                <a:ext cx="1757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38022" name="Group 619"/>
            <p:cNvGrpSpPr>
              <a:grpSpLocks/>
            </p:cNvGrpSpPr>
            <p:nvPr/>
          </p:nvGrpSpPr>
          <p:grpSpPr bwMode="auto">
            <a:xfrm>
              <a:off x="7750570" y="2752811"/>
              <a:ext cx="418211" cy="189727"/>
              <a:chOff x="7913987" y="1515773"/>
              <a:chExt cx="625138" cy="276534"/>
            </a:xfrm>
          </p:grpSpPr>
          <p:sp>
            <p:nvSpPr>
              <p:cNvPr id="621" name="Oval 620"/>
              <p:cNvSpPr>
                <a:spLocks noChangeArrowheads="1"/>
              </p:cNvSpPr>
              <p:nvPr/>
            </p:nvSpPr>
            <p:spPr bwMode="auto">
              <a:xfrm flipV="1">
                <a:off x="7915743" y="1593920"/>
                <a:ext cx="623382" cy="198387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622" name="Rectangle 621"/>
              <p:cNvSpPr/>
              <p:nvPr/>
            </p:nvSpPr>
            <p:spPr bwMode="auto">
              <a:xfrm>
                <a:off x="7913397" y="1622369"/>
                <a:ext cx="626467" cy="71741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623" name="Oval 622"/>
              <p:cNvSpPr>
                <a:spLocks noChangeArrowheads="1"/>
              </p:cNvSpPr>
              <p:nvPr/>
            </p:nvSpPr>
            <p:spPr bwMode="auto">
              <a:xfrm flipV="1">
                <a:off x="7914388" y="1515773"/>
                <a:ext cx="623381" cy="198387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624" name="Freeform 623"/>
              <p:cNvSpPr/>
              <p:nvPr/>
            </p:nvSpPr>
            <p:spPr bwMode="auto">
              <a:xfrm>
                <a:off x="8072387" y="1580713"/>
                <a:ext cx="306114" cy="99511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625" name="Freeform 624"/>
              <p:cNvSpPr>
                <a:spLocks/>
              </p:cNvSpPr>
              <p:nvPr/>
            </p:nvSpPr>
            <p:spPr bwMode="auto">
              <a:xfrm>
                <a:off x="8042174" y="1555712"/>
                <a:ext cx="367006" cy="69068"/>
              </a:xfrm>
              <a:custGeom>
                <a:avLst/>
                <a:gdLst>
                  <a:gd name="T0" fmla="*/ 0 w 3723451"/>
                  <a:gd name="T1" fmla="*/ 16897 h 932950"/>
                  <a:gd name="T2" fmla="*/ 64577 w 3723451"/>
                  <a:gd name="T3" fmla="*/ 199 h 932950"/>
                  <a:gd name="T4" fmla="*/ 182917 w 3723451"/>
                  <a:gd name="T5" fmla="*/ 38538 h 932950"/>
                  <a:gd name="T6" fmla="*/ 295814 w 3723451"/>
                  <a:gd name="T7" fmla="*/ 0 h 932950"/>
                  <a:gd name="T8" fmla="*/ 367006 w 3723451"/>
                  <a:gd name="T9" fmla="*/ 15336 h 932950"/>
                  <a:gd name="T10" fmla="*/ 314039 w 3723451"/>
                  <a:gd name="T11" fmla="*/ 34193 h 932950"/>
                  <a:gd name="T12" fmla="*/ 296986 w 3723451"/>
                  <a:gd name="T13" fmla="*/ 29109 h 932950"/>
                  <a:gd name="T14" fmla="*/ 184996 w 3723451"/>
                  <a:gd name="T15" fmla="*/ 69068 h 932950"/>
                  <a:gd name="T16" fmla="*/ 70141 w 3723451"/>
                  <a:gd name="T17" fmla="*/ 30579 h 932950"/>
                  <a:gd name="T18" fmla="*/ 51571 w 3723451"/>
                  <a:gd name="T19" fmla="*/ 34733 h 932950"/>
                  <a:gd name="T20" fmla="*/ 0 w 3723451"/>
                  <a:gd name="T21" fmla="*/ 1689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626" name="Freeform 625"/>
              <p:cNvSpPr>
                <a:spLocks/>
              </p:cNvSpPr>
              <p:nvPr/>
            </p:nvSpPr>
            <p:spPr bwMode="auto">
              <a:xfrm>
                <a:off x="8282748" y="1614494"/>
                <a:ext cx="135212" cy="60251"/>
              </a:xfrm>
              <a:custGeom>
                <a:avLst/>
                <a:gdLst>
                  <a:gd name="T0" fmla="*/ 0 w 1366596"/>
                  <a:gd name="T1" fmla="*/ 0 h 809868"/>
                  <a:gd name="T2" fmla="*/ 135212 w 1366596"/>
                  <a:gd name="T3" fmla="*/ 46558 h 809868"/>
                  <a:gd name="T4" fmla="*/ 85589 w 1366596"/>
                  <a:gd name="T5" fmla="*/ 60251 h 809868"/>
                  <a:gd name="T6" fmla="*/ 455 w 1366596"/>
                  <a:gd name="T7" fmla="*/ 3183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627" name="Freeform 626"/>
              <p:cNvSpPr>
                <a:spLocks/>
              </p:cNvSpPr>
              <p:nvPr/>
            </p:nvSpPr>
            <p:spPr bwMode="auto">
              <a:xfrm>
                <a:off x="8035150" y="1615964"/>
                <a:ext cx="133456" cy="60250"/>
              </a:xfrm>
              <a:custGeom>
                <a:avLst/>
                <a:gdLst>
                  <a:gd name="T0" fmla="*/ 131634 w 1348191"/>
                  <a:gd name="T1" fmla="*/ 0 h 791462"/>
                  <a:gd name="T2" fmla="*/ 133456 w 1348191"/>
                  <a:gd name="T3" fmla="*/ 29074 h 791462"/>
                  <a:gd name="T4" fmla="*/ 48281 w 1348191"/>
                  <a:gd name="T5" fmla="*/ 60250 h 791462"/>
                  <a:gd name="T6" fmla="*/ 0 w 1348191"/>
                  <a:gd name="T7" fmla="*/ 46589 h 791462"/>
                  <a:gd name="T8" fmla="*/ 13163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cxnSp>
            <p:nvCxnSpPr>
              <p:cNvPr id="628" name="Straight Connector 627"/>
              <p:cNvCxnSpPr>
                <a:cxnSpLocks noChangeShapeType="1"/>
                <a:endCxn id="623" idx="2"/>
              </p:cNvCxnSpPr>
              <p:nvPr/>
            </p:nvCxnSpPr>
            <p:spPr bwMode="auto">
              <a:xfrm flipH="1" flipV="1">
                <a:off x="7914388" y="1615701"/>
                <a:ext cx="1756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629" name="Straight Connector 628"/>
              <p:cNvCxnSpPr>
                <a:cxnSpLocks noChangeShapeType="1"/>
              </p:cNvCxnSpPr>
              <p:nvPr/>
            </p:nvCxnSpPr>
            <p:spPr bwMode="auto">
              <a:xfrm flipH="1" flipV="1">
                <a:off x="8537368" y="1618903"/>
                <a:ext cx="1757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38023" name="Group 629"/>
            <p:cNvGrpSpPr>
              <a:grpSpLocks/>
            </p:cNvGrpSpPr>
            <p:nvPr/>
          </p:nvGrpSpPr>
          <p:grpSpPr bwMode="auto">
            <a:xfrm>
              <a:off x="7187343" y="2485248"/>
              <a:ext cx="418211" cy="189727"/>
              <a:chOff x="7913987" y="1515773"/>
              <a:chExt cx="625138" cy="276534"/>
            </a:xfrm>
          </p:grpSpPr>
          <p:sp>
            <p:nvSpPr>
              <p:cNvPr id="631" name="Oval 630"/>
              <p:cNvSpPr>
                <a:spLocks noChangeArrowheads="1"/>
              </p:cNvSpPr>
              <p:nvPr/>
            </p:nvSpPr>
            <p:spPr bwMode="auto">
              <a:xfrm flipV="1">
                <a:off x="7915743" y="1593920"/>
                <a:ext cx="623382" cy="198387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632" name="Rectangle 631"/>
              <p:cNvSpPr/>
              <p:nvPr/>
            </p:nvSpPr>
            <p:spPr bwMode="auto">
              <a:xfrm>
                <a:off x="7912896" y="1621254"/>
                <a:ext cx="626467" cy="71739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633" name="Oval 632"/>
              <p:cNvSpPr>
                <a:spLocks noChangeArrowheads="1"/>
              </p:cNvSpPr>
              <p:nvPr/>
            </p:nvSpPr>
            <p:spPr bwMode="auto">
              <a:xfrm flipV="1">
                <a:off x="7914388" y="1515773"/>
                <a:ext cx="623381" cy="198387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634" name="Freeform 633"/>
              <p:cNvSpPr/>
              <p:nvPr/>
            </p:nvSpPr>
            <p:spPr bwMode="auto">
              <a:xfrm>
                <a:off x="8071885" y="1579598"/>
                <a:ext cx="306115" cy="101824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635" name="Freeform 634"/>
              <p:cNvSpPr>
                <a:spLocks/>
              </p:cNvSpPr>
              <p:nvPr/>
            </p:nvSpPr>
            <p:spPr bwMode="auto">
              <a:xfrm>
                <a:off x="8042174" y="1555712"/>
                <a:ext cx="367006" cy="69068"/>
              </a:xfrm>
              <a:custGeom>
                <a:avLst/>
                <a:gdLst>
                  <a:gd name="T0" fmla="*/ 0 w 3723451"/>
                  <a:gd name="T1" fmla="*/ 16897 h 932950"/>
                  <a:gd name="T2" fmla="*/ 64577 w 3723451"/>
                  <a:gd name="T3" fmla="*/ 199 h 932950"/>
                  <a:gd name="T4" fmla="*/ 182917 w 3723451"/>
                  <a:gd name="T5" fmla="*/ 38538 h 932950"/>
                  <a:gd name="T6" fmla="*/ 295814 w 3723451"/>
                  <a:gd name="T7" fmla="*/ 0 h 932950"/>
                  <a:gd name="T8" fmla="*/ 367006 w 3723451"/>
                  <a:gd name="T9" fmla="*/ 15336 h 932950"/>
                  <a:gd name="T10" fmla="*/ 314039 w 3723451"/>
                  <a:gd name="T11" fmla="*/ 34193 h 932950"/>
                  <a:gd name="T12" fmla="*/ 296986 w 3723451"/>
                  <a:gd name="T13" fmla="*/ 29109 h 932950"/>
                  <a:gd name="T14" fmla="*/ 184996 w 3723451"/>
                  <a:gd name="T15" fmla="*/ 69068 h 932950"/>
                  <a:gd name="T16" fmla="*/ 70141 w 3723451"/>
                  <a:gd name="T17" fmla="*/ 30579 h 932950"/>
                  <a:gd name="T18" fmla="*/ 51571 w 3723451"/>
                  <a:gd name="T19" fmla="*/ 34733 h 932950"/>
                  <a:gd name="T20" fmla="*/ 0 w 3723451"/>
                  <a:gd name="T21" fmla="*/ 1689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636" name="Freeform 635"/>
              <p:cNvSpPr>
                <a:spLocks/>
              </p:cNvSpPr>
              <p:nvPr/>
            </p:nvSpPr>
            <p:spPr bwMode="auto">
              <a:xfrm>
                <a:off x="8282748" y="1614494"/>
                <a:ext cx="135212" cy="60251"/>
              </a:xfrm>
              <a:custGeom>
                <a:avLst/>
                <a:gdLst>
                  <a:gd name="T0" fmla="*/ 0 w 1366596"/>
                  <a:gd name="T1" fmla="*/ 0 h 809868"/>
                  <a:gd name="T2" fmla="*/ 135212 w 1366596"/>
                  <a:gd name="T3" fmla="*/ 46558 h 809868"/>
                  <a:gd name="T4" fmla="*/ 85589 w 1366596"/>
                  <a:gd name="T5" fmla="*/ 60251 h 809868"/>
                  <a:gd name="T6" fmla="*/ 455 w 1366596"/>
                  <a:gd name="T7" fmla="*/ 3183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637" name="Freeform 636"/>
              <p:cNvSpPr>
                <a:spLocks/>
              </p:cNvSpPr>
              <p:nvPr/>
            </p:nvSpPr>
            <p:spPr bwMode="auto">
              <a:xfrm>
                <a:off x="8035150" y="1615964"/>
                <a:ext cx="133456" cy="60250"/>
              </a:xfrm>
              <a:custGeom>
                <a:avLst/>
                <a:gdLst>
                  <a:gd name="T0" fmla="*/ 131634 w 1348191"/>
                  <a:gd name="T1" fmla="*/ 0 h 791462"/>
                  <a:gd name="T2" fmla="*/ 133456 w 1348191"/>
                  <a:gd name="T3" fmla="*/ 29074 h 791462"/>
                  <a:gd name="T4" fmla="*/ 48281 w 1348191"/>
                  <a:gd name="T5" fmla="*/ 60250 h 791462"/>
                  <a:gd name="T6" fmla="*/ 0 w 1348191"/>
                  <a:gd name="T7" fmla="*/ 46589 h 791462"/>
                  <a:gd name="T8" fmla="*/ 13163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cxnSp>
            <p:nvCxnSpPr>
              <p:cNvPr id="638" name="Straight Connector 637"/>
              <p:cNvCxnSpPr>
                <a:cxnSpLocks noChangeShapeType="1"/>
                <a:endCxn id="633" idx="2"/>
              </p:cNvCxnSpPr>
              <p:nvPr/>
            </p:nvCxnSpPr>
            <p:spPr bwMode="auto">
              <a:xfrm flipH="1" flipV="1">
                <a:off x="7914388" y="1615701"/>
                <a:ext cx="1756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639" name="Straight Connector 638"/>
              <p:cNvCxnSpPr>
                <a:cxnSpLocks noChangeShapeType="1"/>
              </p:cNvCxnSpPr>
              <p:nvPr/>
            </p:nvCxnSpPr>
            <p:spPr bwMode="auto">
              <a:xfrm flipH="1" flipV="1">
                <a:off x="8537368" y="1618903"/>
                <a:ext cx="1757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38024" name="Group 639"/>
            <p:cNvGrpSpPr>
              <a:grpSpLocks/>
            </p:cNvGrpSpPr>
            <p:nvPr/>
          </p:nvGrpSpPr>
          <p:grpSpPr bwMode="auto">
            <a:xfrm>
              <a:off x="7195275" y="2751878"/>
              <a:ext cx="418211" cy="189727"/>
              <a:chOff x="7913987" y="1515773"/>
              <a:chExt cx="625138" cy="276534"/>
            </a:xfrm>
          </p:grpSpPr>
          <p:sp>
            <p:nvSpPr>
              <p:cNvPr id="641" name="Oval 640"/>
              <p:cNvSpPr>
                <a:spLocks noChangeArrowheads="1"/>
              </p:cNvSpPr>
              <p:nvPr/>
            </p:nvSpPr>
            <p:spPr bwMode="auto">
              <a:xfrm flipV="1">
                <a:off x="7915743" y="1593920"/>
                <a:ext cx="623382" cy="198387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642" name="Rectangle 641"/>
              <p:cNvSpPr/>
              <p:nvPr/>
            </p:nvSpPr>
            <p:spPr bwMode="auto">
              <a:xfrm>
                <a:off x="7912903" y="1621415"/>
                <a:ext cx="626467" cy="71739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643" name="Oval 642"/>
              <p:cNvSpPr>
                <a:spLocks noChangeArrowheads="1"/>
              </p:cNvSpPr>
              <p:nvPr/>
            </p:nvSpPr>
            <p:spPr bwMode="auto">
              <a:xfrm flipV="1">
                <a:off x="7914388" y="1515773"/>
                <a:ext cx="623381" cy="198387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644" name="Freeform 643"/>
              <p:cNvSpPr/>
              <p:nvPr/>
            </p:nvSpPr>
            <p:spPr bwMode="auto">
              <a:xfrm>
                <a:off x="8071894" y="1579760"/>
                <a:ext cx="306114" cy="101824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645" name="Freeform 644"/>
              <p:cNvSpPr>
                <a:spLocks/>
              </p:cNvSpPr>
              <p:nvPr/>
            </p:nvSpPr>
            <p:spPr bwMode="auto">
              <a:xfrm>
                <a:off x="8042174" y="1555712"/>
                <a:ext cx="367006" cy="69068"/>
              </a:xfrm>
              <a:custGeom>
                <a:avLst/>
                <a:gdLst>
                  <a:gd name="T0" fmla="*/ 0 w 3723451"/>
                  <a:gd name="T1" fmla="*/ 16897 h 932950"/>
                  <a:gd name="T2" fmla="*/ 64577 w 3723451"/>
                  <a:gd name="T3" fmla="*/ 199 h 932950"/>
                  <a:gd name="T4" fmla="*/ 182917 w 3723451"/>
                  <a:gd name="T5" fmla="*/ 38538 h 932950"/>
                  <a:gd name="T6" fmla="*/ 295814 w 3723451"/>
                  <a:gd name="T7" fmla="*/ 0 h 932950"/>
                  <a:gd name="T8" fmla="*/ 367006 w 3723451"/>
                  <a:gd name="T9" fmla="*/ 15336 h 932950"/>
                  <a:gd name="T10" fmla="*/ 314039 w 3723451"/>
                  <a:gd name="T11" fmla="*/ 34193 h 932950"/>
                  <a:gd name="T12" fmla="*/ 296986 w 3723451"/>
                  <a:gd name="T13" fmla="*/ 29109 h 932950"/>
                  <a:gd name="T14" fmla="*/ 184996 w 3723451"/>
                  <a:gd name="T15" fmla="*/ 69068 h 932950"/>
                  <a:gd name="T16" fmla="*/ 70141 w 3723451"/>
                  <a:gd name="T17" fmla="*/ 30579 h 932950"/>
                  <a:gd name="T18" fmla="*/ 51571 w 3723451"/>
                  <a:gd name="T19" fmla="*/ 34733 h 932950"/>
                  <a:gd name="T20" fmla="*/ 0 w 3723451"/>
                  <a:gd name="T21" fmla="*/ 1689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646" name="Freeform 645"/>
              <p:cNvSpPr>
                <a:spLocks/>
              </p:cNvSpPr>
              <p:nvPr/>
            </p:nvSpPr>
            <p:spPr bwMode="auto">
              <a:xfrm>
                <a:off x="8282748" y="1614494"/>
                <a:ext cx="135212" cy="60251"/>
              </a:xfrm>
              <a:custGeom>
                <a:avLst/>
                <a:gdLst>
                  <a:gd name="T0" fmla="*/ 0 w 1366596"/>
                  <a:gd name="T1" fmla="*/ 0 h 809868"/>
                  <a:gd name="T2" fmla="*/ 135212 w 1366596"/>
                  <a:gd name="T3" fmla="*/ 46558 h 809868"/>
                  <a:gd name="T4" fmla="*/ 85589 w 1366596"/>
                  <a:gd name="T5" fmla="*/ 60251 h 809868"/>
                  <a:gd name="T6" fmla="*/ 455 w 1366596"/>
                  <a:gd name="T7" fmla="*/ 3183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647" name="Freeform 646"/>
              <p:cNvSpPr>
                <a:spLocks/>
              </p:cNvSpPr>
              <p:nvPr/>
            </p:nvSpPr>
            <p:spPr bwMode="auto">
              <a:xfrm>
                <a:off x="8035150" y="1615964"/>
                <a:ext cx="133456" cy="60250"/>
              </a:xfrm>
              <a:custGeom>
                <a:avLst/>
                <a:gdLst>
                  <a:gd name="T0" fmla="*/ 131634 w 1348191"/>
                  <a:gd name="T1" fmla="*/ 0 h 791462"/>
                  <a:gd name="T2" fmla="*/ 133456 w 1348191"/>
                  <a:gd name="T3" fmla="*/ 29074 h 791462"/>
                  <a:gd name="T4" fmla="*/ 48281 w 1348191"/>
                  <a:gd name="T5" fmla="*/ 60250 h 791462"/>
                  <a:gd name="T6" fmla="*/ 0 w 1348191"/>
                  <a:gd name="T7" fmla="*/ 46589 h 791462"/>
                  <a:gd name="T8" fmla="*/ 13163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cxnSp>
            <p:nvCxnSpPr>
              <p:cNvPr id="648" name="Straight Connector 647"/>
              <p:cNvCxnSpPr>
                <a:cxnSpLocks noChangeShapeType="1"/>
                <a:endCxn id="643" idx="2"/>
              </p:cNvCxnSpPr>
              <p:nvPr/>
            </p:nvCxnSpPr>
            <p:spPr bwMode="auto">
              <a:xfrm flipH="1" flipV="1">
                <a:off x="7914388" y="1615701"/>
                <a:ext cx="1756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649" name="Straight Connector 648"/>
              <p:cNvCxnSpPr>
                <a:cxnSpLocks noChangeShapeType="1"/>
              </p:cNvCxnSpPr>
              <p:nvPr/>
            </p:nvCxnSpPr>
            <p:spPr bwMode="auto">
              <a:xfrm flipH="1" flipV="1">
                <a:off x="8537368" y="1618903"/>
                <a:ext cx="1757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38025" name="Group 649"/>
            <p:cNvGrpSpPr>
              <a:grpSpLocks/>
            </p:cNvGrpSpPr>
            <p:nvPr/>
          </p:nvGrpSpPr>
          <p:grpSpPr bwMode="auto">
            <a:xfrm>
              <a:off x="7088975" y="3633334"/>
              <a:ext cx="418211" cy="189727"/>
              <a:chOff x="7913987" y="1515773"/>
              <a:chExt cx="625138" cy="276534"/>
            </a:xfrm>
          </p:grpSpPr>
          <p:sp>
            <p:nvSpPr>
              <p:cNvPr id="651" name="Oval 650"/>
              <p:cNvSpPr>
                <a:spLocks noChangeArrowheads="1"/>
              </p:cNvSpPr>
              <p:nvPr/>
            </p:nvSpPr>
            <p:spPr bwMode="auto">
              <a:xfrm flipV="1">
                <a:off x="7915743" y="1593920"/>
                <a:ext cx="623382" cy="198387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652" name="Rectangle 651"/>
              <p:cNvSpPr/>
              <p:nvPr/>
            </p:nvSpPr>
            <p:spPr bwMode="auto">
              <a:xfrm>
                <a:off x="7912811" y="1623353"/>
                <a:ext cx="626467" cy="71739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653" name="Oval 652"/>
              <p:cNvSpPr>
                <a:spLocks noChangeArrowheads="1"/>
              </p:cNvSpPr>
              <p:nvPr/>
            </p:nvSpPr>
            <p:spPr bwMode="auto">
              <a:xfrm flipV="1">
                <a:off x="7914388" y="1515773"/>
                <a:ext cx="623381" cy="198387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654" name="Freeform 653"/>
              <p:cNvSpPr/>
              <p:nvPr/>
            </p:nvSpPr>
            <p:spPr bwMode="auto">
              <a:xfrm>
                <a:off x="8071800" y="1581697"/>
                <a:ext cx="306115" cy="99510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655" name="Freeform 654"/>
              <p:cNvSpPr>
                <a:spLocks/>
              </p:cNvSpPr>
              <p:nvPr/>
            </p:nvSpPr>
            <p:spPr bwMode="auto">
              <a:xfrm>
                <a:off x="8042174" y="1555712"/>
                <a:ext cx="367006" cy="69068"/>
              </a:xfrm>
              <a:custGeom>
                <a:avLst/>
                <a:gdLst>
                  <a:gd name="T0" fmla="*/ 0 w 3723451"/>
                  <a:gd name="T1" fmla="*/ 16897 h 932950"/>
                  <a:gd name="T2" fmla="*/ 64577 w 3723451"/>
                  <a:gd name="T3" fmla="*/ 199 h 932950"/>
                  <a:gd name="T4" fmla="*/ 182917 w 3723451"/>
                  <a:gd name="T5" fmla="*/ 38538 h 932950"/>
                  <a:gd name="T6" fmla="*/ 295814 w 3723451"/>
                  <a:gd name="T7" fmla="*/ 0 h 932950"/>
                  <a:gd name="T8" fmla="*/ 367006 w 3723451"/>
                  <a:gd name="T9" fmla="*/ 15336 h 932950"/>
                  <a:gd name="T10" fmla="*/ 314039 w 3723451"/>
                  <a:gd name="T11" fmla="*/ 34193 h 932950"/>
                  <a:gd name="T12" fmla="*/ 296986 w 3723451"/>
                  <a:gd name="T13" fmla="*/ 29109 h 932950"/>
                  <a:gd name="T14" fmla="*/ 184996 w 3723451"/>
                  <a:gd name="T15" fmla="*/ 69068 h 932950"/>
                  <a:gd name="T16" fmla="*/ 70141 w 3723451"/>
                  <a:gd name="T17" fmla="*/ 30579 h 932950"/>
                  <a:gd name="T18" fmla="*/ 51571 w 3723451"/>
                  <a:gd name="T19" fmla="*/ 34733 h 932950"/>
                  <a:gd name="T20" fmla="*/ 0 w 3723451"/>
                  <a:gd name="T21" fmla="*/ 1689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656" name="Freeform 655"/>
              <p:cNvSpPr>
                <a:spLocks/>
              </p:cNvSpPr>
              <p:nvPr/>
            </p:nvSpPr>
            <p:spPr bwMode="auto">
              <a:xfrm>
                <a:off x="8282748" y="1614494"/>
                <a:ext cx="135212" cy="60251"/>
              </a:xfrm>
              <a:custGeom>
                <a:avLst/>
                <a:gdLst>
                  <a:gd name="T0" fmla="*/ 0 w 1366596"/>
                  <a:gd name="T1" fmla="*/ 0 h 809868"/>
                  <a:gd name="T2" fmla="*/ 135212 w 1366596"/>
                  <a:gd name="T3" fmla="*/ 46558 h 809868"/>
                  <a:gd name="T4" fmla="*/ 85589 w 1366596"/>
                  <a:gd name="T5" fmla="*/ 60251 h 809868"/>
                  <a:gd name="T6" fmla="*/ 455 w 1366596"/>
                  <a:gd name="T7" fmla="*/ 3183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657" name="Freeform 656"/>
              <p:cNvSpPr>
                <a:spLocks/>
              </p:cNvSpPr>
              <p:nvPr/>
            </p:nvSpPr>
            <p:spPr bwMode="auto">
              <a:xfrm>
                <a:off x="8035150" y="1615964"/>
                <a:ext cx="133456" cy="60250"/>
              </a:xfrm>
              <a:custGeom>
                <a:avLst/>
                <a:gdLst>
                  <a:gd name="T0" fmla="*/ 131634 w 1348191"/>
                  <a:gd name="T1" fmla="*/ 0 h 791462"/>
                  <a:gd name="T2" fmla="*/ 133456 w 1348191"/>
                  <a:gd name="T3" fmla="*/ 29074 h 791462"/>
                  <a:gd name="T4" fmla="*/ 48281 w 1348191"/>
                  <a:gd name="T5" fmla="*/ 60250 h 791462"/>
                  <a:gd name="T6" fmla="*/ 0 w 1348191"/>
                  <a:gd name="T7" fmla="*/ 46589 h 791462"/>
                  <a:gd name="T8" fmla="*/ 13163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cxnSp>
            <p:nvCxnSpPr>
              <p:cNvPr id="658" name="Straight Connector 657"/>
              <p:cNvCxnSpPr>
                <a:cxnSpLocks noChangeShapeType="1"/>
                <a:endCxn id="653" idx="2"/>
              </p:cNvCxnSpPr>
              <p:nvPr/>
            </p:nvCxnSpPr>
            <p:spPr bwMode="auto">
              <a:xfrm flipH="1" flipV="1">
                <a:off x="7914388" y="1615701"/>
                <a:ext cx="1756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659" name="Straight Connector 658"/>
              <p:cNvCxnSpPr>
                <a:cxnSpLocks noChangeShapeType="1"/>
              </p:cNvCxnSpPr>
              <p:nvPr/>
            </p:nvCxnSpPr>
            <p:spPr bwMode="auto">
              <a:xfrm flipH="1" flipV="1">
                <a:off x="8537368" y="1618903"/>
                <a:ext cx="1757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38026" name="Group 659"/>
            <p:cNvGrpSpPr>
              <a:grpSpLocks/>
            </p:cNvGrpSpPr>
            <p:nvPr/>
          </p:nvGrpSpPr>
          <p:grpSpPr bwMode="auto">
            <a:xfrm>
              <a:off x="7748699" y="3641266"/>
              <a:ext cx="418211" cy="189727"/>
              <a:chOff x="7913987" y="1515773"/>
              <a:chExt cx="625138" cy="276534"/>
            </a:xfrm>
          </p:grpSpPr>
          <p:sp>
            <p:nvSpPr>
              <p:cNvPr id="661" name="Oval 660"/>
              <p:cNvSpPr>
                <a:spLocks noChangeArrowheads="1"/>
              </p:cNvSpPr>
              <p:nvPr/>
            </p:nvSpPr>
            <p:spPr bwMode="auto">
              <a:xfrm flipV="1">
                <a:off x="7915743" y="1593920"/>
                <a:ext cx="623382" cy="198387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662" name="Rectangle 661"/>
              <p:cNvSpPr/>
              <p:nvPr/>
            </p:nvSpPr>
            <p:spPr bwMode="auto">
              <a:xfrm>
                <a:off x="7913821" y="1623361"/>
                <a:ext cx="626467" cy="71741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663" name="Oval 662"/>
              <p:cNvSpPr>
                <a:spLocks noChangeArrowheads="1"/>
              </p:cNvSpPr>
              <p:nvPr/>
            </p:nvSpPr>
            <p:spPr bwMode="auto">
              <a:xfrm flipV="1">
                <a:off x="7914388" y="1515773"/>
                <a:ext cx="623381" cy="198387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664" name="Freeform 663"/>
              <p:cNvSpPr/>
              <p:nvPr/>
            </p:nvSpPr>
            <p:spPr bwMode="auto">
              <a:xfrm>
                <a:off x="8072810" y="1581706"/>
                <a:ext cx="306115" cy="99511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665" name="Freeform 664"/>
              <p:cNvSpPr>
                <a:spLocks/>
              </p:cNvSpPr>
              <p:nvPr/>
            </p:nvSpPr>
            <p:spPr bwMode="auto">
              <a:xfrm>
                <a:off x="8042174" y="1555712"/>
                <a:ext cx="367006" cy="69068"/>
              </a:xfrm>
              <a:custGeom>
                <a:avLst/>
                <a:gdLst>
                  <a:gd name="T0" fmla="*/ 0 w 3723451"/>
                  <a:gd name="T1" fmla="*/ 16897 h 932950"/>
                  <a:gd name="T2" fmla="*/ 64577 w 3723451"/>
                  <a:gd name="T3" fmla="*/ 199 h 932950"/>
                  <a:gd name="T4" fmla="*/ 182917 w 3723451"/>
                  <a:gd name="T5" fmla="*/ 38538 h 932950"/>
                  <a:gd name="T6" fmla="*/ 295814 w 3723451"/>
                  <a:gd name="T7" fmla="*/ 0 h 932950"/>
                  <a:gd name="T8" fmla="*/ 367006 w 3723451"/>
                  <a:gd name="T9" fmla="*/ 15336 h 932950"/>
                  <a:gd name="T10" fmla="*/ 314039 w 3723451"/>
                  <a:gd name="T11" fmla="*/ 34193 h 932950"/>
                  <a:gd name="T12" fmla="*/ 296986 w 3723451"/>
                  <a:gd name="T13" fmla="*/ 29109 h 932950"/>
                  <a:gd name="T14" fmla="*/ 184996 w 3723451"/>
                  <a:gd name="T15" fmla="*/ 69068 h 932950"/>
                  <a:gd name="T16" fmla="*/ 70141 w 3723451"/>
                  <a:gd name="T17" fmla="*/ 30579 h 932950"/>
                  <a:gd name="T18" fmla="*/ 51571 w 3723451"/>
                  <a:gd name="T19" fmla="*/ 34733 h 932950"/>
                  <a:gd name="T20" fmla="*/ 0 w 3723451"/>
                  <a:gd name="T21" fmla="*/ 1689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666" name="Freeform 665"/>
              <p:cNvSpPr>
                <a:spLocks/>
              </p:cNvSpPr>
              <p:nvPr/>
            </p:nvSpPr>
            <p:spPr bwMode="auto">
              <a:xfrm>
                <a:off x="8282748" y="1614494"/>
                <a:ext cx="135212" cy="60251"/>
              </a:xfrm>
              <a:custGeom>
                <a:avLst/>
                <a:gdLst>
                  <a:gd name="T0" fmla="*/ 0 w 1366596"/>
                  <a:gd name="T1" fmla="*/ 0 h 809868"/>
                  <a:gd name="T2" fmla="*/ 135212 w 1366596"/>
                  <a:gd name="T3" fmla="*/ 46558 h 809868"/>
                  <a:gd name="T4" fmla="*/ 85589 w 1366596"/>
                  <a:gd name="T5" fmla="*/ 60251 h 809868"/>
                  <a:gd name="T6" fmla="*/ 455 w 1366596"/>
                  <a:gd name="T7" fmla="*/ 3183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667" name="Freeform 666"/>
              <p:cNvSpPr>
                <a:spLocks/>
              </p:cNvSpPr>
              <p:nvPr/>
            </p:nvSpPr>
            <p:spPr bwMode="auto">
              <a:xfrm>
                <a:off x="8035150" y="1615964"/>
                <a:ext cx="133456" cy="60250"/>
              </a:xfrm>
              <a:custGeom>
                <a:avLst/>
                <a:gdLst>
                  <a:gd name="T0" fmla="*/ 131634 w 1348191"/>
                  <a:gd name="T1" fmla="*/ 0 h 791462"/>
                  <a:gd name="T2" fmla="*/ 133456 w 1348191"/>
                  <a:gd name="T3" fmla="*/ 29074 h 791462"/>
                  <a:gd name="T4" fmla="*/ 48281 w 1348191"/>
                  <a:gd name="T5" fmla="*/ 60250 h 791462"/>
                  <a:gd name="T6" fmla="*/ 0 w 1348191"/>
                  <a:gd name="T7" fmla="*/ 46589 h 791462"/>
                  <a:gd name="T8" fmla="*/ 13163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cxnSp>
            <p:nvCxnSpPr>
              <p:cNvPr id="668" name="Straight Connector 667"/>
              <p:cNvCxnSpPr>
                <a:cxnSpLocks noChangeShapeType="1"/>
                <a:endCxn id="663" idx="2"/>
              </p:cNvCxnSpPr>
              <p:nvPr/>
            </p:nvCxnSpPr>
            <p:spPr bwMode="auto">
              <a:xfrm flipH="1" flipV="1">
                <a:off x="7914388" y="1615701"/>
                <a:ext cx="1756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669" name="Straight Connector 668"/>
              <p:cNvCxnSpPr>
                <a:cxnSpLocks noChangeShapeType="1"/>
              </p:cNvCxnSpPr>
              <p:nvPr/>
            </p:nvCxnSpPr>
            <p:spPr bwMode="auto">
              <a:xfrm flipH="1" flipV="1">
                <a:off x="8537368" y="1618903"/>
                <a:ext cx="1757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38027" name="Group 669"/>
            <p:cNvGrpSpPr>
              <a:grpSpLocks/>
            </p:cNvGrpSpPr>
            <p:nvPr/>
          </p:nvGrpSpPr>
          <p:grpSpPr bwMode="auto">
            <a:xfrm>
              <a:off x="7440813" y="3924693"/>
              <a:ext cx="418211" cy="189727"/>
              <a:chOff x="7913987" y="1515773"/>
              <a:chExt cx="625138" cy="276534"/>
            </a:xfrm>
          </p:grpSpPr>
          <p:sp>
            <p:nvSpPr>
              <p:cNvPr id="671" name="Oval 670"/>
              <p:cNvSpPr>
                <a:spLocks noChangeArrowheads="1"/>
              </p:cNvSpPr>
              <p:nvPr/>
            </p:nvSpPr>
            <p:spPr bwMode="auto">
              <a:xfrm flipV="1">
                <a:off x="7915743" y="1593920"/>
                <a:ext cx="623382" cy="198387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672" name="Rectangle 671"/>
              <p:cNvSpPr/>
              <p:nvPr/>
            </p:nvSpPr>
            <p:spPr bwMode="auto">
              <a:xfrm>
                <a:off x="7913688" y="1622182"/>
                <a:ext cx="626467" cy="71741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673" name="Oval 672"/>
              <p:cNvSpPr>
                <a:spLocks noChangeArrowheads="1"/>
              </p:cNvSpPr>
              <p:nvPr/>
            </p:nvSpPr>
            <p:spPr bwMode="auto">
              <a:xfrm flipV="1">
                <a:off x="7914388" y="1515773"/>
                <a:ext cx="623381" cy="198387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674" name="Freeform 673"/>
              <p:cNvSpPr/>
              <p:nvPr/>
            </p:nvSpPr>
            <p:spPr bwMode="auto">
              <a:xfrm>
                <a:off x="8072677" y="1580527"/>
                <a:ext cx="306115" cy="101824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675" name="Freeform 674"/>
              <p:cNvSpPr>
                <a:spLocks/>
              </p:cNvSpPr>
              <p:nvPr/>
            </p:nvSpPr>
            <p:spPr bwMode="auto">
              <a:xfrm>
                <a:off x="8042174" y="1555712"/>
                <a:ext cx="367006" cy="69068"/>
              </a:xfrm>
              <a:custGeom>
                <a:avLst/>
                <a:gdLst>
                  <a:gd name="T0" fmla="*/ 0 w 3723451"/>
                  <a:gd name="T1" fmla="*/ 16897 h 932950"/>
                  <a:gd name="T2" fmla="*/ 64577 w 3723451"/>
                  <a:gd name="T3" fmla="*/ 199 h 932950"/>
                  <a:gd name="T4" fmla="*/ 182917 w 3723451"/>
                  <a:gd name="T5" fmla="*/ 38538 h 932950"/>
                  <a:gd name="T6" fmla="*/ 295814 w 3723451"/>
                  <a:gd name="T7" fmla="*/ 0 h 932950"/>
                  <a:gd name="T8" fmla="*/ 367006 w 3723451"/>
                  <a:gd name="T9" fmla="*/ 15336 h 932950"/>
                  <a:gd name="T10" fmla="*/ 314039 w 3723451"/>
                  <a:gd name="T11" fmla="*/ 34193 h 932950"/>
                  <a:gd name="T12" fmla="*/ 296986 w 3723451"/>
                  <a:gd name="T13" fmla="*/ 29109 h 932950"/>
                  <a:gd name="T14" fmla="*/ 184996 w 3723451"/>
                  <a:gd name="T15" fmla="*/ 69068 h 932950"/>
                  <a:gd name="T16" fmla="*/ 70141 w 3723451"/>
                  <a:gd name="T17" fmla="*/ 30579 h 932950"/>
                  <a:gd name="T18" fmla="*/ 51571 w 3723451"/>
                  <a:gd name="T19" fmla="*/ 34733 h 932950"/>
                  <a:gd name="T20" fmla="*/ 0 w 3723451"/>
                  <a:gd name="T21" fmla="*/ 1689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676" name="Freeform 675"/>
              <p:cNvSpPr>
                <a:spLocks/>
              </p:cNvSpPr>
              <p:nvPr/>
            </p:nvSpPr>
            <p:spPr bwMode="auto">
              <a:xfrm>
                <a:off x="8282748" y="1614494"/>
                <a:ext cx="135212" cy="60251"/>
              </a:xfrm>
              <a:custGeom>
                <a:avLst/>
                <a:gdLst>
                  <a:gd name="T0" fmla="*/ 0 w 1366596"/>
                  <a:gd name="T1" fmla="*/ 0 h 809868"/>
                  <a:gd name="T2" fmla="*/ 135212 w 1366596"/>
                  <a:gd name="T3" fmla="*/ 46558 h 809868"/>
                  <a:gd name="T4" fmla="*/ 85589 w 1366596"/>
                  <a:gd name="T5" fmla="*/ 60251 h 809868"/>
                  <a:gd name="T6" fmla="*/ 455 w 1366596"/>
                  <a:gd name="T7" fmla="*/ 3183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677" name="Freeform 676"/>
              <p:cNvSpPr>
                <a:spLocks/>
              </p:cNvSpPr>
              <p:nvPr/>
            </p:nvSpPr>
            <p:spPr bwMode="auto">
              <a:xfrm>
                <a:off x="8035150" y="1615964"/>
                <a:ext cx="133456" cy="60250"/>
              </a:xfrm>
              <a:custGeom>
                <a:avLst/>
                <a:gdLst>
                  <a:gd name="T0" fmla="*/ 131634 w 1348191"/>
                  <a:gd name="T1" fmla="*/ 0 h 791462"/>
                  <a:gd name="T2" fmla="*/ 133456 w 1348191"/>
                  <a:gd name="T3" fmla="*/ 29074 h 791462"/>
                  <a:gd name="T4" fmla="*/ 48281 w 1348191"/>
                  <a:gd name="T5" fmla="*/ 60250 h 791462"/>
                  <a:gd name="T6" fmla="*/ 0 w 1348191"/>
                  <a:gd name="T7" fmla="*/ 46589 h 791462"/>
                  <a:gd name="T8" fmla="*/ 13163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cxnSp>
            <p:nvCxnSpPr>
              <p:cNvPr id="678" name="Straight Connector 677"/>
              <p:cNvCxnSpPr>
                <a:cxnSpLocks noChangeShapeType="1"/>
                <a:endCxn id="673" idx="2"/>
              </p:cNvCxnSpPr>
              <p:nvPr/>
            </p:nvCxnSpPr>
            <p:spPr bwMode="auto">
              <a:xfrm flipH="1" flipV="1">
                <a:off x="7914388" y="1615701"/>
                <a:ext cx="1756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679" name="Straight Connector 678"/>
              <p:cNvCxnSpPr>
                <a:cxnSpLocks noChangeShapeType="1"/>
              </p:cNvCxnSpPr>
              <p:nvPr/>
            </p:nvCxnSpPr>
            <p:spPr bwMode="auto">
              <a:xfrm flipH="1" flipV="1">
                <a:off x="8537368" y="1618903"/>
                <a:ext cx="1757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</p:grpSp>
      <p:sp>
        <p:nvSpPr>
          <p:cNvPr id="579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0344472" y="6600388"/>
            <a:ext cx="1631669" cy="284996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>
                <a:solidFill>
                  <a:schemeClr val="accent2"/>
                </a:solidFill>
                <a:latin typeface="Tahoma" panose="020B0604030504040204" pitchFamily="34" charset="0"/>
              </a:rPr>
              <a:t>1.2 network edge</a:t>
            </a:r>
          </a:p>
        </p:txBody>
      </p:sp>
    </p:spTree>
    <p:extLst>
      <p:ext uri="{BB962C8B-B14F-4D97-AF65-F5344CB8AC3E}">
        <p14:creationId xmlns:p14="http://schemas.microsoft.com/office/powerpoint/2010/main" val="2458428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937" name="Group 101"/>
          <p:cNvGrpSpPr>
            <a:grpSpLocks/>
          </p:cNvGrpSpPr>
          <p:nvPr/>
        </p:nvGrpSpPr>
        <p:grpSpPr bwMode="auto">
          <a:xfrm>
            <a:off x="6667500" y="2905126"/>
            <a:ext cx="2178050" cy="1147763"/>
            <a:chOff x="5143500" y="2905125"/>
            <a:chExt cx="2178050" cy="1147763"/>
          </a:xfrm>
        </p:grpSpPr>
        <p:grpSp>
          <p:nvGrpSpPr>
            <p:cNvPr id="39992" name="Group 128"/>
            <p:cNvGrpSpPr>
              <a:grpSpLocks/>
            </p:cNvGrpSpPr>
            <p:nvPr/>
          </p:nvGrpSpPr>
          <p:grpSpPr bwMode="auto">
            <a:xfrm>
              <a:off x="5143500" y="2905125"/>
              <a:ext cx="2178050" cy="1147763"/>
              <a:chOff x="3240" y="1830"/>
              <a:chExt cx="1372" cy="723"/>
            </a:xfrm>
          </p:grpSpPr>
          <p:sp>
            <p:nvSpPr>
              <p:cNvPr id="40033" name="Freeform 129"/>
              <p:cNvSpPr>
                <a:spLocks/>
              </p:cNvSpPr>
              <p:nvPr/>
            </p:nvSpPr>
            <p:spPr bwMode="auto">
              <a:xfrm>
                <a:off x="3240" y="1830"/>
                <a:ext cx="1372" cy="723"/>
              </a:xfrm>
              <a:custGeom>
                <a:avLst/>
                <a:gdLst>
                  <a:gd name="T0" fmla="*/ 1509012 w 765"/>
                  <a:gd name="T1" fmla="*/ 5729 h 459"/>
                  <a:gd name="T2" fmla="*/ 1027025 w 765"/>
                  <a:gd name="T3" fmla="*/ 40395 h 459"/>
                  <a:gd name="T4" fmla="*/ 340902 w 765"/>
                  <a:gd name="T5" fmla="*/ 58024 h 459"/>
                  <a:gd name="T6" fmla="*/ 49874 w 765"/>
                  <a:gd name="T7" fmla="*/ 194383 h 459"/>
                  <a:gd name="T8" fmla="*/ 640932 w 765"/>
                  <a:gd name="T9" fmla="*/ 256788 h 459"/>
                  <a:gd name="T10" fmla="*/ 1233656 w 765"/>
                  <a:gd name="T11" fmla="*/ 246677 h 459"/>
                  <a:gd name="T12" fmla="*/ 2079640 w 765"/>
                  <a:gd name="T13" fmla="*/ 256788 h 459"/>
                  <a:gd name="T14" fmla="*/ 2485867 w 765"/>
                  <a:gd name="T15" fmla="*/ 251149 h 459"/>
                  <a:gd name="T16" fmla="*/ 2678580 w 765"/>
                  <a:gd name="T17" fmla="*/ 215337 h 459"/>
                  <a:gd name="T18" fmla="*/ 2671282 w 765"/>
                  <a:gd name="T19" fmla="*/ 91397 h 459"/>
                  <a:gd name="T20" fmla="*/ 2357408 w 765"/>
                  <a:gd name="T21" fmla="*/ 19830 h 459"/>
                  <a:gd name="T22" fmla="*/ 1509012 w 765"/>
                  <a:gd name="T23" fmla="*/ 5729 h 459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765"/>
                  <a:gd name="T37" fmla="*/ 0 h 459"/>
                  <a:gd name="T38" fmla="*/ 765 w 765"/>
                  <a:gd name="T39" fmla="*/ 459 h 459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765" h="459">
                    <a:moveTo>
                      <a:pt x="424" y="10"/>
                    </a:moveTo>
                    <a:cubicBezTo>
                      <a:pt x="362" y="16"/>
                      <a:pt x="343" y="55"/>
                      <a:pt x="288" y="70"/>
                    </a:cubicBezTo>
                    <a:cubicBezTo>
                      <a:pt x="233" y="85"/>
                      <a:pt x="142" y="56"/>
                      <a:pt x="96" y="100"/>
                    </a:cubicBezTo>
                    <a:cubicBezTo>
                      <a:pt x="50" y="144"/>
                      <a:pt x="0" y="279"/>
                      <a:pt x="14" y="336"/>
                    </a:cubicBezTo>
                    <a:cubicBezTo>
                      <a:pt x="28" y="393"/>
                      <a:pt x="125" y="429"/>
                      <a:pt x="180" y="444"/>
                    </a:cubicBezTo>
                    <a:cubicBezTo>
                      <a:pt x="235" y="459"/>
                      <a:pt x="279" y="426"/>
                      <a:pt x="346" y="426"/>
                    </a:cubicBezTo>
                    <a:cubicBezTo>
                      <a:pt x="413" y="426"/>
                      <a:pt x="525" y="443"/>
                      <a:pt x="584" y="444"/>
                    </a:cubicBezTo>
                    <a:cubicBezTo>
                      <a:pt x="643" y="445"/>
                      <a:pt x="670" y="446"/>
                      <a:pt x="698" y="434"/>
                    </a:cubicBezTo>
                    <a:cubicBezTo>
                      <a:pt x="726" y="422"/>
                      <a:pt x="743" y="418"/>
                      <a:pt x="752" y="372"/>
                    </a:cubicBezTo>
                    <a:cubicBezTo>
                      <a:pt x="761" y="326"/>
                      <a:pt x="765" y="214"/>
                      <a:pt x="750" y="158"/>
                    </a:cubicBezTo>
                    <a:cubicBezTo>
                      <a:pt x="735" y="102"/>
                      <a:pt x="716" y="58"/>
                      <a:pt x="662" y="34"/>
                    </a:cubicBezTo>
                    <a:cubicBezTo>
                      <a:pt x="608" y="10"/>
                      <a:pt x="505" y="0"/>
                      <a:pt x="424" y="1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00CCFF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0034" name="Line 130"/>
              <p:cNvSpPr>
                <a:spLocks noChangeShapeType="1"/>
              </p:cNvSpPr>
              <p:nvPr/>
            </p:nvSpPr>
            <p:spPr bwMode="auto">
              <a:xfrm flipV="1">
                <a:off x="3763" y="2053"/>
                <a:ext cx="106" cy="7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0035" name="Line 131"/>
              <p:cNvSpPr>
                <a:spLocks noChangeShapeType="1"/>
              </p:cNvSpPr>
              <p:nvPr/>
            </p:nvSpPr>
            <p:spPr bwMode="auto">
              <a:xfrm>
                <a:off x="3616" y="2204"/>
                <a:ext cx="0" cy="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0036" name="Line 132"/>
              <p:cNvSpPr>
                <a:spLocks noChangeShapeType="1"/>
              </p:cNvSpPr>
              <p:nvPr/>
            </p:nvSpPr>
            <p:spPr bwMode="auto">
              <a:xfrm flipV="1">
                <a:off x="3763" y="2114"/>
                <a:ext cx="226" cy="25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0037" name="Line 133"/>
              <p:cNvSpPr>
                <a:spLocks noChangeShapeType="1"/>
              </p:cNvSpPr>
              <p:nvPr/>
            </p:nvSpPr>
            <p:spPr bwMode="auto">
              <a:xfrm>
                <a:off x="4076" y="2113"/>
                <a:ext cx="0" cy="17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0038" name="Line 134"/>
              <p:cNvSpPr>
                <a:spLocks noChangeShapeType="1"/>
              </p:cNvSpPr>
              <p:nvPr/>
            </p:nvSpPr>
            <p:spPr bwMode="auto">
              <a:xfrm>
                <a:off x="3779" y="2380"/>
                <a:ext cx="16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0039" name="Line 135"/>
              <p:cNvSpPr>
                <a:spLocks noChangeShapeType="1"/>
              </p:cNvSpPr>
              <p:nvPr/>
            </p:nvSpPr>
            <p:spPr bwMode="auto">
              <a:xfrm>
                <a:off x="4255" y="2372"/>
                <a:ext cx="15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40040" name="Group 136"/>
              <p:cNvGrpSpPr>
                <a:grpSpLocks/>
              </p:cNvGrpSpPr>
              <p:nvPr/>
            </p:nvGrpSpPr>
            <p:grpSpPr bwMode="auto">
              <a:xfrm>
                <a:off x="3860" y="1969"/>
                <a:ext cx="335" cy="148"/>
                <a:chOff x="4650" y="1129"/>
                <a:chExt cx="246" cy="95"/>
              </a:xfrm>
            </p:grpSpPr>
            <p:sp>
              <p:nvSpPr>
                <p:cNvPr id="40070" name="Oval 407"/>
                <p:cNvSpPr>
                  <a:spLocks noChangeArrowheads="1"/>
                </p:cNvSpPr>
                <p:nvPr/>
              </p:nvSpPr>
              <p:spPr bwMode="auto">
                <a:xfrm>
                  <a:off x="4651" y="1171"/>
                  <a:ext cx="244" cy="53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0071" name="Rectangle 410"/>
                <p:cNvSpPr>
                  <a:spLocks noChangeArrowheads="1"/>
                </p:cNvSpPr>
                <p:nvPr/>
              </p:nvSpPr>
              <p:spPr bwMode="auto">
                <a:xfrm>
                  <a:off x="4651" y="1165"/>
                  <a:ext cx="245" cy="33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pPr algn="ctr"/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0072" name="Oval 411"/>
                <p:cNvSpPr>
                  <a:spLocks noChangeArrowheads="1"/>
                </p:cNvSpPr>
                <p:nvPr/>
              </p:nvSpPr>
              <p:spPr bwMode="auto">
                <a:xfrm>
                  <a:off x="4650" y="1129"/>
                  <a:ext cx="244" cy="62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grpSp>
              <p:nvGrpSpPr>
                <p:cNvPr id="40073" name="Group 140"/>
                <p:cNvGrpSpPr>
                  <a:grpSpLocks/>
                </p:cNvGrpSpPr>
                <p:nvPr/>
              </p:nvGrpSpPr>
              <p:grpSpPr bwMode="auto">
                <a:xfrm>
                  <a:off x="4699" y="1145"/>
                  <a:ext cx="138" cy="29"/>
                  <a:chOff x="2468" y="1332"/>
                  <a:chExt cx="310" cy="60"/>
                </a:xfrm>
              </p:grpSpPr>
              <p:sp>
                <p:nvSpPr>
                  <p:cNvPr id="40076" name="Freeform 141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>
                      <a:solidFill>
                        <a:srgbClr val="000099"/>
                      </a:solidFill>
                      <a:latin typeface="Comic Sans MS" panose="030F0702030302020204" pitchFamily="66" charset="0"/>
                    </a:endParaRPr>
                  </a:p>
                </p:txBody>
              </p:sp>
              <p:sp>
                <p:nvSpPr>
                  <p:cNvPr id="40077" name="Freeform 142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>
                      <a:solidFill>
                        <a:srgbClr val="000099"/>
                      </a:solidFill>
                      <a:latin typeface="Comic Sans MS" panose="030F0702030302020204" pitchFamily="66" charset="0"/>
                    </a:endParaRPr>
                  </a:p>
                </p:txBody>
              </p:sp>
            </p:grpSp>
            <p:sp>
              <p:nvSpPr>
                <p:cNvPr id="40074" name="Line 143"/>
                <p:cNvSpPr>
                  <a:spLocks noChangeShapeType="1"/>
                </p:cNvSpPr>
                <p:nvPr/>
              </p:nvSpPr>
              <p:spPr bwMode="auto">
                <a:xfrm>
                  <a:off x="4651" y="1158"/>
                  <a:ext cx="0" cy="4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0075" name="Line 144"/>
                <p:cNvSpPr>
                  <a:spLocks noChangeShapeType="1"/>
                </p:cNvSpPr>
                <p:nvPr/>
              </p:nvSpPr>
              <p:spPr bwMode="auto">
                <a:xfrm>
                  <a:off x="4894" y="1160"/>
                  <a:ext cx="0" cy="4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grpSp>
            <p:nvGrpSpPr>
              <p:cNvPr id="40041" name="Group 145"/>
              <p:cNvGrpSpPr>
                <a:grpSpLocks/>
              </p:cNvGrpSpPr>
              <p:nvPr/>
            </p:nvGrpSpPr>
            <p:grpSpPr bwMode="auto">
              <a:xfrm>
                <a:off x="3922" y="2284"/>
                <a:ext cx="336" cy="154"/>
                <a:chOff x="4650" y="1129"/>
                <a:chExt cx="246" cy="95"/>
              </a:xfrm>
            </p:grpSpPr>
            <p:sp>
              <p:nvSpPr>
                <p:cNvPr id="40062" name="Oval 407"/>
                <p:cNvSpPr>
                  <a:spLocks noChangeArrowheads="1"/>
                </p:cNvSpPr>
                <p:nvPr/>
              </p:nvSpPr>
              <p:spPr bwMode="auto">
                <a:xfrm>
                  <a:off x="4651" y="1171"/>
                  <a:ext cx="244" cy="53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0063" name="Rectangle 410"/>
                <p:cNvSpPr>
                  <a:spLocks noChangeArrowheads="1"/>
                </p:cNvSpPr>
                <p:nvPr/>
              </p:nvSpPr>
              <p:spPr bwMode="auto">
                <a:xfrm>
                  <a:off x="4651" y="1165"/>
                  <a:ext cx="245" cy="33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pPr algn="ctr"/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0064" name="Oval 411"/>
                <p:cNvSpPr>
                  <a:spLocks noChangeArrowheads="1"/>
                </p:cNvSpPr>
                <p:nvPr/>
              </p:nvSpPr>
              <p:spPr bwMode="auto">
                <a:xfrm>
                  <a:off x="4650" y="1129"/>
                  <a:ext cx="244" cy="62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grpSp>
              <p:nvGrpSpPr>
                <p:cNvPr id="40065" name="Group 149"/>
                <p:cNvGrpSpPr>
                  <a:grpSpLocks/>
                </p:cNvGrpSpPr>
                <p:nvPr/>
              </p:nvGrpSpPr>
              <p:grpSpPr bwMode="auto">
                <a:xfrm>
                  <a:off x="4699" y="1145"/>
                  <a:ext cx="138" cy="29"/>
                  <a:chOff x="2468" y="1332"/>
                  <a:chExt cx="310" cy="60"/>
                </a:xfrm>
              </p:grpSpPr>
              <p:sp>
                <p:nvSpPr>
                  <p:cNvPr id="40068" name="Freeform 150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>
                      <a:solidFill>
                        <a:srgbClr val="000099"/>
                      </a:solidFill>
                      <a:latin typeface="Comic Sans MS" panose="030F0702030302020204" pitchFamily="66" charset="0"/>
                    </a:endParaRPr>
                  </a:p>
                </p:txBody>
              </p:sp>
              <p:sp>
                <p:nvSpPr>
                  <p:cNvPr id="40069" name="Freeform 151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>
                      <a:solidFill>
                        <a:srgbClr val="000099"/>
                      </a:solidFill>
                      <a:latin typeface="Comic Sans MS" panose="030F0702030302020204" pitchFamily="66" charset="0"/>
                    </a:endParaRPr>
                  </a:p>
                </p:txBody>
              </p:sp>
            </p:grpSp>
            <p:sp>
              <p:nvSpPr>
                <p:cNvPr id="40066" name="Line 152"/>
                <p:cNvSpPr>
                  <a:spLocks noChangeShapeType="1"/>
                </p:cNvSpPr>
                <p:nvPr/>
              </p:nvSpPr>
              <p:spPr bwMode="auto">
                <a:xfrm>
                  <a:off x="4651" y="1158"/>
                  <a:ext cx="0" cy="4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0067" name="Line 153"/>
                <p:cNvSpPr>
                  <a:spLocks noChangeShapeType="1"/>
                </p:cNvSpPr>
                <p:nvPr/>
              </p:nvSpPr>
              <p:spPr bwMode="auto">
                <a:xfrm>
                  <a:off x="4894" y="1160"/>
                  <a:ext cx="0" cy="4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grpSp>
            <p:nvGrpSpPr>
              <p:cNvPr id="40042" name="Group 154"/>
              <p:cNvGrpSpPr>
                <a:grpSpLocks/>
              </p:cNvGrpSpPr>
              <p:nvPr/>
            </p:nvGrpSpPr>
            <p:grpSpPr bwMode="auto">
              <a:xfrm>
                <a:off x="3443" y="2054"/>
                <a:ext cx="335" cy="149"/>
                <a:chOff x="4650" y="1129"/>
                <a:chExt cx="246" cy="95"/>
              </a:xfrm>
            </p:grpSpPr>
            <p:sp>
              <p:nvSpPr>
                <p:cNvPr id="40054" name="Oval 407"/>
                <p:cNvSpPr>
                  <a:spLocks noChangeArrowheads="1"/>
                </p:cNvSpPr>
                <p:nvPr/>
              </p:nvSpPr>
              <p:spPr bwMode="auto">
                <a:xfrm>
                  <a:off x="4651" y="1171"/>
                  <a:ext cx="244" cy="53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0055" name="Rectangle 410"/>
                <p:cNvSpPr>
                  <a:spLocks noChangeArrowheads="1"/>
                </p:cNvSpPr>
                <p:nvPr/>
              </p:nvSpPr>
              <p:spPr bwMode="auto">
                <a:xfrm>
                  <a:off x="4651" y="1165"/>
                  <a:ext cx="245" cy="33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pPr algn="ctr"/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0056" name="Oval 411"/>
                <p:cNvSpPr>
                  <a:spLocks noChangeArrowheads="1"/>
                </p:cNvSpPr>
                <p:nvPr/>
              </p:nvSpPr>
              <p:spPr bwMode="auto">
                <a:xfrm>
                  <a:off x="4650" y="1129"/>
                  <a:ext cx="244" cy="62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grpSp>
              <p:nvGrpSpPr>
                <p:cNvPr id="40057" name="Group 158"/>
                <p:cNvGrpSpPr>
                  <a:grpSpLocks/>
                </p:cNvGrpSpPr>
                <p:nvPr/>
              </p:nvGrpSpPr>
              <p:grpSpPr bwMode="auto">
                <a:xfrm>
                  <a:off x="4699" y="1145"/>
                  <a:ext cx="138" cy="29"/>
                  <a:chOff x="2468" y="1332"/>
                  <a:chExt cx="310" cy="60"/>
                </a:xfrm>
              </p:grpSpPr>
              <p:sp>
                <p:nvSpPr>
                  <p:cNvPr id="40060" name="Freeform 159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>
                      <a:solidFill>
                        <a:srgbClr val="000099"/>
                      </a:solidFill>
                      <a:latin typeface="Comic Sans MS" panose="030F0702030302020204" pitchFamily="66" charset="0"/>
                    </a:endParaRPr>
                  </a:p>
                </p:txBody>
              </p:sp>
              <p:sp>
                <p:nvSpPr>
                  <p:cNvPr id="40061" name="Freeform 160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>
                      <a:solidFill>
                        <a:srgbClr val="000099"/>
                      </a:solidFill>
                      <a:latin typeface="Comic Sans MS" panose="030F0702030302020204" pitchFamily="66" charset="0"/>
                    </a:endParaRPr>
                  </a:p>
                </p:txBody>
              </p:sp>
            </p:grpSp>
            <p:sp>
              <p:nvSpPr>
                <p:cNvPr id="40058" name="Line 161"/>
                <p:cNvSpPr>
                  <a:spLocks noChangeShapeType="1"/>
                </p:cNvSpPr>
                <p:nvPr/>
              </p:nvSpPr>
              <p:spPr bwMode="auto">
                <a:xfrm>
                  <a:off x="4651" y="1158"/>
                  <a:ext cx="0" cy="4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0059" name="Line 162"/>
                <p:cNvSpPr>
                  <a:spLocks noChangeShapeType="1"/>
                </p:cNvSpPr>
                <p:nvPr/>
              </p:nvSpPr>
              <p:spPr bwMode="auto">
                <a:xfrm>
                  <a:off x="4894" y="1160"/>
                  <a:ext cx="0" cy="4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grpSp>
            <p:nvGrpSpPr>
              <p:cNvPr id="40043" name="Group 163"/>
              <p:cNvGrpSpPr>
                <a:grpSpLocks/>
              </p:cNvGrpSpPr>
              <p:nvPr/>
            </p:nvGrpSpPr>
            <p:grpSpPr bwMode="auto">
              <a:xfrm>
                <a:off x="3452" y="2284"/>
                <a:ext cx="336" cy="148"/>
                <a:chOff x="4650" y="1129"/>
                <a:chExt cx="246" cy="95"/>
              </a:xfrm>
            </p:grpSpPr>
            <p:sp>
              <p:nvSpPr>
                <p:cNvPr id="40046" name="Oval 407"/>
                <p:cNvSpPr>
                  <a:spLocks noChangeArrowheads="1"/>
                </p:cNvSpPr>
                <p:nvPr/>
              </p:nvSpPr>
              <p:spPr bwMode="auto">
                <a:xfrm>
                  <a:off x="4651" y="1171"/>
                  <a:ext cx="244" cy="53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0047" name="Rectangle 410"/>
                <p:cNvSpPr>
                  <a:spLocks noChangeArrowheads="1"/>
                </p:cNvSpPr>
                <p:nvPr/>
              </p:nvSpPr>
              <p:spPr bwMode="auto">
                <a:xfrm>
                  <a:off x="4651" y="1165"/>
                  <a:ext cx="245" cy="33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pPr algn="ctr"/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0048" name="Oval 411"/>
                <p:cNvSpPr>
                  <a:spLocks noChangeArrowheads="1"/>
                </p:cNvSpPr>
                <p:nvPr/>
              </p:nvSpPr>
              <p:spPr bwMode="auto">
                <a:xfrm>
                  <a:off x="4650" y="1129"/>
                  <a:ext cx="244" cy="62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grpSp>
              <p:nvGrpSpPr>
                <p:cNvPr id="40049" name="Group 167"/>
                <p:cNvGrpSpPr>
                  <a:grpSpLocks/>
                </p:cNvGrpSpPr>
                <p:nvPr/>
              </p:nvGrpSpPr>
              <p:grpSpPr bwMode="auto">
                <a:xfrm>
                  <a:off x="4699" y="1145"/>
                  <a:ext cx="138" cy="29"/>
                  <a:chOff x="2468" y="1332"/>
                  <a:chExt cx="310" cy="60"/>
                </a:xfrm>
              </p:grpSpPr>
              <p:sp>
                <p:nvSpPr>
                  <p:cNvPr id="40052" name="Freeform 16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>
                      <a:solidFill>
                        <a:srgbClr val="000099"/>
                      </a:solidFill>
                      <a:latin typeface="Comic Sans MS" panose="030F0702030302020204" pitchFamily="66" charset="0"/>
                    </a:endParaRPr>
                  </a:p>
                </p:txBody>
              </p:sp>
              <p:sp>
                <p:nvSpPr>
                  <p:cNvPr id="40053" name="Freeform 16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>
                      <a:solidFill>
                        <a:srgbClr val="000099"/>
                      </a:solidFill>
                      <a:latin typeface="Comic Sans MS" panose="030F0702030302020204" pitchFamily="66" charset="0"/>
                    </a:endParaRPr>
                  </a:p>
                </p:txBody>
              </p:sp>
            </p:grpSp>
            <p:sp>
              <p:nvSpPr>
                <p:cNvPr id="40050" name="Line 170"/>
                <p:cNvSpPr>
                  <a:spLocks noChangeShapeType="1"/>
                </p:cNvSpPr>
                <p:nvPr/>
              </p:nvSpPr>
              <p:spPr bwMode="auto">
                <a:xfrm>
                  <a:off x="4651" y="1158"/>
                  <a:ext cx="0" cy="4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0051" name="Line 171"/>
                <p:cNvSpPr>
                  <a:spLocks noChangeShapeType="1"/>
                </p:cNvSpPr>
                <p:nvPr/>
              </p:nvSpPr>
              <p:spPr bwMode="auto">
                <a:xfrm>
                  <a:off x="4894" y="1160"/>
                  <a:ext cx="0" cy="4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40044" name="Line 172"/>
              <p:cNvSpPr>
                <a:spLocks noChangeShapeType="1"/>
              </p:cNvSpPr>
              <p:nvPr/>
            </p:nvSpPr>
            <p:spPr bwMode="auto">
              <a:xfrm>
                <a:off x="4422" y="2370"/>
                <a:ext cx="153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0045" name="Text Box 580"/>
              <p:cNvSpPr txBox="1">
                <a:spLocks noChangeArrowheads="1"/>
              </p:cNvSpPr>
              <p:nvPr/>
            </p:nvSpPr>
            <p:spPr bwMode="auto">
              <a:xfrm>
                <a:off x="4231" y="1988"/>
                <a:ext cx="373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r>
                  <a:rPr lang="en-US" altLang="zh-CN" sz="18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ISP</a:t>
                </a:r>
              </a:p>
            </p:txBody>
          </p:sp>
        </p:grpSp>
        <p:grpSp>
          <p:nvGrpSpPr>
            <p:cNvPr id="39993" name="Group 347"/>
            <p:cNvGrpSpPr>
              <a:grpSpLocks/>
            </p:cNvGrpSpPr>
            <p:nvPr/>
          </p:nvGrpSpPr>
          <p:grpSpPr bwMode="auto">
            <a:xfrm>
              <a:off x="5450519" y="3250491"/>
              <a:ext cx="569188" cy="269566"/>
              <a:chOff x="1871277" y="1576300"/>
              <a:chExt cx="1128371" cy="437861"/>
            </a:xfrm>
          </p:grpSpPr>
          <p:sp>
            <p:nvSpPr>
              <p:cNvPr id="135" name="Oval 134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6" name="Rectangle 135"/>
              <p:cNvSpPr/>
              <p:nvPr/>
            </p:nvSpPr>
            <p:spPr bwMode="auto">
              <a:xfrm>
                <a:off x="1870026" y="1739905"/>
                <a:ext cx="1129806" cy="116036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7" name="Oval 136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8" name="Freeform 137"/>
              <p:cNvSpPr/>
              <p:nvPr/>
            </p:nvSpPr>
            <p:spPr bwMode="auto">
              <a:xfrm>
                <a:off x="2159559" y="1672861"/>
                <a:ext cx="547595" cy="162451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9" name="Freeform 138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40" name="Freeform 139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41" name="Freeform 140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142" name="Straight Connector 141"/>
              <p:cNvCxnSpPr>
                <a:cxnSpLocks noChangeShapeType="1"/>
                <a:endCxn id="137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43" name="Straight Connector 142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39994" name="Group 347"/>
            <p:cNvGrpSpPr>
              <a:grpSpLocks/>
            </p:cNvGrpSpPr>
            <p:nvPr/>
          </p:nvGrpSpPr>
          <p:grpSpPr bwMode="auto">
            <a:xfrm>
              <a:off x="5463219" y="3606091"/>
              <a:ext cx="569188" cy="269566"/>
              <a:chOff x="1871277" y="1576300"/>
              <a:chExt cx="1128371" cy="437861"/>
            </a:xfrm>
          </p:grpSpPr>
          <p:sp>
            <p:nvSpPr>
              <p:cNvPr id="126" name="Oval 125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27" name="Rectangle 126"/>
              <p:cNvSpPr/>
              <p:nvPr/>
            </p:nvSpPr>
            <p:spPr bwMode="auto">
              <a:xfrm>
                <a:off x="1870026" y="1739905"/>
                <a:ext cx="1129806" cy="116036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28" name="Oval 127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29" name="Freeform 128"/>
              <p:cNvSpPr/>
              <p:nvPr/>
            </p:nvSpPr>
            <p:spPr bwMode="auto">
              <a:xfrm>
                <a:off x="2159559" y="1672861"/>
                <a:ext cx="547595" cy="162451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0" name="Freeform 129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1" name="Freeform 130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2" name="Freeform 131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133" name="Straight Connector 132"/>
              <p:cNvCxnSpPr>
                <a:cxnSpLocks noChangeShapeType="1"/>
                <a:endCxn id="128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34" name="Straight Connector 133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39995" name="Group 347"/>
            <p:cNvGrpSpPr>
              <a:grpSpLocks/>
            </p:cNvGrpSpPr>
            <p:nvPr/>
          </p:nvGrpSpPr>
          <p:grpSpPr bwMode="auto">
            <a:xfrm>
              <a:off x="6107744" y="3120316"/>
              <a:ext cx="569188" cy="269566"/>
              <a:chOff x="1871277" y="1576300"/>
              <a:chExt cx="1128371" cy="437861"/>
            </a:xfrm>
          </p:grpSpPr>
          <p:sp>
            <p:nvSpPr>
              <p:cNvPr id="117" name="Oval 116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8" name="Rectangle 117"/>
              <p:cNvSpPr/>
              <p:nvPr/>
            </p:nvSpPr>
            <p:spPr bwMode="auto">
              <a:xfrm>
                <a:off x="1870026" y="1739905"/>
                <a:ext cx="1129806" cy="116036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9" name="Oval 118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20" name="Freeform 119"/>
              <p:cNvSpPr/>
              <p:nvPr/>
            </p:nvSpPr>
            <p:spPr bwMode="auto">
              <a:xfrm>
                <a:off x="2159559" y="1672861"/>
                <a:ext cx="547595" cy="162451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21" name="Freeform 120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22" name="Freeform 121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23" name="Freeform 122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124" name="Straight Connector 123"/>
              <p:cNvCxnSpPr>
                <a:cxnSpLocks noChangeShapeType="1"/>
                <a:endCxn id="119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5" name="Straight Connector 124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39996" name="Group 347"/>
            <p:cNvGrpSpPr>
              <a:grpSpLocks/>
            </p:cNvGrpSpPr>
            <p:nvPr/>
          </p:nvGrpSpPr>
          <p:grpSpPr bwMode="auto">
            <a:xfrm>
              <a:off x="6207410" y="3622646"/>
              <a:ext cx="569188" cy="269566"/>
              <a:chOff x="1871277" y="1576300"/>
              <a:chExt cx="1128371" cy="437861"/>
            </a:xfrm>
          </p:grpSpPr>
          <p:sp>
            <p:nvSpPr>
              <p:cNvPr id="108" name="Oval 107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09" name="Rectangle 108"/>
              <p:cNvSpPr/>
              <p:nvPr/>
            </p:nvSpPr>
            <p:spPr bwMode="auto">
              <a:xfrm>
                <a:off x="1870712" y="1738800"/>
                <a:ext cx="1129808" cy="116036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0" name="Oval 109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1" name="Freeform 110"/>
              <p:cNvSpPr/>
              <p:nvPr/>
            </p:nvSpPr>
            <p:spPr bwMode="auto">
              <a:xfrm>
                <a:off x="2160245" y="1674334"/>
                <a:ext cx="547595" cy="159874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2" name="Freeform 111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3" name="Freeform 112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4" name="Freeform 113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115" name="Straight Connector 114"/>
              <p:cNvCxnSpPr>
                <a:cxnSpLocks noChangeShapeType="1"/>
                <a:endCxn id="110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16" name="Straight Connector 115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</p:grpSp>
      <p:sp>
        <p:nvSpPr>
          <p:cNvPr id="39971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784632" y="6662138"/>
            <a:ext cx="360040" cy="223246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DF73F70A-0A7C-427F-85B1-293F50230DED}" type="slidenum">
              <a:rPr lang="en-US" altLang="zh-CN" sz="1200" smtClean="0">
                <a:solidFill>
                  <a:schemeClr val="accent3"/>
                </a:solidFill>
                <a:latin typeface="Tahoma" panose="020B0604030504040204" pitchFamily="34" charset="0"/>
              </a:rPr>
              <a:pPr/>
              <a:t>18</a:t>
            </a:fld>
            <a:endParaRPr lang="en-US" altLang="zh-CN" sz="1200" dirty="0">
              <a:solidFill>
                <a:schemeClr val="accent3"/>
              </a:solidFill>
              <a:latin typeface="Tahoma" panose="020B0604030504040204" pitchFamily="34" charset="0"/>
            </a:endParaRPr>
          </a:p>
        </p:txBody>
      </p:sp>
      <p:sp>
        <p:nvSpPr>
          <p:cNvPr id="39940" name="Title 41"/>
          <p:cNvSpPr>
            <a:spLocks noGrp="1"/>
          </p:cNvSpPr>
          <p:nvPr>
            <p:ph type="title" idx="4294967295"/>
          </p:nvPr>
        </p:nvSpPr>
        <p:spPr>
          <a:xfrm>
            <a:off x="1728788" y="196057"/>
            <a:ext cx="8848725" cy="835025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zh-CN" sz="3600" dirty="0"/>
              <a:t>Access network: digital subscriber line </a:t>
            </a:r>
            <a:r>
              <a:rPr lang="en-US" altLang="zh-CN" sz="2800" dirty="0"/>
              <a:t>(DSL)</a:t>
            </a:r>
          </a:p>
        </p:txBody>
      </p:sp>
      <p:pic>
        <p:nvPicPr>
          <p:cNvPr id="39939" name="Picture 4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1513" y="860425"/>
            <a:ext cx="8348662" cy="19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941" name="Freeform 3"/>
          <p:cNvSpPr>
            <a:spLocks/>
          </p:cNvSpPr>
          <p:nvPr/>
        </p:nvSpPr>
        <p:spPr bwMode="auto">
          <a:xfrm>
            <a:off x="5829300" y="1501776"/>
            <a:ext cx="2216150" cy="1477963"/>
          </a:xfrm>
          <a:custGeom>
            <a:avLst/>
            <a:gdLst>
              <a:gd name="T0" fmla="*/ 2147483647 w 1396"/>
              <a:gd name="T1" fmla="*/ 2147483647 h 931"/>
              <a:gd name="T2" fmla="*/ 2147483647 w 1396"/>
              <a:gd name="T3" fmla="*/ 2147483647 h 931"/>
              <a:gd name="T4" fmla="*/ 2147483647 w 1396"/>
              <a:gd name="T5" fmla="*/ 2147483647 h 931"/>
              <a:gd name="T6" fmla="*/ 2147483647 w 1396"/>
              <a:gd name="T7" fmla="*/ 2147483647 h 931"/>
              <a:gd name="T8" fmla="*/ 2147483647 w 1396"/>
              <a:gd name="T9" fmla="*/ 2147483647 h 931"/>
              <a:gd name="T10" fmla="*/ 2147483647 w 1396"/>
              <a:gd name="T11" fmla="*/ 2147483647 h 931"/>
              <a:gd name="T12" fmla="*/ 2147483647 w 1396"/>
              <a:gd name="T13" fmla="*/ 2147483647 h 931"/>
              <a:gd name="T14" fmla="*/ 2147483647 w 1396"/>
              <a:gd name="T15" fmla="*/ 2147483647 h 931"/>
              <a:gd name="T16" fmla="*/ 2147483647 w 1396"/>
              <a:gd name="T17" fmla="*/ 2147483647 h 931"/>
              <a:gd name="T18" fmla="*/ 2147483647 w 1396"/>
              <a:gd name="T19" fmla="*/ 2147483647 h 931"/>
              <a:gd name="T20" fmla="*/ 2147483647 w 1396"/>
              <a:gd name="T21" fmla="*/ 2147483647 h 931"/>
              <a:gd name="T22" fmla="*/ 2147483647 w 1396"/>
              <a:gd name="T23" fmla="*/ 2147483647 h 931"/>
              <a:gd name="T24" fmla="*/ 2147483647 w 1396"/>
              <a:gd name="T25" fmla="*/ 2147483647 h 931"/>
              <a:gd name="T26" fmla="*/ 2147483647 w 1396"/>
              <a:gd name="T27" fmla="*/ 2147483647 h 931"/>
              <a:gd name="T28" fmla="*/ 2147483647 w 1396"/>
              <a:gd name="T29" fmla="*/ 2147483647 h 931"/>
              <a:gd name="T30" fmla="*/ 2147483647 w 1396"/>
              <a:gd name="T31" fmla="*/ 2147483647 h 931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1396"/>
              <a:gd name="T49" fmla="*/ 0 h 931"/>
              <a:gd name="T50" fmla="*/ 1396 w 1396"/>
              <a:gd name="T51" fmla="*/ 931 h 931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1396" h="931">
                <a:moveTo>
                  <a:pt x="873" y="18"/>
                </a:moveTo>
                <a:cubicBezTo>
                  <a:pt x="787" y="32"/>
                  <a:pt x="625" y="55"/>
                  <a:pt x="526" y="89"/>
                </a:cubicBezTo>
                <a:cubicBezTo>
                  <a:pt x="426" y="122"/>
                  <a:pt x="346" y="184"/>
                  <a:pt x="278" y="216"/>
                </a:cubicBezTo>
                <a:cubicBezTo>
                  <a:pt x="210" y="248"/>
                  <a:pt x="159" y="236"/>
                  <a:pt x="118" y="283"/>
                </a:cubicBezTo>
                <a:cubicBezTo>
                  <a:pt x="77" y="330"/>
                  <a:pt x="46" y="416"/>
                  <a:pt x="30" y="497"/>
                </a:cubicBezTo>
                <a:cubicBezTo>
                  <a:pt x="14" y="578"/>
                  <a:pt x="0" y="714"/>
                  <a:pt x="24" y="768"/>
                </a:cubicBezTo>
                <a:cubicBezTo>
                  <a:pt x="49" y="821"/>
                  <a:pt x="112" y="796"/>
                  <a:pt x="178" y="818"/>
                </a:cubicBezTo>
                <a:cubicBezTo>
                  <a:pt x="244" y="840"/>
                  <a:pt x="318" y="886"/>
                  <a:pt x="421" y="902"/>
                </a:cubicBezTo>
                <a:cubicBezTo>
                  <a:pt x="524" y="918"/>
                  <a:pt x="681" y="916"/>
                  <a:pt x="793" y="916"/>
                </a:cubicBezTo>
                <a:cubicBezTo>
                  <a:pt x="905" y="916"/>
                  <a:pt x="1004" y="931"/>
                  <a:pt x="1095" y="902"/>
                </a:cubicBezTo>
                <a:cubicBezTo>
                  <a:pt x="1186" y="873"/>
                  <a:pt x="1291" y="813"/>
                  <a:pt x="1337" y="744"/>
                </a:cubicBezTo>
                <a:cubicBezTo>
                  <a:pt x="1383" y="675"/>
                  <a:pt x="1365" y="580"/>
                  <a:pt x="1372" y="487"/>
                </a:cubicBezTo>
                <a:cubicBezTo>
                  <a:pt x="1378" y="393"/>
                  <a:pt x="1396" y="256"/>
                  <a:pt x="1377" y="179"/>
                </a:cubicBezTo>
                <a:cubicBezTo>
                  <a:pt x="1358" y="102"/>
                  <a:pt x="1314" y="57"/>
                  <a:pt x="1259" y="28"/>
                </a:cubicBezTo>
                <a:cubicBezTo>
                  <a:pt x="1203" y="0"/>
                  <a:pt x="1110" y="7"/>
                  <a:pt x="1046" y="5"/>
                </a:cubicBezTo>
                <a:cubicBezTo>
                  <a:pt x="981" y="3"/>
                  <a:pt x="959" y="5"/>
                  <a:pt x="873" y="18"/>
                </a:cubicBezTo>
                <a:close/>
              </a:path>
            </a:pathLst>
          </a:custGeom>
          <a:solidFill>
            <a:srgbClr val="00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39942" name="Oval 9"/>
          <p:cNvSpPr>
            <a:spLocks noChangeArrowheads="1"/>
          </p:cNvSpPr>
          <p:nvPr/>
        </p:nvSpPr>
        <p:spPr bwMode="auto">
          <a:xfrm>
            <a:off x="6829426" y="2208214"/>
            <a:ext cx="193675" cy="19367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39943" name="Oval 12"/>
          <p:cNvSpPr>
            <a:spLocks noChangeArrowheads="1"/>
          </p:cNvSpPr>
          <p:nvPr/>
        </p:nvSpPr>
        <p:spPr bwMode="auto">
          <a:xfrm>
            <a:off x="7210426" y="1836739"/>
            <a:ext cx="193675" cy="19367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39944" name="Line 15"/>
          <p:cNvSpPr>
            <a:spLocks noChangeShapeType="1"/>
          </p:cNvSpPr>
          <p:nvPr/>
        </p:nvSpPr>
        <p:spPr bwMode="auto">
          <a:xfrm flipV="1">
            <a:off x="6916738" y="1978025"/>
            <a:ext cx="317500" cy="3365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39945" name="Line 16"/>
          <p:cNvSpPr>
            <a:spLocks noChangeShapeType="1"/>
          </p:cNvSpPr>
          <p:nvPr/>
        </p:nvSpPr>
        <p:spPr bwMode="auto">
          <a:xfrm>
            <a:off x="7310438" y="1954213"/>
            <a:ext cx="400050" cy="59055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39946" name="Rectangle 44"/>
          <p:cNvSpPr>
            <a:spLocks noChangeArrowheads="1"/>
          </p:cNvSpPr>
          <p:nvPr/>
        </p:nvSpPr>
        <p:spPr bwMode="auto">
          <a:xfrm>
            <a:off x="6108701" y="1957389"/>
            <a:ext cx="955675" cy="700087"/>
          </a:xfrm>
          <a:prstGeom prst="rect">
            <a:avLst/>
          </a:prstGeom>
          <a:noFill/>
          <a:ln w="9525">
            <a:solidFill>
              <a:schemeClr val="tx1"/>
            </a:solidFill>
            <a:prstDash val="dash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39947" name="Text Box 45"/>
          <p:cNvSpPr txBox="1">
            <a:spLocks noChangeArrowheads="1"/>
          </p:cNvSpPr>
          <p:nvPr/>
        </p:nvSpPr>
        <p:spPr bwMode="auto">
          <a:xfrm>
            <a:off x="5564189" y="1476375"/>
            <a:ext cx="1925637" cy="2915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80000"/>
              </a:lnSpc>
            </a:pPr>
            <a:r>
              <a:rPr lang="en-US" altLang="zh-CN" sz="1600">
                <a:solidFill>
                  <a:srgbClr val="000099"/>
                </a:solidFill>
                <a:latin typeface="Comic Sans MS" panose="030F0702030302020204" pitchFamily="66" charset="0"/>
              </a:rPr>
              <a:t>central office</a:t>
            </a:r>
          </a:p>
        </p:txBody>
      </p:sp>
      <p:sp>
        <p:nvSpPr>
          <p:cNvPr id="39948" name="Line 14"/>
          <p:cNvSpPr>
            <a:spLocks noChangeShapeType="1"/>
          </p:cNvSpPr>
          <p:nvPr/>
        </p:nvSpPr>
        <p:spPr bwMode="auto">
          <a:xfrm flipV="1">
            <a:off x="4214814" y="2363788"/>
            <a:ext cx="193833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39949" name="Text Box 17"/>
          <p:cNvSpPr txBox="1">
            <a:spLocks noChangeArrowheads="1"/>
          </p:cNvSpPr>
          <p:nvPr/>
        </p:nvSpPr>
        <p:spPr bwMode="auto">
          <a:xfrm>
            <a:off x="7466014" y="1530350"/>
            <a:ext cx="1116011" cy="5109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85000"/>
              </a:lnSpc>
            </a:pPr>
            <a:r>
              <a:rPr lang="en-US" altLang="zh-CN" sz="1600">
                <a:solidFill>
                  <a:srgbClr val="000099"/>
                </a:solidFill>
                <a:latin typeface="Comic Sans MS" panose="030F0702030302020204" pitchFamily="66" charset="0"/>
              </a:rPr>
              <a:t>telephone</a:t>
            </a:r>
          </a:p>
          <a:p>
            <a:pPr>
              <a:lnSpc>
                <a:spcPct val="85000"/>
              </a:lnSpc>
            </a:pPr>
            <a:r>
              <a:rPr lang="en-US" altLang="zh-CN" sz="1600">
                <a:solidFill>
                  <a:srgbClr val="000099"/>
                </a:solidFill>
                <a:latin typeface="Comic Sans MS" panose="030F0702030302020204" pitchFamily="66" charset="0"/>
              </a:rPr>
              <a:t>network</a:t>
            </a:r>
          </a:p>
        </p:txBody>
      </p:sp>
      <p:grpSp>
        <p:nvGrpSpPr>
          <p:cNvPr id="39950" name="Group 108"/>
          <p:cNvGrpSpPr>
            <a:grpSpLocks/>
          </p:cNvGrpSpPr>
          <p:nvPr/>
        </p:nvGrpSpPr>
        <p:grpSpPr bwMode="auto">
          <a:xfrm>
            <a:off x="6165850" y="2074863"/>
            <a:ext cx="368300" cy="519112"/>
            <a:chOff x="1852" y="2562"/>
            <a:chExt cx="355" cy="471"/>
          </a:xfrm>
        </p:grpSpPr>
        <p:sp>
          <p:nvSpPr>
            <p:cNvPr id="39986" name="Freeform 109"/>
            <p:cNvSpPr>
              <a:spLocks/>
            </p:cNvSpPr>
            <p:nvPr/>
          </p:nvSpPr>
          <p:spPr bwMode="auto">
            <a:xfrm>
              <a:off x="1852" y="2621"/>
              <a:ext cx="318" cy="412"/>
            </a:xfrm>
            <a:custGeom>
              <a:avLst/>
              <a:gdLst>
                <a:gd name="T0" fmla="*/ 0 w 318"/>
                <a:gd name="T1" fmla="*/ 412 h 412"/>
                <a:gd name="T2" fmla="*/ 3 w 318"/>
                <a:gd name="T3" fmla="*/ 1 h 412"/>
                <a:gd name="T4" fmla="*/ 74 w 318"/>
                <a:gd name="T5" fmla="*/ 0 h 412"/>
                <a:gd name="T6" fmla="*/ 254 w 318"/>
                <a:gd name="T7" fmla="*/ 111 h 412"/>
                <a:gd name="T8" fmla="*/ 318 w 318"/>
                <a:gd name="T9" fmla="*/ 115 h 412"/>
                <a:gd name="T10" fmla="*/ 318 w 318"/>
                <a:gd name="T11" fmla="*/ 308 h 412"/>
                <a:gd name="T12" fmla="*/ 246 w 318"/>
                <a:gd name="T13" fmla="*/ 308 h 412"/>
                <a:gd name="T14" fmla="*/ 74 w 318"/>
                <a:gd name="T15" fmla="*/ 412 h 412"/>
                <a:gd name="T16" fmla="*/ 0 w 318"/>
                <a:gd name="T17" fmla="*/ 412 h 41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318"/>
                <a:gd name="T28" fmla="*/ 0 h 412"/>
                <a:gd name="T29" fmla="*/ 318 w 318"/>
                <a:gd name="T30" fmla="*/ 412 h 412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318" h="412">
                  <a:moveTo>
                    <a:pt x="0" y="412"/>
                  </a:moveTo>
                  <a:lnTo>
                    <a:pt x="3" y="1"/>
                  </a:lnTo>
                  <a:lnTo>
                    <a:pt x="74" y="0"/>
                  </a:lnTo>
                  <a:lnTo>
                    <a:pt x="254" y="111"/>
                  </a:lnTo>
                  <a:lnTo>
                    <a:pt x="318" y="115"/>
                  </a:lnTo>
                  <a:lnTo>
                    <a:pt x="318" y="308"/>
                  </a:lnTo>
                  <a:lnTo>
                    <a:pt x="246" y="308"/>
                  </a:lnTo>
                  <a:lnTo>
                    <a:pt x="74" y="412"/>
                  </a:lnTo>
                  <a:lnTo>
                    <a:pt x="0" y="412"/>
                  </a:lnTo>
                  <a:close/>
                </a:path>
              </a:pathLst>
            </a:custGeom>
            <a:gradFill rotWithShape="1">
              <a:gsLst>
                <a:gs pos="0">
                  <a:schemeClr val="bg1"/>
                </a:gs>
                <a:gs pos="100000">
                  <a:schemeClr val="accent1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9987" name="Freeform 110"/>
            <p:cNvSpPr>
              <a:spLocks/>
            </p:cNvSpPr>
            <p:nvPr/>
          </p:nvSpPr>
          <p:spPr bwMode="auto">
            <a:xfrm>
              <a:off x="1854" y="2562"/>
              <a:ext cx="353" cy="369"/>
            </a:xfrm>
            <a:custGeom>
              <a:avLst/>
              <a:gdLst>
                <a:gd name="T0" fmla="*/ 0 w 353"/>
                <a:gd name="T1" fmla="*/ 59 h 369"/>
                <a:gd name="T2" fmla="*/ 32 w 353"/>
                <a:gd name="T3" fmla="*/ 0 h 369"/>
                <a:gd name="T4" fmla="*/ 105 w 353"/>
                <a:gd name="T5" fmla="*/ 0 h 369"/>
                <a:gd name="T6" fmla="*/ 276 w 353"/>
                <a:gd name="T7" fmla="*/ 113 h 369"/>
                <a:gd name="T8" fmla="*/ 353 w 353"/>
                <a:gd name="T9" fmla="*/ 113 h 369"/>
                <a:gd name="T10" fmla="*/ 353 w 353"/>
                <a:gd name="T11" fmla="*/ 315 h 369"/>
                <a:gd name="T12" fmla="*/ 318 w 353"/>
                <a:gd name="T13" fmla="*/ 369 h 369"/>
                <a:gd name="T14" fmla="*/ 315 w 353"/>
                <a:gd name="T15" fmla="*/ 173 h 369"/>
                <a:gd name="T16" fmla="*/ 254 w 353"/>
                <a:gd name="T17" fmla="*/ 173 h 369"/>
                <a:gd name="T18" fmla="*/ 75 w 353"/>
                <a:gd name="T19" fmla="*/ 60 h 369"/>
                <a:gd name="T20" fmla="*/ 0 w 353"/>
                <a:gd name="T21" fmla="*/ 59 h 36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353"/>
                <a:gd name="T34" fmla="*/ 0 h 369"/>
                <a:gd name="T35" fmla="*/ 353 w 353"/>
                <a:gd name="T36" fmla="*/ 369 h 369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353" h="369">
                  <a:moveTo>
                    <a:pt x="0" y="59"/>
                  </a:moveTo>
                  <a:lnTo>
                    <a:pt x="32" y="0"/>
                  </a:lnTo>
                  <a:lnTo>
                    <a:pt x="105" y="0"/>
                  </a:lnTo>
                  <a:lnTo>
                    <a:pt x="276" y="113"/>
                  </a:lnTo>
                  <a:lnTo>
                    <a:pt x="353" y="113"/>
                  </a:lnTo>
                  <a:lnTo>
                    <a:pt x="353" y="315"/>
                  </a:lnTo>
                  <a:lnTo>
                    <a:pt x="318" y="369"/>
                  </a:lnTo>
                  <a:lnTo>
                    <a:pt x="315" y="173"/>
                  </a:lnTo>
                  <a:lnTo>
                    <a:pt x="254" y="173"/>
                  </a:lnTo>
                  <a:lnTo>
                    <a:pt x="75" y="60"/>
                  </a:lnTo>
                  <a:lnTo>
                    <a:pt x="0" y="59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9988" name="Line 111"/>
            <p:cNvSpPr>
              <a:spLocks noChangeShapeType="1"/>
            </p:cNvSpPr>
            <p:nvPr/>
          </p:nvSpPr>
          <p:spPr bwMode="auto">
            <a:xfrm flipH="1">
              <a:off x="2167" y="2674"/>
              <a:ext cx="34" cy="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9989" name="Line 112"/>
            <p:cNvSpPr>
              <a:spLocks noChangeShapeType="1"/>
            </p:cNvSpPr>
            <p:nvPr/>
          </p:nvSpPr>
          <p:spPr bwMode="auto">
            <a:xfrm>
              <a:off x="1880" y="2830"/>
              <a:ext cx="26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9990" name="Freeform 113"/>
            <p:cNvSpPr>
              <a:spLocks/>
            </p:cNvSpPr>
            <p:nvPr/>
          </p:nvSpPr>
          <p:spPr bwMode="auto">
            <a:xfrm>
              <a:off x="1874" y="2670"/>
              <a:ext cx="264" cy="105"/>
            </a:xfrm>
            <a:custGeom>
              <a:avLst/>
              <a:gdLst>
                <a:gd name="T0" fmla="*/ 0 w 264"/>
                <a:gd name="T1" fmla="*/ 0 h 105"/>
                <a:gd name="T2" fmla="*/ 52 w 264"/>
                <a:gd name="T3" fmla="*/ 0 h 105"/>
                <a:gd name="T4" fmla="*/ 207 w 264"/>
                <a:gd name="T5" fmla="*/ 105 h 105"/>
                <a:gd name="T6" fmla="*/ 264 w 264"/>
                <a:gd name="T7" fmla="*/ 105 h 10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64"/>
                <a:gd name="T13" fmla="*/ 0 h 105"/>
                <a:gd name="T14" fmla="*/ 264 w 264"/>
                <a:gd name="T15" fmla="*/ 105 h 10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64" h="105">
                  <a:moveTo>
                    <a:pt x="0" y="0"/>
                  </a:moveTo>
                  <a:lnTo>
                    <a:pt x="52" y="0"/>
                  </a:lnTo>
                  <a:lnTo>
                    <a:pt x="207" y="105"/>
                  </a:lnTo>
                  <a:lnTo>
                    <a:pt x="264" y="105"/>
                  </a:ln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9991" name="Freeform 114"/>
            <p:cNvSpPr>
              <a:spLocks/>
            </p:cNvSpPr>
            <p:nvPr/>
          </p:nvSpPr>
          <p:spPr bwMode="auto">
            <a:xfrm flipV="1">
              <a:off x="1874" y="2884"/>
              <a:ext cx="264" cy="105"/>
            </a:xfrm>
            <a:custGeom>
              <a:avLst/>
              <a:gdLst>
                <a:gd name="T0" fmla="*/ 0 w 264"/>
                <a:gd name="T1" fmla="*/ 0 h 105"/>
                <a:gd name="T2" fmla="*/ 52 w 264"/>
                <a:gd name="T3" fmla="*/ 0 h 105"/>
                <a:gd name="T4" fmla="*/ 207 w 264"/>
                <a:gd name="T5" fmla="*/ 105 h 105"/>
                <a:gd name="T6" fmla="*/ 264 w 264"/>
                <a:gd name="T7" fmla="*/ 105 h 10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64"/>
                <a:gd name="T13" fmla="*/ 0 h 105"/>
                <a:gd name="T14" fmla="*/ 264 w 264"/>
                <a:gd name="T15" fmla="*/ 105 h 10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64" h="105">
                  <a:moveTo>
                    <a:pt x="0" y="0"/>
                  </a:moveTo>
                  <a:lnTo>
                    <a:pt x="52" y="0"/>
                  </a:lnTo>
                  <a:lnTo>
                    <a:pt x="207" y="105"/>
                  </a:lnTo>
                  <a:lnTo>
                    <a:pt x="264" y="105"/>
                  </a:ln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</p:grpSp>
      <p:sp>
        <p:nvSpPr>
          <p:cNvPr id="39951" name="Text Box 115"/>
          <p:cNvSpPr txBox="1">
            <a:spLocks noChangeArrowheads="1"/>
          </p:cNvSpPr>
          <p:nvPr/>
        </p:nvSpPr>
        <p:spPr bwMode="auto">
          <a:xfrm>
            <a:off x="5845176" y="2619375"/>
            <a:ext cx="95091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CN" sz="1600">
                <a:solidFill>
                  <a:srgbClr val="000099"/>
                </a:solidFill>
                <a:latin typeface="Comic Sans MS" panose="030F0702030302020204" pitchFamily="66" charset="0"/>
              </a:rPr>
              <a:t>DSLAM</a:t>
            </a:r>
          </a:p>
        </p:txBody>
      </p:sp>
      <p:grpSp>
        <p:nvGrpSpPr>
          <p:cNvPr id="39952" name="Group 118"/>
          <p:cNvGrpSpPr>
            <a:grpSpLocks/>
          </p:cNvGrpSpPr>
          <p:nvPr/>
        </p:nvGrpSpPr>
        <p:grpSpPr bwMode="auto">
          <a:xfrm>
            <a:off x="4906964" y="1362076"/>
            <a:ext cx="796925" cy="658813"/>
            <a:chOff x="1671" y="1861"/>
            <a:chExt cx="502" cy="415"/>
          </a:xfrm>
        </p:grpSpPr>
        <p:sp>
          <p:nvSpPr>
            <p:cNvPr id="39984" name="Rectangle 116"/>
            <p:cNvSpPr>
              <a:spLocks noChangeArrowheads="1"/>
            </p:cNvSpPr>
            <p:nvPr/>
          </p:nvSpPr>
          <p:spPr bwMode="auto">
            <a:xfrm>
              <a:off x="1742" y="1966"/>
              <a:ext cx="360" cy="310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Comic Sans MS" panose="030F0702030302020204" pitchFamily="66" charset="0"/>
              </a:endParaRPr>
            </a:p>
          </p:txBody>
        </p:sp>
        <p:sp>
          <p:nvSpPr>
            <p:cNvPr id="39985" name="AutoShape 117"/>
            <p:cNvSpPr>
              <a:spLocks noChangeArrowheads="1"/>
            </p:cNvSpPr>
            <p:nvPr/>
          </p:nvSpPr>
          <p:spPr bwMode="auto">
            <a:xfrm>
              <a:off x="1671" y="1861"/>
              <a:ext cx="502" cy="129"/>
            </a:xfrm>
            <a:prstGeom prst="triangle">
              <a:avLst>
                <a:gd name="adj" fmla="val 50000"/>
              </a:avLst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Comic Sans MS" panose="030F0702030302020204" pitchFamily="66" charset="0"/>
              </a:endParaRPr>
            </a:p>
          </p:txBody>
        </p:sp>
      </p:grpSp>
      <p:sp>
        <p:nvSpPr>
          <p:cNvPr id="39953" name="Freeform 119"/>
          <p:cNvSpPr>
            <a:spLocks/>
          </p:cNvSpPr>
          <p:nvPr/>
        </p:nvSpPr>
        <p:spPr bwMode="auto">
          <a:xfrm>
            <a:off x="5510214" y="1951038"/>
            <a:ext cx="674687" cy="239712"/>
          </a:xfrm>
          <a:custGeom>
            <a:avLst/>
            <a:gdLst>
              <a:gd name="T0" fmla="*/ 0 w 425"/>
              <a:gd name="T1" fmla="*/ 0 h 151"/>
              <a:gd name="T2" fmla="*/ 0 w 425"/>
              <a:gd name="T3" fmla="*/ 2147483647 h 151"/>
              <a:gd name="T4" fmla="*/ 2147483647 w 425"/>
              <a:gd name="T5" fmla="*/ 2147483647 h 151"/>
              <a:gd name="T6" fmla="*/ 0 60000 65536"/>
              <a:gd name="T7" fmla="*/ 0 60000 65536"/>
              <a:gd name="T8" fmla="*/ 0 60000 65536"/>
              <a:gd name="T9" fmla="*/ 0 w 425"/>
              <a:gd name="T10" fmla="*/ 0 h 151"/>
              <a:gd name="T11" fmla="*/ 425 w 425"/>
              <a:gd name="T12" fmla="*/ 151 h 151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25" h="151">
                <a:moveTo>
                  <a:pt x="0" y="0"/>
                </a:moveTo>
                <a:lnTo>
                  <a:pt x="0" y="151"/>
                </a:lnTo>
                <a:lnTo>
                  <a:pt x="425" y="151"/>
                </a:lnTo>
              </a:path>
            </a:pathLst>
          </a:cu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39954" name="Line 120"/>
          <p:cNvSpPr>
            <a:spLocks noChangeShapeType="1"/>
          </p:cNvSpPr>
          <p:nvPr/>
        </p:nvSpPr>
        <p:spPr bwMode="auto">
          <a:xfrm>
            <a:off x="6538914" y="2316163"/>
            <a:ext cx="3778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39955" name="Freeform 123"/>
          <p:cNvSpPr>
            <a:spLocks/>
          </p:cNvSpPr>
          <p:nvPr/>
        </p:nvSpPr>
        <p:spPr bwMode="auto">
          <a:xfrm>
            <a:off x="6538913" y="2384425"/>
            <a:ext cx="463550" cy="1009650"/>
          </a:xfrm>
          <a:custGeom>
            <a:avLst/>
            <a:gdLst>
              <a:gd name="T0" fmla="*/ 0 w 292"/>
              <a:gd name="T1" fmla="*/ 0 h 636"/>
              <a:gd name="T2" fmla="*/ 2147483647 w 292"/>
              <a:gd name="T3" fmla="*/ 0 h 636"/>
              <a:gd name="T4" fmla="*/ 2147483647 w 292"/>
              <a:gd name="T5" fmla="*/ 2147483647 h 636"/>
              <a:gd name="T6" fmla="*/ 2147483647 w 292"/>
              <a:gd name="T7" fmla="*/ 2147483647 h 636"/>
              <a:gd name="T8" fmla="*/ 0 60000 65536"/>
              <a:gd name="T9" fmla="*/ 0 60000 65536"/>
              <a:gd name="T10" fmla="*/ 0 60000 65536"/>
              <a:gd name="T11" fmla="*/ 0 60000 65536"/>
              <a:gd name="T12" fmla="*/ 0 w 292"/>
              <a:gd name="T13" fmla="*/ 0 h 636"/>
              <a:gd name="T14" fmla="*/ 292 w 292"/>
              <a:gd name="T15" fmla="*/ 636 h 6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92" h="636">
                <a:moveTo>
                  <a:pt x="0" y="0"/>
                </a:moveTo>
                <a:lnTo>
                  <a:pt x="130" y="0"/>
                </a:lnTo>
                <a:lnTo>
                  <a:pt x="130" y="636"/>
                </a:lnTo>
                <a:lnTo>
                  <a:pt x="292" y="636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grpSp>
        <p:nvGrpSpPr>
          <p:cNvPr id="13" name="Group 135"/>
          <p:cNvGrpSpPr>
            <a:grpSpLocks/>
          </p:cNvGrpSpPr>
          <p:nvPr/>
        </p:nvGrpSpPr>
        <p:grpSpPr bwMode="auto">
          <a:xfrm>
            <a:off x="1982788" y="2441577"/>
            <a:ext cx="3436938" cy="1616076"/>
            <a:chOff x="289" y="1538"/>
            <a:chExt cx="2165" cy="1018"/>
          </a:xfrm>
        </p:grpSpPr>
        <p:sp>
          <p:nvSpPr>
            <p:cNvPr id="39982" name="Text Box 124"/>
            <p:cNvSpPr txBox="1">
              <a:spLocks noChangeArrowheads="1"/>
            </p:cNvSpPr>
            <p:nvPr/>
          </p:nvSpPr>
          <p:spPr bwMode="auto">
            <a:xfrm>
              <a:off x="289" y="2102"/>
              <a:ext cx="2010" cy="4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r">
                <a:lnSpc>
                  <a:spcPct val="85000"/>
                </a:lnSpc>
              </a:pPr>
              <a:r>
                <a:rPr lang="en-US" altLang="zh-CN" sz="1600" i="1" dirty="0">
                  <a:solidFill>
                    <a:srgbClr val="000099"/>
                  </a:solidFill>
                  <a:latin typeface="Comic Sans MS" panose="030F0702030302020204" pitchFamily="66" charset="0"/>
                </a:rPr>
                <a:t>voice, data transmitted</a:t>
              </a:r>
            </a:p>
            <a:p>
              <a:pPr algn="r">
                <a:lnSpc>
                  <a:spcPct val="85000"/>
                </a:lnSpc>
              </a:pPr>
              <a:r>
                <a:rPr lang="en-US" altLang="zh-CN" sz="1600" i="1" dirty="0">
                  <a:solidFill>
                    <a:srgbClr val="000099"/>
                  </a:solidFill>
                  <a:latin typeface="Comic Sans MS" panose="030F0702030302020204" pitchFamily="66" charset="0"/>
                </a:rPr>
                <a:t>at different frequencies over</a:t>
              </a:r>
            </a:p>
            <a:p>
              <a:pPr algn="r">
                <a:lnSpc>
                  <a:spcPct val="85000"/>
                </a:lnSpc>
              </a:pPr>
              <a:r>
                <a:rPr lang="en-US" altLang="zh-CN" sz="1600" i="1" dirty="0">
                  <a:solidFill>
                    <a:srgbClr val="CC0000"/>
                  </a:solidFill>
                  <a:latin typeface="Comic Sans MS" panose="030F0702030302020204" pitchFamily="66" charset="0"/>
                </a:rPr>
                <a:t>dedicated </a:t>
              </a:r>
              <a:r>
                <a:rPr lang="en-US" altLang="zh-CN" sz="1600" i="1" dirty="0">
                  <a:solidFill>
                    <a:srgbClr val="000099"/>
                  </a:solidFill>
                  <a:latin typeface="Comic Sans MS" panose="030F0702030302020204" pitchFamily="66" charset="0"/>
                </a:rPr>
                <a:t>line to central office</a:t>
              </a:r>
            </a:p>
          </p:txBody>
        </p:sp>
        <p:sp>
          <p:nvSpPr>
            <p:cNvPr id="39983" name="Line 125"/>
            <p:cNvSpPr>
              <a:spLocks noChangeShapeType="1"/>
            </p:cNvSpPr>
            <p:nvPr/>
          </p:nvSpPr>
          <p:spPr bwMode="auto">
            <a:xfrm flipV="1">
              <a:off x="2093" y="1538"/>
              <a:ext cx="361" cy="584"/>
            </a:xfrm>
            <a:prstGeom prst="line">
              <a:avLst/>
            </a:prstGeom>
            <a:noFill/>
            <a:ln w="9525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</p:grpSp>
      <p:sp>
        <p:nvSpPr>
          <p:cNvPr id="224384" name="Rectangle 52"/>
          <p:cNvSpPr>
            <a:spLocks noChangeArrowheads="1"/>
          </p:cNvSpPr>
          <p:nvPr/>
        </p:nvSpPr>
        <p:spPr bwMode="auto">
          <a:xfrm>
            <a:off x="1524000" y="3995738"/>
            <a:ext cx="9118600" cy="20159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38188" indent="-2809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7763" indent="-233363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20000"/>
              </a:spcBef>
              <a:buClr>
                <a:schemeClr val="accent2"/>
              </a:buClr>
              <a:buSzPct val="85000"/>
            </a:pPr>
            <a:endParaRPr lang="en-US" altLang="zh-CN" sz="2000" dirty="0">
              <a:solidFill>
                <a:srgbClr val="000099"/>
              </a:solidFill>
              <a:latin typeface="Comic Sans MS" panose="030F0702030302020204" pitchFamily="66" charset="0"/>
            </a:endParaRPr>
          </a:p>
          <a:p>
            <a:pPr lvl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altLang="zh-CN" sz="2000" dirty="0">
                <a:solidFill>
                  <a:srgbClr val="000099"/>
                </a:solidFill>
                <a:latin typeface="Comic Sans MS" panose="030F0702030302020204" pitchFamily="66" charset="0"/>
              </a:rPr>
              <a:t>use </a:t>
            </a:r>
            <a:r>
              <a:rPr lang="en-US" altLang="zh-CN" sz="2000" i="1" dirty="0">
                <a:solidFill>
                  <a:srgbClr val="000099"/>
                </a:solidFill>
                <a:latin typeface="Comic Sans MS" panose="030F0702030302020204" pitchFamily="66" charset="0"/>
              </a:rPr>
              <a:t>existing</a:t>
            </a:r>
            <a:r>
              <a:rPr lang="en-US" altLang="zh-CN" sz="2000" dirty="0">
                <a:solidFill>
                  <a:srgbClr val="000099"/>
                </a:solidFill>
                <a:latin typeface="Comic Sans MS" panose="030F0702030302020204" pitchFamily="66" charset="0"/>
              </a:rPr>
              <a:t> telephone line to central office DSLAM</a:t>
            </a:r>
          </a:p>
          <a:p>
            <a:pPr marL="1257300" lvl="2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Comic Sans MS" panose="030F0702030302020204" pitchFamily="66" charset="0"/>
              <a:buChar char="­"/>
            </a:pPr>
            <a:r>
              <a:rPr lang="en-US" altLang="zh-CN" sz="2000" dirty="0">
                <a:solidFill>
                  <a:srgbClr val="000099"/>
                </a:solidFill>
                <a:latin typeface="Comic Sans MS" panose="030F0702030302020204" pitchFamily="66" charset="0"/>
              </a:rPr>
              <a:t>data over DSL phone line goes to Internet</a:t>
            </a:r>
          </a:p>
          <a:p>
            <a:pPr marL="1257300" lvl="2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Comic Sans MS" panose="030F0702030302020204" pitchFamily="66" charset="0"/>
              <a:buChar char="­"/>
            </a:pPr>
            <a:r>
              <a:rPr lang="en-US" altLang="zh-CN" sz="2000" dirty="0">
                <a:solidFill>
                  <a:srgbClr val="000099"/>
                </a:solidFill>
                <a:latin typeface="Comic Sans MS" panose="030F0702030302020204" pitchFamily="66" charset="0"/>
              </a:rPr>
              <a:t>voice over DSL phone line goes to telephone net</a:t>
            </a:r>
          </a:p>
          <a:p>
            <a:pPr lvl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altLang="zh-CN" sz="2000" dirty="0">
                <a:solidFill>
                  <a:srgbClr val="000099"/>
                </a:solidFill>
                <a:latin typeface="Comic Sans MS" panose="030F0702030302020204" pitchFamily="66" charset="0"/>
              </a:rPr>
              <a:t>&lt; 2.5 Mbps upstream transmission rate (typically &lt; 1 Mbps)</a:t>
            </a:r>
          </a:p>
          <a:p>
            <a:pPr lvl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altLang="zh-CN" sz="2000" dirty="0">
                <a:solidFill>
                  <a:srgbClr val="000099"/>
                </a:solidFill>
                <a:latin typeface="Comic Sans MS" panose="030F0702030302020204" pitchFamily="66" charset="0"/>
              </a:rPr>
              <a:t>&lt; 24 Mbps downstream transmission rate (typically &lt; 10 Mbps)</a:t>
            </a:r>
          </a:p>
        </p:txBody>
      </p:sp>
      <p:sp>
        <p:nvSpPr>
          <p:cNvPr id="39958" name="Rectangle 90"/>
          <p:cNvSpPr>
            <a:spLocks noChangeArrowheads="1"/>
          </p:cNvSpPr>
          <p:nvPr/>
        </p:nvSpPr>
        <p:spPr bwMode="auto">
          <a:xfrm>
            <a:off x="2762251" y="1814513"/>
            <a:ext cx="1978025" cy="1395412"/>
          </a:xfrm>
          <a:prstGeom prst="rect">
            <a:avLst/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39959" name="Line 7"/>
          <p:cNvSpPr>
            <a:spLocks noChangeShapeType="1"/>
          </p:cNvSpPr>
          <p:nvPr/>
        </p:nvSpPr>
        <p:spPr bwMode="auto">
          <a:xfrm flipV="1">
            <a:off x="3248026" y="2365375"/>
            <a:ext cx="365125" cy="1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39960" name="Text Box 39"/>
          <p:cNvSpPr txBox="1">
            <a:spLocks noChangeArrowheads="1"/>
          </p:cNvSpPr>
          <p:nvPr/>
        </p:nvSpPr>
        <p:spPr bwMode="auto">
          <a:xfrm>
            <a:off x="3506823" y="2471739"/>
            <a:ext cx="780983" cy="4370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80000"/>
              </a:lnSpc>
            </a:pPr>
            <a:r>
              <a:rPr lang="en-US" altLang="zh-CN" sz="1400">
                <a:solidFill>
                  <a:srgbClr val="000099"/>
                </a:solidFill>
                <a:latin typeface="Comic Sans MS" panose="030F0702030302020204" pitchFamily="66" charset="0"/>
              </a:rPr>
              <a:t>DSL</a:t>
            </a:r>
          </a:p>
          <a:p>
            <a:pPr algn="ctr">
              <a:lnSpc>
                <a:spcPct val="80000"/>
              </a:lnSpc>
            </a:pPr>
            <a:r>
              <a:rPr lang="en-US" altLang="zh-CN" sz="1400">
                <a:solidFill>
                  <a:srgbClr val="000099"/>
                </a:solidFill>
                <a:latin typeface="Comic Sans MS" panose="030F0702030302020204" pitchFamily="66" charset="0"/>
              </a:rPr>
              <a:t>modem</a:t>
            </a:r>
          </a:p>
        </p:txBody>
      </p:sp>
      <p:sp>
        <p:nvSpPr>
          <p:cNvPr id="39961" name="Text Box 41"/>
          <p:cNvSpPr txBox="1">
            <a:spLocks noChangeArrowheads="1"/>
          </p:cNvSpPr>
          <p:nvPr/>
        </p:nvSpPr>
        <p:spPr bwMode="auto">
          <a:xfrm>
            <a:off x="4129714" y="2495550"/>
            <a:ext cx="822661" cy="2666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80000"/>
              </a:lnSpc>
            </a:pPr>
            <a:r>
              <a:rPr lang="en-US" altLang="zh-CN" sz="1400">
                <a:solidFill>
                  <a:srgbClr val="000099"/>
                </a:solidFill>
                <a:latin typeface="Comic Sans MS" panose="030F0702030302020204" pitchFamily="66" charset="0"/>
              </a:rPr>
              <a:t>splitter</a:t>
            </a:r>
          </a:p>
        </p:txBody>
      </p:sp>
      <p:grpSp>
        <p:nvGrpSpPr>
          <p:cNvPr id="39962" name="Group 94"/>
          <p:cNvGrpSpPr>
            <a:grpSpLocks/>
          </p:cNvGrpSpPr>
          <p:nvPr/>
        </p:nvGrpSpPr>
        <p:grpSpPr bwMode="auto">
          <a:xfrm>
            <a:off x="3603626" y="2252663"/>
            <a:ext cx="614363" cy="220662"/>
            <a:chOff x="322" y="890"/>
            <a:chExt cx="872" cy="339"/>
          </a:xfrm>
        </p:grpSpPr>
        <p:sp>
          <p:nvSpPr>
            <p:cNvPr id="39976" name="Rectangle 95"/>
            <p:cNvSpPr>
              <a:spLocks noChangeArrowheads="1"/>
            </p:cNvSpPr>
            <p:nvPr/>
          </p:nvSpPr>
          <p:spPr bwMode="auto">
            <a:xfrm>
              <a:off x="322" y="1005"/>
              <a:ext cx="872" cy="22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9977" name="Rectangle 96"/>
            <p:cNvSpPr>
              <a:spLocks noChangeArrowheads="1"/>
            </p:cNvSpPr>
            <p:nvPr/>
          </p:nvSpPr>
          <p:spPr bwMode="auto">
            <a:xfrm>
              <a:off x="394" y="1073"/>
              <a:ext cx="54" cy="5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9978" name="Rectangle 97"/>
            <p:cNvSpPr>
              <a:spLocks noChangeArrowheads="1"/>
            </p:cNvSpPr>
            <p:nvPr/>
          </p:nvSpPr>
          <p:spPr bwMode="auto">
            <a:xfrm>
              <a:off x="466" y="1073"/>
              <a:ext cx="56" cy="56"/>
            </a:xfrm>
            <a:prstGeom prst="rect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9979" name="Rectangle 98"/>
            <p:cNvSpPr>
              <a:spLocks noChangeArrowheads="1"/>
            </p:cNvSpPr>
            <p:nvPr/>
          </p:nvSpPr>
          <p:spPr bwMode="auto">
            <a:xfrm>
              <a:off x="541" y="1070"/>
              <a:ext cx="56" cy="5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9980" name="Rectangle 99"/>
            <p:cNvSpPr>
              <a:spLocks noChangeArrowheads="1"/>
            </p:cNvSpPr>
            <p:nvPr/>
          </p:nvSpPr>
          <p:spPr bwMode="auto">
            <a:xfrm>
              <a:off x="615" y="1070"/>
              <a:ext cx="56" cy="5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9981" name="AutoShape 100"/>
            <p:cNvSpPr>
              <a:spLocks noChangeArrowheads="1"/>
            </p:cNvSpPr>
            <p:nvPr/>
          </p:nvSpPr>
          <p:spPr bwMode="auto">
            <a:xfrm rot="10800000" flipH="1">
              <a:off x="322" y="890"/>
              <a:ext cx="859" cy="11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4501 w 21600"/>
                <a:gd name="T13" fmla="*/ 4516 h 21600"/>
                <a:gd name="T14" fmla="*/ 17099 w 21600"/>
                <a:gd name="T15" fmla="*/ 17084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5400" y="21600"/>
                  </a:lnTo>
                  <a:lnTo>
                    <a:pt x="16200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</p:grpSp>
      <p:sp>
        <p:nvSpPr>
          <p:cNvPr id="39963" name="AutoShape 102"/>
          <p:cNvSpPr>
            <a:spLocks noChangeArrowheads="1"/>
          </p:cNvSpPr>
          <p:nvPr/>
        </p:nvSpPr>
        <p:spPr bwMode="auto">
          <a:xfrm>
            <a:off x="2479676" y="1403351"/>
            <a:ext cx="2498725" cy="468313"/>
          </a:xfrm>
          <a:prstGeom prst="triangle">
            <a:avLst>
              <a:gd name="adj" fmla="val 50000"/>
            </a:avLst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39964" name="Rectangle 103"/>
          <p:cNvSpPr>
            <a:spLocks noChangeArrowheads="1"/>
          </p:cNvSpPr>
          <p:nvPr/>
        </p:nvSpPr>
        <p:spPr bwMode="auto">
          <a:xfrm>
            <a:off x="4457700" y="2303463"/>
            <a:ext cx="166688" cy="144462"/>
          </a:xfrm>
          <a:prstGeom prst="rect">
            <a:avLst/>
          </a:prstGeom>
          <a:solidFill>
            <a:srgbClr val="0000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39965" name="Freeform 104"/>
          <p:cNvSpPr>
            <a:spLocks/>
          </p:cNvSpPr>
          <p:nvPr/>
        </p:nvSpPr>
        <p:spPr bwMode="auto">
          <a:xfrm>
            <a:off x="3933825" y="1858964"/>
            <a:ext cx="604838" cy="434975"/>
          </a:xfrm>
          <a:custGeom>
            <a:avLst/>
            <a:gdLst>
              <a:gd name="T0" fmla="*/ 2147483647 w 381"/>
              <a:gd name="T1" fmla="*/ 2147483647 h 274"/>
              <a:gd name="T2" fmla="*/ 2147483647 w 381"/>
              <a:gd name="T3" fmla="*/ 2147483647 h 274"/>
              <a:gd name="T4" fmla="*/ 0 w 381"/>
              <a:gd name="T5" fmla="*/ 0 h 274"/>
              <a:gd name="T6" fmla="*/ 0 60000 65536"/>
              <a:gd name="T7" fmla="*/ 0 60000 65536"/>
              <a:gd name="T8" fmla="*/ 0 60000 65536"/>
              <a:gd name="T9" fmla="*/ 0 w 381"/>
              <a:gd name="T10" fmla="*/ 0 h 274"/>
              <a:gd name="T11" fmla="*/ 381 w 381"/>
              <a:gd name="T12" fmla="*/ 274 h 27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81" h="274">
                <a:moveTo>
                  <a:pt x="381" y="274"/>
                </a:moveTo>
                <a:lnTo>
                  <a:pt x="381" y="130"/>
                </a:lnTo>
                <a:lnTo>
                  <a:pt x="0" y="0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graphicFrame>
        <p:nvGraphicFramePr>
          <p:cNvPr id="39966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7917961"/>
              </p:ext>
            </p:extLst>
          </p:nvPr>
        </p:nvGraphicFramePr>
        <p:xfrm>
          <a:off x="3594100" y="1655764"/>
          <a:ext cx="490538" cy="369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7" name="Clip" r:id="rId4" imgW="681706" imgH="480401" progId="MS_ClipArt_Gallery.2">
                  <p:embed/>
                </p:oleObj>
              </mc:Choice>
              <mc:Fallback>
                <p:oleObj name="Clip" r:id="rId4" imgW="681706" imgH="480401" progId="MS_ClipArt_Gallery.2">
                  <p:embed/>
                  <p:pic>
                    <p:nvPicPr>
                      <p:cNvPr id="39966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94100" y="1655764"/>
                        <a:ext cx="490538" cy="369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967" name="Line 130"/>
          <p:cNvSpPr>
            <a:spLocks noChangeShapeType="1"/>
          </p:cNvSpPr>
          <p:nvPr/>
        </p:nvSpPr>
        <p:spPr bwMode="auto">
          <a:xfrm flipH="1">
            <a:off x="4221163" y="2365375"/>
            <a:ext cx="23971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39968" name="AutoShape 131"/>
          <p:cNvSpPr>
            <a:spLocks noChangeArrowheads="1"/>
          </p:cNvSpPr>
          <p:nvPr/>
        </p:nvSpPr>
        <p:spPr bwMode="auto">
          <a:xfrm>
            <a:off x="5969000" y="1703389"/>
            <a:ext cx="1206500" cy="261937"/>
          </a:xfrm>
          <a:prstGeom prst="triangle">
            <a:avLst>
              <a:gd name="adj" fmla="val 50000"/>
            </a:avLst>
          </a:prstGeom>
          <a:noFill/>
          <a:ln w="9525">
            <a:solidFill>
              <a:schemeClr val="tx1"/>
            </a:solidFill>
            <a:prstDash val="dash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grpSp>
        <p:nvGrpSpPr>
          <p:cNvPr id="15" name="Group 136"/>
          <p:cNvGrpSpPr>
            <a:grpSpLocks/>
          </p:cNvGrpSpPr>
          <p:nvPr/>
        </p:nvGrpSpPr>
        <p:grpSpPr bwMode="auto">
          <a:xfrm>
            <a:off x="5187953" y="2867025"/>
            <a:ext cx="1338263" cy="1177925"/>
            <a:chOff x="2308" y="1806"/>
            <a:chExt cx="843" cy="742"/>
          </a:xfrm>
        </p:grpSpPr>
        <p:sp>
          <p:nvSpPr>
            <p:cNvPr id="39974" name="Line 132"/>
            <p:cNvSpPr>
              <a:spLocks noChangeShapeType="1"/>
            </p:cNvSpPr>
            <p:nvPr/>
          </p:nvSpPr>
          <p:spPr bwMode="auto">
            <a:xfrm flipV="1">
              <a:off x="2671" y="1806"/>
              <a:ext cx="268" cy="433"/>
            </a:xfrm>
            <a:prstGeom prst="line">
              <a:avLst/>
            </a:prstGeom>
            <a:noFill/>
            <a:ln w="9525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9975" name="Text Box 133"/>
            <p:cNvSpPr txBox="1">
              <a:spLocks noChangeArrowheads="1"/>
            </p:cNvSpPr>
            <p:nvPr/>
          </p:nvSpPr>
          <p:spPr bwMode="auto">
            <a:xfrm>
              <a:off x="2308" y="2226"/>
              <a:ext cx="843" cy="3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r">
                <a:lnSpc>
                  <a:spcPct val="85000"/>
                </a:lnSpc>
              </a:pPr>
              <a:r>
                <a:rPr lang="en-US" altLang="zh-CN" sz="1600" i="1">
                  <a:solidFill>
                    <a:srgbClr val="000099"/>
                  </a:solidFill>
                  <a:latin typeface="Comic Sans MS" panose="030F0702030302020204" pitchFamily="66" charset="0"/>
                </a:rPr>
                <a:t>DSL access </a:t>
              </a:r>
            </a:p>
            <a:p>
              <a:pPr algn="r">
                <a:lnSpc>
                  <a:spcPct val="85000"/>
                </a:lnSpc>
              </a:pPr>
              <a:r>
                <a:rPr lang="en-US" altLang="zh-CN" sz="1600" i="1">
                  <a:solidFill>
                    <a:srgbClr val="000099"/>
                  </a:solidFill>
                  <a:latin typeface="Comic Sans MS" panose="030F0702030302020204" pitchFamily="66" charset="0"/>
                </a:rPr>
                <a:t>multiplexer</a:t>
              </a:r>
            </a:p>
          </p:txBody>
        </p:sp>
      </p:grpSp>
      <p:grpSp>
        <p:nvGrpSpPr>
          <p:cNvPr id="39970" name="Group 141"/>
          <p:cNvGrpSpPr>
            <a:grpSpLocks/>
          </p:cNvGrpSpPr>
          <p:nvPr/>
        </p:nvGrpSpPr>
        <p:grpSpPr bwMode="auto">
          <a:xfrm>
            <a:off x="2667000" y="2043114"/>
            <a:ext cx="642938" cy="644525"/>
            <a:chOff x="-44" y="1473"/>
            <a:chExt cx="981" cy="1105"/>
          </a:xfrm>
        </p:grpSpPr>
        <p:pic>
          <p:nvPicPr>
            <p:cNvPr id="39972" name="Picture 142" descr="desktop_computer_stylized_medium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9973" name="Freeform 143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</p:grpSp>
      <p:sp>
        <p:nvSpPr>
          <p:cNvPr id="144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0344472" y="6600388"/>
            <a:ext cx="1631669" cy="284996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>
                <a:solidFill>
                  <a:schemeClr val="accent2"/>
                </a:solidFill>
                <a:latin typeface="Tahoma" panose="020B0604030504040204" pitchFamily="34" charset="0"/>
              </a:rPr>
              <a:t>1.2 network edge</a:t>
            </a:r>
          </a:p>
        </p:txBody>
      </p:sp>
    </p:spTree>
    <p:extLst>
      <p:ext uri="{BB962C8B-B14F-4D97-AF65-F5344CB8AC3E}">
        <p14:creationId xmlns:p14="http://schemas.microsoft.com/office/powerpoint/2010/main" val="3283038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24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438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0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856640" y="6645954"/>
            <a:ext cx="360040" cy="223246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E1539806-14A5-445B-9905-44001D2CB7F5}" type="slidenum">
              <a:rPr lang="en-US" altLang="zh-CN" sz="1200" smtClean="0">
                <a:solidFill>
                  <a:schemeClr val="accent4"/>
                </a:solidFill>
                <a:latin typeface="Tahoma" panose="020B0604030504040204" pitchFamily="34" charset="0"/>
              </a:rPr>
              <a:pPr/>
              <a:t>19</a:t>
            </a:fld>
            <a:endParaRPr lang="en-US" altLang="zh-CN" sz="1200" dirty="0">
              <a:solidFill>
                <a:schemeClr val="accent4"/>
              </a:solidFill>
              <a:latin typeface="Tahoma" panose="020B0604030504040204" pitchFamily="34" charset="0"/>
            </a:endParaRPr>
          </a:p>
        </p:txBody>
      </p:sp>
      <p:sp>
        <p:nvSpPr>
          <p:cNvPr id="40962" name="Title 41"/>
          <p:cNvSpPr>
            <a:spLocks/>
          </p:cNvSpPr>
          <p:nvPr/>
        </p:nvSpPr>
        <p:spPr bwMode="auto">
          <a:xfrm>
            <a:off x="1905001" y="239714"/>
            <a:ext cx="7046913" cy="83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CN" sz="3600" dirty="0">
                <a:solidFill>
                  <a:srgbClr val="000099"/>
                </a:solidFill>
                <a:latin typeface="Comic Sans MS" panose="030F0702030302020204" pitchFamily="66" charset="0"/>
              </a:rPr>
              <a:t>Access network: cable network</a:t>
            </a:r>
          </a:p>
        </p:txBody>
      </p:sp>
      <p:sp>
        <p:nvSpPr>
          <p:cNvPr id="40963" name="Rectangle 60"/>
          <p:cNvSpPr>
            <a:spLocks noChangeArrowheads="1"/>
          </p:cNvSpPr>
          <p:nvPr/>
        </p:nvSpPr>
        <p:spPr bwMode="auto">
          <a:xfrm>
            <a:off x="2181226" y="1651001"/>
            <a:ext cx="1793875" cy="925513"/>
          </a:xfrm>
          <a:prstGeom prst="rect">
            <a:avLst/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40964" name="Line 7"/>
          <p:cNvSpPr>
            <a:spLocks noChangeShapeType="1"/>
          </p:cNvSpPr>
          <p:nvPr/>
        </p:nvSpPr>
        <p:spPr bwMode="auto">
          <a:xfrm flipV="1">
            <a:off x="2482851" y="2201864"/>
            <a:ext cx="365125" cy="15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40965" name="Text Box 39"/>
          <p:cNvSpPr txBox="1">
            <a:spLocks noChangeArrowheads="1"/>
          </p:cNvSpPr>
          <p:nvPr/>
        </p:nvSpPr>
        <p:spPr bwMode="auto">
          <a:xfrm>
            <a:off x="2641635" y="2352676"/>
            <a:ext cx="780983" cy="4370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80000"/>
              </a:lnSpc>
            </a:pPr>
            <a:r>
              <a:rPr lang="en-US" altLang="zh-CN" sz="1400">
                <a:solidFill>
                  <a:srgbClr val="000099"/>
                </a:solidFill>
                <a:latin typeface="Comic Sans MS" panose="030F0702030302020204" pitchFamily="66" charset="0"/>
              </a:rPr>
              <a:t>cable</a:t>
            </a:r>
          </a:p>
          <a:p>
            <a:pPr algn="ctr">
              <a:lnSpc>
                <a:spcPct val="80000"/>
              </a:lnSpc>
            </a:pPr>
            <a:r>
              <a:rPr lang="en-US" altLang="zh-CN" sz="1400">
                <a:solidFill>
                  <a:srgbClr val="000099"/>
                </a:solidFill>
                <a:latin typeface="Comic Sans MS" panose="030F0702030302020204" pitchFamily="66" charset="0"/>
              </a:rPr>
              <a:t>modem</a:t>
            </a:r>
          </a:p>
        </p:txBody>
      </p:sp>
      <p:sp>
        <p:nvSpPr>
          <p:cNvPr id="40966" name="Text Box 41"/>
          <p:cNvSpPr txBox="1">
            <a:spLocks noChangeArrowheads="1"/>
          </p:cNvSpPr>
          <p:nvPr/>
        </p:nvSpPr>
        <p:spPr bwMode="auto">
          <a:xfrm>
            <a:off x="3253414" y="2354263"/>
            <a:ext cx="822661" cy="2666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80000"/>
              </a:lnSpc>
            </a:pPr>
            <a:r>
              <a:rPr lang="en-US" altLang="zh-CN" sz="1400">
                <a:solidFill>
                  <a:srgbClr val="000099"/>
                </a:solidFill>
                <a:latin typeface="Comic Sans MS" panose="030F0702030302020204" pitchFamily="66" charset="0"/>
              </a:rPr>
              <a:t>splitter</a:t>
            </a:r>
          </a:p>
        </p:txBody>
      </p:sp>
      <p:grpSp>
        <p:nvGrpSpPr>
          <p:cNvPr id="40967" name="Group 64"/>
          <p:cNvGrpSpPr>
            <a:grpSpLocks/>
          </p:cNvGrpSpPr>
          <p:nvPr/>
        </p:nvGrpSpPr>
        <p:grpSpPr bwMode="auto">
          <a:xfrm>
            <a:off x="2828926" y="2078038"/>
            <a:ext cx="614363" cy="220662"/>
            <a:chOff x="322" y="890"/>
            <a:chExt cx="872" cy="339"/>
          </a:xfrm>
        </p:grpSpPr>
        <p:sp>
          <p:nvSpPr>
            <p:cNvPr id="41123" name="Rectangle 65"/>
            <p:cNvSpPr>
              <a:spLocks noChangeArrowheads="1"/>
            </p:cNvSpPr>
            <p:nvPr/>
          </p:nvSpPr>
          <p:spPr bwMode="auto">
            <a:xfrm>
              <a:off x="322" y="1005"/>
              <a:ext cx="872" cy="224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1124" name="Rectangle 66"/>
            <p:cNvSpPr>
              <a:spLocks noChangeArrowheads="1"/>
            </p:cNvSpPr>
            <p:nvPr/>
          </p:nvSpPr>
          <p:spPr bwMode="auto">
            <a:xfrm>
              <a:off x="394" y="1073"/>
              <a:ext cx="54" cy="5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1125" name="Rectangle 67"/>
            <p:cNvSpPr>
              <a:spLocks noChangeArrowheads="1"/>
            </p:cNvSpPr>
            <p:nvPr/>
          </p:nvSpPr>
          <p:spPr bwMode="auto">
            <a:xfrm>
              <a:off x="466" y="1073"/>
              <a:ext cx="56" cy="56"/>
            </a:xfrm>
            <a:prstGeom prst="rect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1126" name="Rectangle 68"/>
            <p:cNvSpPr>
              <a:spLocks noChangeArrowheads="1"/>
            </p:cNvSpPr>
            <p:nvPr/>
          </p:nvSpPr>
          <p:spPr bwMode="auto">
            <a:xfrm>
              <a:off x="541" y="1070"/>
              <a:ext cx="56" cy="5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1127" name="Rectangle 69"/>
            <p:cNvSpPr>
              <a:spLocks noChangeArrowheads="1"/>
            </p:cNvSpPr>
            <p:nvPr/>
          </p:nvSpPr>
          <p:spPr bwMode="auto">
            <a:xfrm>
              <a:off x="615" y="1070"/>
              <a:ext cx="56" cy="5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1128" name="AutoShape 70"/>
            <p:cNvSpPr>
              <a:spLocks noChangeArrowheads="1"/>
            </p:cNvSpPr>
            <p:nvPr/>
          </p:nvSpPr>
          <p:spPr bwMode="auto">
            <a:xfrm rot="10800000" flipH="1">
              <a:off x="322" y="890"/>
              <a:ext cx="859" cy="11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4501 w 21600"/>
                <a:gd name="T13" fmla="*/ 4516 h 21600"/>
                <a:gd name="T14" fmla="*/ 17099 w 21600"/>
                <a:gd name="T15" fmla="*/ 17084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5400" y="21600"/>
                  </a:lnTo>
                  <a:lnTo>
                    <a:pt x="16200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</p:grpSp>
      <p:sp>
        <p:nvSpPr>
          <p:cNvPr id="40968" name="AutoShape 72"/>
          <p:cNvSpPr>
            <a:spLocks noChangeArrowheads="1"/>
          </p:cNvSpPr>
          <p:nvPr/>
        </p:nvSpPr>
        <p:spPr bwMode="auto">
          <a:xfrm>
            <a:off x="1943100" y="1239838"/>
            <a:ext cx="2268538" cy="468312"/>
          </a:xfrm>
          <a:prstGeom prst="triangle">
            <a:avLst>
              <a:gd name="adj" fmla="val 50000"/>
            </a:avLst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40969" name="Rectangle 73"/>
          <p:cNvSpPr>
            <a:spLocks noChangeArrowheads="1"/>
          </p:cNvSpPr>
          <p:nvPr/>
        </p:nvSpPr>
        <p:spPr bwMode="auto">
          <a:xfrm>
            <a:off x="3559175" y="2139951"/>
            <a:ext cx="166688" cy="144463"/>
          </a:xfrm>
          <a:prstGeom prst="rect">
            <a:avLst/>
          </a:prstGeom>
          <a:solidFill>
            <a:srgbClr val="0000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40970" name="Freeform 74"/>
          <p:cNvSpPr>
            <a:spLocks/>
          </p:cNvSpPr>
          <p:nvPr/>
        </p:nvSpPr>
        <p:spPr bwMode="auto">
          <a:xfrm>
            <a:off x="3168651" y="1695451"/>
            <a:ext cx="479425" cy="434975"/>
          </a:xfrm>
          <a:custGeom>
            <a:avLst/>
            <a:gdLst>
              <a:gd name="T0" fmla="*/ 2147483647 w 381"/>
              <a:gd name="T1" fmla="*/ 2147483647 h 274"/>
              <a:gd name="T2" fmla="*/ 2147483647 w 381"/>
              <a:gd name="T3" fmla="*/ 2147483647 h 274"/>
              <a:gd name="T4" fmla="*/ 0 w 381"/>
              <a:gd name="T5" fmla="*/ 0 h 274"/>
              <a:gd name="T6" fmla="*/ 0 60000 65536"/>
              <a:gd name="T7" fmla="*/ 0 60000 65536"/>
              <a:gd name="T8" fmla="*/ 0 60000 65536"/>
              <a:gd name="T9" fmla="*/ 0 w 381"/>
              <a:gd name="T10" fmla="*/ 0 h 274"/>
              <a:gd name="T11" fmla="*/ 381 w 381"/>
              <a:gd name="T12" fmla="*/ 274 h 27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81" h="274">
                <a:moveTo>
                  <a:pt x="381" y="274"/>
                </a:moveTo>
                <a:lnTo>
                  <a:pt x="381" y="130"/>
                </a:lnTo>
                <a:lnTo>
                  <a:pt x="0" y="0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40971" name="Line 95"/>
          <p:cNvSpPr>
            <a:spLocks noChangeShapeType="1"/>
          </p:cNvSpPr>
          <p:nvPr/>
        </p:nvSpPr>
        <p:spPr bwMode="auto">
          <a:xfrm flipH="1">
            <a:off x="3467101" y="2201863"/>
            <a:ext cx="23971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pic>
        <p:nvPicPr>
          <p:cNvPr id="40972" name="Picture 96" descr="tv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4150" y="1355725"/>
            <a:ext cx="755650" cy="674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0973" name="Group 117"/>
          <p:cNvGrpSpPr>
            <a:grpSpLocks/>
          </p:cNvGrpSpPr>
          <p:nvPr/>
        </p:nvGrpSpPr>
        <p:grpSpPr bwMode="auto">
          <a:xfrm>
            <a:off x="4200525" y="1470025"/>
            <a:ext cx="850900" cy="527050"/>
            <a:chOff x="-490" y="1664"/>
            <a:chExt cx="1429" cy="842"/>
          </a:xfrm>
        </p:grpSpPr>
        <p:sp>
          <p:nvSpPr>
            <p:cNvPr id="41107" name="AutoShape 111"/>
            <p:cNvSpPr>
              <a:spLocks noChangeArrowheads="1"/>
            </p:cNvSpPr>
            <p:nvPr/>
          </p:nvSpPr>
          <p:spPr bwMode="auto">
            <a:xfrm>
              <a:off x="-490" y="1664"/>
              <a:ext cx="1429" cy="294"/>
            </a:xfrm>
            <a:prstGeom prst="triangle">
              <a:avLst>
                <a:gd name="adj" fmla="val 50000"/>
              </a:avLst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41108" name="Group 116"/>
            <p:cNvGrpSpPr>
              <a:grpSpLocks/>
            </p:cNvGrpSpPr>
            <p:nvPr/>
          </p:nvGrpSpPr>
          <p:grpSpPr bwMode="auto">
            <a:xfrm>
              <a:off x="-427" y="1737"/>
              <a:ext cx="1217" cy="769"/>
              <a:chOff x="-427" y="1737"/>
              <a:chExt cx="1217" cy="769"/>
            </a:xfrm>
          </p:grpSpPr>
          <p:sp>
            <p:nvSpPr>
              <p:cNvPr id="41109" name="Rectangle 99"/>
              <p:cNvSpPr>
                <a:spLocks noChangeArrowheads="1"/>
              </p:cNvSpPr>
              <p:nvPr/>
            </p:nvSpPr>
            <p:spPr bwMode="auto">
              <a:xfrm>
                <a:off x="-338" y="1923"/>
                <a:ext cx="1128" cy="583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1110" name="Line 7"/>
              <p:cNvSpPr>
                <a:spLocks noChangeShapeType="1"/>
              </p:cNvSpPr>
              <p:nvPr/>
            </p:nvSpPr>
            <p:spPr bwMode="auto">
              <a:xfrm flipV="1">
                <a:off x="-150" y="2270"/>
                <a:ext cx="230" cy="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41111" name="Group 103"/>
              <p:cNvGrpSpPr>
                <a:grpSpLocks/>
              </p:cNvGrpSpPr>
              <p:nvPr/>
            </p:nvGrpSpPr>
            <p:grpSpPr bwMode="auto">
              <a:xfrm>
                <a:off x="68" y="2192"/>
                <a:ext cx="387" cy="139"/>
                <a:chOff x="322" y="890"/>
                <a:chExt cx="872" cy="339"/>
              </a:xfrm>
            </p:grpSpPr>
            <p:sp>
              <p:nvSpPr>
                <p:cNvPr id="41117" name="Rectangle 104"/>
                <p:cNvSpPr>
                  <a:spLocks noChangeArrowheads="1"/>
                </p:cNvSpPr>
                <p:nvPr/>
              </p:nvSpPr>
              <p:spPr bwMode="auto">
                <a:xfrm>
                  <a:off x="320" y="1000"/>
                  <a:ext cx="871" cy="229"/>
                </a:xfrm>
                <a:prstGeom prst="rect">
                  <a:avLst/>
                </a:pr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1118" name="Rectangle 105"/>
                <p:cNvSpPr>
                  <a:spLocks noChangeArrowheads="1"/>
                </p:cNvSpPr>
                <p:nvPr/>
              </p:nvSpPr>
              <p:spPr bwMode="auto">
                <a:xfrm>
                  <a:off x="392" y="1074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1119" name="Rectangle 106"/>
                <p:cNvSpPr>
                  <a:spLocks noChangeArrowheads="1"/>
                </p:cNvSpPr>
                <p:nvPr/>
              </p:nvSpPr>
              <p:spPr bwMode="auto">
                <a:xfrm>
                  <a:off x="464" y="1074"/>
                  <a:ext cx="54" cy="56"/>
                </a:xfrm>
                <a:prstGeom prst="rect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1120" name="Rectangle 107"/>
                <p:cNvSpPr>
                  <a:spLocks noChangeArrowheads="1"/>
                </p:cNvSpPr>
                <p:nvPr/>
              </p:nvSpPr>
              <p:spPr bwMode="auto">
                <a:xfrm>
                  <a:off x="536" y="1068"/>
                  <a:ext cx="60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1121" name="Rectangle 108"/>
                <p:cNvSpPr>
                  <a:spLocks noChangeArrowheads="1"/>
                </p:cNvSpPr>
                <p:nvPr/>
              </p:nvSpPr>
              <p:spPr bwMode="auto">
                <a:xfrm>
                  <a:off x="615" y="1068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1122" name="AutoShape 109"/>
                <p:cNvSpPr>
                  <a:spLocks noChangeArrowheads="1"/>
                </p:cNvSpPr>
                <p:nvPr/>
              </p:nvSpPr>
              <p:spPr bwMode="auto">
                <a:xfrm rot="10800000" flipH="1">
                  <a:off x="322" y="890"/>
                  <a:ext cx="859" cy="11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01 w 21600"/>
                    <a:gd name="T13" fmla="*/ 4516 h 21600"/>
                    <a:gd name="T14" fmla="*/ 17099 w 21600"/>
                    <a:gd name="T15" fmla="*/ 17084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pic>
            <p:nvPicPr>
              <p:cNvPr id="41112" name="Picture 110" descr="desktop_computer_stylized_small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427" y="2049"/>
                <a:ext cx="447" cy="4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1113" name="Rectangle 112"/>
              <p:cNvSpPr>
                <a:spLocks noChangeArrowheads="1"/>
              </p:cNvSpPr>
              <p:nvPr/>
            </p:nvSpPr>
            <p:spPr bwMode="auto">
              <a:xfrm>
                <a:off x="528" y="2232"/>
                <a:ext cx="104" cy="91"/>
              </a:xfrm>
              <a:prstGeom prst="rect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1114" name="Freeform 113"/>
              <p:cNvSpPr>
                <a:spLocks/>
              </p:cNvSpPr>
              <p:nvPr/>
            </p:nvSpPr>
            <p:spPr bwMode="auto">
              <a:xfrm>
                <a:off x="282" y="1951"/>
                <a:ext cx="302" cy="274"/>
              </a:xfrm>
              <a:custGeom>
                <a:avLst/>
                <a:gdLst>
                  <a:gd name="T0" fmla="*/ 14 w 381"/>
                  <a:gd name="T1" fmla="*/ 274 h 274"/>
                  <a:gd name="T2" fmla="*/ 14 w 381"/>
                  <a:gd name="T3" fmla="*/ 130 h 274"/>
                  <a:gd name="T4" fmla="*/ 0 w 381"/>
                  <a:gd name="T5" fmla="*/ 0 h 274"/>
                  <a:gd name="T6" fmla="*/ 0 60000 65536"/>
                  <a:gd name="T7" fmla="*/ 0 60000 65536"/>
                  <a:gd name="T8" fmla="*/ 0 60000 65536"/>
                  <a:gd name="T9" fmla="*/ 0 w 381"/>
                  <a:gd name="T10" fmla="*/ 0 h 274"/>
                  <a:gd name="T11" fmla="*/ 381 w 381"/>
                  <a:gd name="T12" fmla="*/ 274 h 27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81" h="274">
                    <a:moveTo>
                      <a:pt x="381" y="274"/>
                    </a:moveTo>
                    <a:lnTo>
                      <a:pt x="381" y="130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1115" name="Line 114"/>
              <p:cNvSpPr>
                <a:spLocks noChangeShapeType="1"/>
              </p:cNvSpPr>
              <p:nvPr/>
            </p:nvSpPr>
            <p:spPr bwMode="auto">
              <a:xfrm flipH="1">
                <a:off x="470" y="2270"/>
                <a:ext cx="15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pic>
            <p:nvPicPr>
              <p:cNvPr id="41116" name="Picture 115" descr="tv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" y="1737"/>
                <a:ext cx="476" cy="4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40974" name="Group 118"/>
          <p:cNvGrpSpPr>
            <a:grpSpLocks/>
          </p:cNvGrpSpPr>
          <p:nvPr/>
        </p:nvGrpSpPr>
        <p:grpSpPr bwMode="auto">
          <a:xfrm>
            <a:off x="5102225" y="1463675"/>
            <a:ext cx="850900" cy="527050"/>
            <a:chOff x="-490" y="1664"/>
            <a:chExt cx="1429" cy="842"/>
          </a:xfrm>
        </p:grpSpPr>
        <p:sp>
          <p:nvSpPr>
            <p:cNvPr id="41091" name="AutoShape 119"/>
            <p:cNvSpPr>
              <a:spLocks noChangeArrowheads="1"/>
            </p:cNvSpPr>
            <p:nvPr/>
          </p:nvSpPr>
          <p:spPr bwMode="auto">
            <a:xfrm>
              <a:off x="-490" y="1664"/>
              <a:ext cx="1429" cy="294"/>
            </a:xfrm>
            <a:prstGeom prst="triangle">
              <a:avLst>
                <a:gd name="adj" fmla="val 50000"/>
              </a:avLst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41092" name="Group 120"/>
            <p:cNvGrpSpPr>
              <a:grpSpLocks/>
            </p:cNvGrpSpPr>
            <p:nvPr/>
          </p:nvGrpSpPr>
          <p:grpSpPr bwMode="auto">
            <a:xfrm>
              <a:off x="-427" y="1737"/>
              <a:ext cx="1217" cy="769"/>
              <a:chOff x="-427" y="1737"/>
              <a:chExt cx="1217" cy="769"/>
            </a:xfrm>
          </p:grpSpPr>
          <p:sp>
            <p:nvSpPr>
              <p:cNvPr id="41093" name="Rectangle 121"/>
              <p:cNvSpPr>
                <a:spLocks noChangeArrowheads="1"/>
              </p:cNvSpPr>
              <p:nvPr/>
            </p:nvSpPr>
            <p:spPr bwMode="auto">
              <a:xfrm>
                <a:off x="-338" y="1923"/>
                <a:ext cx="1128" cy="583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1094" name="Line 7"/>
              <p:cNvSpPr>
                <a:spLocks noChangeShapeType="1"/>
              </p:cNvSpPr>
              <p:nvPr/>
            </p:nvSpPr>
            <p:spPr bwMode="auto">
              <a:xfrm flipV="1">
                <a:off x="-150" y="2270"/>
                <a:ext cx="230" cy="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41095" name="Group 123"/>
              <p:cNvGrpSpPr>
                <a:grpSpLocks/>
              </p:cNvGrpSpPr>
              <p:nvPr/>
            </p:nvGrpSpPr>
            <p:grpSpPr bwMode="auto">
              <a:xfrm>
                <a:off x="68" y="2192"/>
                <a:ext cx="387" cy="139"/>
                <a:chOff x="322" y="890"/>
                <a:chExt cx="872" cy="339"/>
              </a:xfrm>
            </p:grpSpPr>
            <p:sp>
              <p:nvSpPr>
                <p:cNvPr id="41101" name="Rectangle 124"/>
                <p:cNvSpPr>
                  <a:spLocks noChangeArrowheads="1"/>
                </p:cNvSpPr>
                <p:nvPr/>
              </p:nvSpPr>
              <p:spPr bwMode="auto">
                <a:xfrm>
                  <a:off x="320" y="1000"/>
                  <a:ext cx="871" cy="229"/>
                </a:xfrm>
                <a:prstGeom prst="rect">
                  <a:avLst/>
                </a:pr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1102" name="Rectangle 125"/>
                <p:cNvSpPr>
                  <a:spLocks noChangeArrowheads="1"/>
                </p:cNvSpPr>
                <p:nvPr/>
              </p:nvSpPr>
              <p:spPr bwMode="auto">
                <a:xfrm>
                  <a:off x="392" y="1074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1103" name="Rectangle 126"/>
                <p:cNvSpPr>
                  <a:spLocks noChangeArrowheads="1"/>
                </p:cNvSpPr>
                <p:nvPr/>
              </p:nvSpPr>
              <p:spPr bwMode="auto">
                <a:xfrm>
                  <a:off x="464" y="1074"/>
                  <a:ext cx="54" cy="56"/>
                </a:xfrm>
                <a:prstGeom prst="rect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1104" name="Rectangle 127"/>
                <p:cNvSpPr>
                  <a:spLocks noChangeArrowheads="1"/>
                </p:cNvSpPr>
                <p:nvPr/>
              </p:nvSpPr>
              <p:spPr bwMode="auto">
                <a:xfrm>
                  <a:off x="536" y="1068"/>
                  <a:ext cx="60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1105" name="Rectangle 128"/>
                <p:cNvSpPr>
                  <a:spLocks noChangeArrowheads="1"/>
                </p:cNvSpPr>
                <p:nvPr/>
              </p:nvSpPr>
              <p:spPr bwMode="auto">
                <a:xfrm>
                  <a:off x="615" y="1068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1106" name="AutoShape 129"/>
                <p:cNvSpPr>
                  <a:spLocks noChangeArrowheads="1"/>
                </p:cNvSpPr>
                <p:nvPr/>
              </p:nvSpPr>
              <p:spPr bwMode="auto">
                <a:xfrm rot="10800000" flipH="1">
                  <a:off x="322" y="890"/>
                  <a:ext cx="859" cy="11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01 w 21600"/>
                    <a:gd name="T13" fmla="*/ 4516 h 21600"/>
                    <a:gd name="T14" fmla="*/ 17099 w 21600"/>
                    <a:gd name="T15" fmla="*/ 17084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pic>
            <p:nvPicPr>
              <p:cNvPr id="41096" name="Picture 130" descr="desktop_computer_stylized_small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427" y="2049"/>
                <a:ext cx="447" cy="4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1097" name="Rectangle 131"/>
              <p:cNvSpPr>
                <a:spLocks noChangeArrowheads="1"/>
              </p:cNvSpPr>
              <p:nvPr/>
            </p:nvSpPr>
            <p:spPr bwMode="auto">
              <a:xfrm>
                <a:off x="528" y="2232"/>
                <a:ext cx="104" cy="91"/>
              </a:xfrm>
              <a:prstGeom prst="rect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1098" name="Freeform 132"/>
              <p:cNvSpPr>
                <a:spLocks/>
              </p:cNvSpPr>
              <p:nvPr/>
            </p:nvSpPr>
            <p:spPr bwMode="auto">
              <a:xfrm>
                <a:off x="282" y="1951"/>
                <a:ext cx="302" cy="274"/>
              </a:xfrm>
              <a:custGeom>
                <a:avLst/>
                <a:gdLst>
                  <a:gd name="T0" fmla="*/ 14 w 381"/>
                  <a:gd name="T1" fmla="*/ 274 h 274"/>
                  <a:gd name="T2" fmla="*/ 14 w 381"/>
                  <a:gd name="T3" fmla="*/ 130 h 274"/>
                  <a:gd name="T4" fmla="*/ 0 w 381"/>
                  <a:gd name="T5" fmla="*/ 0 h 274"/>
                  <a:gd name="T6" fmla="*/ 0 60000 65536"/>
                  <a:gd name="T7" fmla="*/ 0 60000 65536"/>
                  <a:gd name="T8" fmla="*/ 0 60000 65536"/>
                  <a:gd name="T9" fmla="*/ 0 w 381"/>
                  <a:gd name="T10" fmla="*/ 0 h 274"/>
                  <a:gd name="T11" fmla="*/ 381 w 381"/>
                  <a:gd name="T12" fmla="*/ 274 h 27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81" h="274">
                    <a:moveTo>
                      <a:pt x="381" y="274"/>
                    </a:moveTo>
                    <a:lnTo>
                      <a:pt x="381" y="130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1099" name="Line 133"/>
              <p:cNvSpPr>
                <a:spLocks noChangeShapeType="1"/>
              </p:cNvSpPr>
              <p:nvPr/>
            </p:nvSpPr>
            <p:spPr bwMode="auto">
              <a:xfrm flipH="1">
                <a:off x="470" y="2270"/>
                <a:ext cx="15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pic>
            <p:nvPicPr>
              <p:cNvPr id="41100" name="Picture 134" descr="tv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" y="1737"/>
                <a:ext cx="476" cy="4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40975" name="Group 135"/>
          <p:cNvGrpSpPr>
            <a:grpSpLocks/>
          </p:cNvGrpSpPr>
          <p:nvPr/>
        </p:nvGrpSpPr>
        <p:grpSpPr bwMode="auto">
          <a:xfrm>
            <a:off x="4287838" y="2309813"/>
            <a:ext cx="850900" cy="527050"/>
            <a:chOff x="-490" y="1664"/>
            <a:chExt cx="1429" cy="842"/>
          </a:xfrm>
        </p:grpSpPr>
        <p:sp>
          <p:nvSpPr>
            <p:cNvPr id="41075" name="AutoShape 136"/>
            <p:cNvSpPr>
              <a:spLocks noChangeArrowheads="1"/>
            </p:cNvSpPr>
            <p:nvPr/>
          </p:nvSpPr>
          <p:spPr bwMode="auto">
            <a:xfrm>
              <a:off x="-490" y="1664"/>
              <a:ext cx="1429" cy="294"/>
            </a:xfrm>
            <a:prstGeom prst="triangle">
              <a:avLst>
                <a:gd name="adj" fmla="val 50000"/>
              </a:avLst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41076" name="Group 137"/>
            <p:cNvGrpSpPr>
              <a:grpSpLocks/>
            </p:cNvGrpSpPr>
            <p:nvPr/>
          </p:nvGrpSpPr>
          <p:grpSpPr bwMode="auto">
            <a:xfrm>
              <a:off x="-427" y="1737"/>
              <a:ext cx="1217" cy="769"/>
              <a:chOff x="-427" y="1737"/>
              <a:chExt cx="1217" cy="769"/>
            </a:xfrm>
          </p:grpSpPr>
          <p:sp>
            <p:nvSpPr>
              <p:cNvPr id="41077" name="Rectangle 138"/>
              <p:cNvSpPr>
                <a:spLocks noChangeArrowheads="1"/>
              </p:cNvSpPr>
              <p:nvPr/>
            </p:nvSpPr>
            <p:spPr bwMode="auto">
              <a:xfrm>
                <a:off x="-338" y="1923"/>
                <a:ext cx="1128" cy="583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1078" name="Line 7"/>
              <p:cNvSpPr>
                <a:spLocks noChangeShapeType="1"/>
              </p:cNvSpPr>
              <p:nvPr/>
            </p:nvSpPr>
            <p:spPr bwMode="auto">
              <a:xfrm flipV="1">
                <a:off x="-150" y="2270"/>
                <a:ext cx="230" cy="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41079" name="Group 140"/>
              <p:cNvGrpSpPr>
                <a:grpSpLocks/>
              </p:cNvGrpSpPr>
              <p:nvPr/>
            </p:nvGrpSpPr>
            <p:grpSpPr bwMode="auto">
              <a:xfrm>
                <a:off x="68" y="2192"/>
                <a:ext cx="387" cy="139"/>
                <a:chOff x="322" y="890"/>
                <a:chExt cx="872" cy="339"/>
              </a:xfrm>
            </p:grpSpPr>
            <p:sp>
              <p:nvSpPr>
                <p:cNvPr id="41085" name="Rectangle 141"/>
                <p:cNvSpPr>
                  <a:spLocks noChangeArrowheads="1"/>
                </p:cNvSpPr>
                <p:nvPr/>
              </p:nvSpPr>
              <p:spPr bwMode="auto">
                <a:xfrm>
                  <a:off x="320" y="1000"/>
                  <a:ext cx="871" cy="229"/>
                </a:xfrm>
                <a:prstGeom prst="rect">
                  <a:avLst/>
                </a:pr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1086" name="Rectangle 142"/>
                <p:cNvSpPr>
                  <a:spLocks noChangeArrowheads="1"/>
                </p:cNvSpPr>
                <p:nvPr/>
              </p:nvSpPr>
              <p:spPr bwMode="auto">
                <a:xfrm>
                  <a:off x="392" y="1074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1087" name="Rectangle 143"/>
                <p:cNvSpPr>
                  <a:spLocks noChangeArrowheads="1"/>
                </p:cNvSpPr>
                <p:nvPr/>
              </p:nvSpPr>
              <p:spPr bwMode="auto">
                <a:xfrm>
                  <a:off x="464" y="1074"/>
                  <a:ext cx="54" cy="56"/>
                </a:xfrm>
                <a:prstGeom prst="rect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1088" name="Rectangle 144"/>
                <p:cNvSpPr>
                  <a:spLocks noChangeArrowheads="1"/>
                </p:cNvSpPr>
                <p:nvPr/>
              </p:nvSpPr>
              <p:spPr bwMode="auto">
                <a:xfrm>
                  <a:off x="536" y="1068"/>
                  <a:ext cx="60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1089" name="Rectangle 145"/>
                <p:cNvSpPr>
                  <a:spLocks noChangeArrowheads="1"/>
                </p:cNvSpPr>
                <p:nvPr/>
              </p:nvSpPr>
              <p:spPr bwMode="auto">
                <a:xfrm>
                  <a:off x="615" y="1068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1090" name="AutoShape 146"/>
                <p:cNvSpPr>
                  <a:spLocks noChangeArrowheads="1"/>
                </p:cNvSpPr>
                <p:nvPr/>
              </p:nvSpPr>
              <p:spPr bwMode="auto">
                <a:xfrm rot="10800000" flipH="1">
                  <a:off x="322" y="890"/>
                  <a:ext cx="859" cy="11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01 w 21600"/>
                    <a:gd name="T13" fmla="*/ 4516 h 21600"/>
                    <a:gd name="T14" fmla="*/ 17099 w 21600"/>
                    <a:gd name="T15" fmla="*/ 17084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pic>
            <p:nvPicPr>
              <p:cNvPr id="41080" name="Picture 147" descr="desktop_computer_stylized_small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427" y="2049"/>
                <a:ext cx="447" cy="4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1081" name="Rectangle 148"/>
              <p:cNvSpPr>
                <a:spLocks noChangeArrowheads="1"/>
              </p:cNvSpPr>
              <p:nvPr/>
            </p:nvSpPr>
            <p:spPr bwMode="auto">
              <a:xfrm>
                <a:off x="528" y="2232"/>
                <a:ext cx="104" cy="91"/>
              </a:xfrm>
              <a:prstGeom prst="rect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1082" name="Freeform 149"/>
              <p:cNvSpPr>
                <a:spLocks/>
              </p:cNvSpPr>
              <p:nvPr/>
            </p:nvSpPr>
            <p:spPr bwMode="auto">
              <a:xfrm>
                <a:off x="282" y="1951"/>
                <a:ext cx="302" cy="274"/>
              </a:xfrm>
              <a:custGeom>
                <a:avLst/>
                <a:gdLst>
                  <a:gd name="T0" fmla="*/ 14 w 381"/>
                  <a:gd name="T1" fmla="*/ 274 h 274"/>
                  <a:gd name="T2" fmla="*/ 14 w 381"/>
                  <a:gd name="T3" fmla="*/ 130 h 274"/>
                  <a:gd name="T4" fmla="*/ 0 w 381"/>
                  <a:gd name="T5" fmla="*/ 0 h 274"/>
                  <a:gd name="T6" fmla="*/ 0 60000 65536"/>
                  <a:gd name="T7" fmla="*/ 0 60000 65536"/>
                  <a:gd name="T8" fmla="*/ 0 60000 65536"/>
                  <a:gd name="T9" fmla="*/ 0 w 381"/>
                  <a:gd name="T10" fmla="*/ 0 h 274"/>
                  <a:gd name="T11" fmla="*/ 381 w 381"/>
                  <a:gd name="T12" fmla="*/ 274 h 27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81" h="274">
                    <a:moveTo>
                      <a:pt x="381" y="274"/>
                    </a:moveTo>
                    <a:lnTo>
                      <a:pt x="381" y="130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1083" name="Line 150"/>
              <p:cNvSpPr>
                <a:spLocks noChangeShapeType="1"/>
              </p:cNvSpPr>
              <p:nvPr/>
            </p:nvSpPr>
            <p:spPr bwMode="auto">
              <a:xfrm flipH="1">
                <a:off x="470" y="2270"/>
                <a:ext cx="15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pic>
            <p:nvPicPr>
              <p:cNvPr id="41084" name="Picture 151" descr="tv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" y="1737"/>
                <a:ext cx="476" cy="4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40976" name="Group 152"/>
          <p:cNvGrpSpPr>
            <a:grpSpLocks/>
          </p:cNvGrpSpPr>
          <p:nvPr/>
        </p:nvGrpSpPr>
        <p:grpSpPr bwMode="auto">
          <a:xfrm>
            <a:off x="5154613" y="2319338"/>
            <a:ext cx="850900" cy="527050"/>
            <a:chOff x="-490" y="1664"/>
            <a:chExt cx="1429" cy="842"/>
          </a:xfrm>
        </p:grpSpPr>
        <p:sp>
          <p:nvSpPr>
            <p:cNvPr id="41059" name="AutoShape 153"/>
            <p:cNvSpPr>
              <a:spLocks noChangeArrowheads="1"/>
            </p:cNvSpPr>
            <p:nvPr/>
          </p:nvSpPr>
          <p:spPr bwMode="auto">
            <a:xfrm>
              <a:off x="-490" y="1664"/>
              <a:ext cx="1429" cy="294"/>
            </a:xfrm>
            <a:prstGeom prst="triangle">
              <a:avLst>
                <a:gd name="adj" fmla="val 50000"/>
              </a:avLst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41060" name="Group 154"/>
            <p:cNvGrpSpPr>
              <a:grpSpLocks/>
            </p:cNvGrpSpPr>
            <p:nvPr/>
          </p:nvGrpSpPr>
          <p:grpSpPr bwMode="auto">
            <a:xfrm>
              <a:off x="-427" y="1737"/>
              <a:ext cx="1217" cy="769"/>
              <a:chOff x="-427" y="1737"/>
              <a:chExt cx="1217" cy="769"/>
            </a:xfrm>
          </p:grpSpPr>
          <p:sp>
            <p:nvSpPr>
              <p:cNvPr id="41061" name="Rectangle 155"/>
              <p:cNvSpPr>
                <a:spLocks noChangeArrowheads="1"/>
              </p:cNvSpPr>
              <p:nvPr/>
            </p:nvSpPr>
            <p:spPr bwMode="auto">
              <a:xfrm>
                <a:off x="-338" y="1923"/>
                <a:ext cx="1128" cy="583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1062" name="Line 7"/>
              <p:cNvSpPr>
                <a:spLocks noChangeShapeType="1"/>
              </p:cNvSpPr>
              <p:nvPr/>
            </p:nvSpPr>
            <p:spPr bwMode="auto">
              <a:xfrm flipV="1">
                <a:off x="-150" y="2270"/>
                <a:ext cx="230" cy="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41063" name="Group 157"/>
              <p:cNvGrpSpPr>
                <a:grpSpLocks/>
              </p:cNvGrpSpPr>
              <p:nvPr/>
            </p:nvGrpSpPr>
            <p:grpSpPr bwMode="auto">
              <a:xfrm>
                <a:off x="68" y="2192"/>
                <a:ext cx="387" cy="139"/>
                <a:chOff x="322" y="890"/>
                <a:chExt cx="872" cy="339"/>
              </a:xfrm>
            </p:grpSpPr>
            <p:sp>
              <p:nvSpPr>
                <p:cNvPr id="41069" name="Rectangle 158"/>
                <p:cNvSpPr>
                  <a:spLocks noChangeArrowheads="1"/>
                </p:cNvSpPr>
                <p:nvPr/>
              </p:nvSpPr>
              <p:spPr bwMode="auto">
                <a:xfrm>
                  <a:off x="320" y="1000"/>
                  <a:ext cx="871" cy="229"/>
                </a:xfrm>
                <a:prstGeom prst="rect">
                  <a:avLst/>
                </a:pr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1070" name="Rectangle 159"/>
                <p:cNvSpPr>
                  <a:spLocks noChangeArrowheads="1"/>
                </p:cNvSpPr>
                <p:nvPr/>
              </p:nvSpPr>
              <p:spPr bwMode="auto">
                <a:xfrm>
                  <a:off x="392" y="1074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1071" name="Rectangle 160"/>
                <p:cNvSpPr>
                  <a:spLocks noChangeArrowheads="1"/>
                </p:cNvSpPr>
                <p:nvPr/>
              </p:nvSpPr>
              <p:spPr bwMode="auto">
                <a:xfrm>
                  <a:off x="464" y="1074"/>
                  <a:ext cx="54" cy="56"/>
                </a:xfrm>
                <a:prstGeom prst="rect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1072" name="Rectangle 161"/>
                <p:cNvSpPr>
                  <a:spLocks noChangeArrowheads="1"/>
                </p:cNvSpPr>
                <p:nvPr/>
              </p:nvSpPr>
              <p:spPr bwMode="auto">
                <a:xfrm>
                  <a:off x="536" y="1068"/>
                  <a:ext cx="60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1073" name="Rectangle 162"/>
                <p:cNvSpPr>
                  <a:spLocks noChangeArrowheads="1"/>
                </p:cNvSpPr>
                <p:nvPr/>
              </p:nvSpPr>
              <p:spPr bwMode="auto">
                <a:xfrm>
                  <a:off x="615" y="1068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1074" name="AutoShape 163"/>
                <p:cNvSpPr>
                  <a:spLocks noChangeArrowheads="1"/>
                </p:cNvSpPr>
                <p:nvPr/>
              </p:nvSpPr>
              <p:spPr bwMode="auto">
                <a:xfrm rot="10800000" flipH="1">
                  <a:off x="322" y="890"/>
                  <a:ext cx="859" cy="11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01 w 21600"/>
                    <a:gd name="T13" fmla="*/ 4516 h 21600"/>
                    <a:gd name="T14" fmla="*/ 17099 w 21600"/>
                    <a:gd name="T15" fmla="*/ 17084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pic>
            <p:nvPicPr>
              <p:cNvPr id="41064" name="Picture 164" descr="desktop_computer_stylized_small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427" y="2049"/>
                <a:ext cx="447" cy="4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1065" name="Rectangle 165"/>
              <p:cNvSpPr>
                <a:spLocks noChangeArrowheads="1"/>
              </p:cNvSpPr>
              <p:nvPr/>
            </p:nvSpPr>
            <p:spPr bwMode="auto">
              <a:xfrm>
                <a:off x="528" y="2232"/>
                <a:ext cx="104" cy="91"/>
              </a:xfrm>
              <a:prstGeom prst="rect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1066" name="Freeform 166"/>
              <p:cNvSpPr>
                <a:spLocks/>
              </p:cNvSpPr>
              <p:nvPr/>
            </p:nvSpPr>
            <p:spPr bwMode="auto">
              <a:xfrm>
                <a:off x="282" y="1951"/>
                <a:ext cx="302" cy="274"/>
              </a:xfrm>
              <a:custGeom>
                <a:avLst/>
                <a:gdLst>
                  <a:gd name="T0" fmla="*/ 14 w 381"/>
                  <a:gd name="T1" fmla="*/ 274 h 274"/>
                  <a:gd name="T2" fmla="*/ 14 w 381"/>
                  <a:gd name="T3" fmla="*/ 130 h 274"/>
                  <a:gd name="T4" fmla="*/ 0 w 381"/>
                  <a:gd name="T5" fmla="*/ 0 h 274"/>
                  <a:gd name="T6" fmla="*/ 0 60000 65536"/>
                  <a:gd name="T7" fmla="*/ 0 60000 65536"/>
                  <a:gd name="T8" fmla="*/ 0 60000 65536"/>
                  <a:gd name="T9" fmla="*/ 0 w 381"/>
                  <a:gd name="T10" fmla="*/ 0 h 274"/>
                  <a:gd name="T11" fmla="*/ 381 w 381"/>
                  <a:gd name="T12" fmla="*/ 274 h 27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81" h="274">
                    <a:moveTo>
                      <a:pt x="381" y="274"/>
                    </a:moveTo>
                    <a:lnTo>
                      <a:pt x="381" y="130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1067" name="Line 167"/>
              <p:cNvSpPr>
                <a:spLocks noChangeShapeType="1"/>
              </p:cNvSpPr>
              <p:nvPr/>
            </p:nvSpPr>
            <p:spPr bwMode="auto">
              <a:xfrm flipH="1">
                <a:off x="470" y="2270"/>
                <a:ext cx="15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pic>
            <p:nvPicPr>
              <p:cNvPr id="41068" name="Picture 168" descr="tv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" y="1737"/>
                <a:ext cx="476" cy="4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40977" name="Line 169"/>
          <p:cNvSpPr>
            <a:spLocks noChangeShapeType="1"/>
          </p:cNvSpPr>
          <p:nvPr/>
        </p:nvSpPr>
        <p:spPr bwMode="auto">
          <a:xfrm>
            <a:off x="3741739" y="2212975"/>
            <a:ext cx="3690937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grpSp>
        <p:nvGrpSpPr>
          <p:cNvPr id="40978" name="Group 170"/>
          <p:cNvGrpSpPr>
            <a:grpSpLocks/>
          </p:cNvGrpSpPr>
          <p:nvPr/>
        </p:nvGrpSpPr>
        <p:grpSpPr bwMode="auto">
          <a:xfrm>
            <a:off x="6243638" y="1471613"/>
            <a:ext cx="850900" cy="527050"/>
            <a:chOff x="-490" y="1664"/>
            <a:chExt cx="1429" cy="842"/>
          </a:xfrm>
        </p:grpSpPr>
        <p:sp>
          <p:nvSpPr>
            <p:cNvPr id="41043" name="AutoShape 171"/>
            <p:cNvSpPr>
              <a:spLocks noChangeArrowheads="1"/>
            </p:cNvSpPr>
            <p:nvPr/>
          </p:nvSpPr>
          <p:spPr bwMode="auto">
            <a:xfrm>
              <a:off x="-490" y="1664"/>
              <a:ext cx="1429" cy="294"/>
            </a:xfrm>
            <a:prstGeom prst="triangle">
              <a:avLst>
                <a:gd name="adj" fmla="val 50000"/>
              </a:avLst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41044" name="Group 172"/>
            <p:cNvGrpSpPr>
              <a:grpSpLocks/>
            </p:cNvGrpSpPr>
            <p:nvPr/>
          </p:nvGrpSpPr>
          <p:grpSpPr bwMode="auto">
            <a:xfrm>
              <a:off x="-427" y="1737"/>
              <a:ext cx="1217" cy="769"/>
              <a:chOff x="-427" y="1737"/>
              <a:chExt cx="1217" cy="769"/>
            </a:xfrm>
          </p:grpSpPr>
          <p:sp>
            <p:nvSpPr>
              <p:cNvPr id="41045" name="Rectangle 173"/>
              <p:cNvSpPr>
                <a:spLocks noChangeArrowheads="1"/>
              </p:cNvSpPr>
              <p:nvPr/>
            </p:nvSpPr>
            <p:spPr bwMode="auto">
              <a:xfrm>
                <a:off x="-338" y="1923"/>
                <a:ext cx="1128" cy="583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1046" name="Line 7"/>
              <p:cNvSpPr>
                <a:spLocks noChangeShapeType="1"/>
              </p:cNvSpPr>
              <p:nvPr/>
            </p:nvSpPr>
            <p:spPr bwMode="auto">
              <a:xfrm flipV="1">
                <a:off x="-150" y="2270"/>
                <a:ext cx="230" cy="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41047" name="Group 175"/>
              <p:cNvGrpSpPr>
                <a:grpSpLocks/>
              </p:cNvGrpSpPr>
              <p:nvPr/>
            </p:nvGrpSpPr>
            <p:grpSpPr bwMode="auto">
              <a:xfrm>
                <a:off x="68" y="2192"/>
                <a:ext cx="387" cy="139"/>
                <a:chOff x="322" y="890"/>
                <a:chExt cx="872" cy="339"/>
              </a:xfrm>
            </p:grpSpPr>
            <p:sp>
              <p:nvSpPr>
                <p:cNvPr id="41053" name="Rectangle 176"/>
                <p:cNvSpPr>
                  <a:spLocks noChangeArrowheads="1"/>
                </p:cNvSpPr>
                <p:nvPr/>
              </p:nvSpPr>
              <p:spPr bwMode="auto">
                <a:xfrm>
                  <a:off x="320" y="1000"/>
                  <a:ext cx="871" cy="229"/>
                </a:xfrm>
                <a:prstGeom prst="rect">
                  <a:avLst/>
                </a:pr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1054" name="Rectangle 177"/>
                <p:cNvSpPr>
                  <a:spLocks noChangeArrowheads="1"/>
                </p:cNvSpPr>
                <p:nvPr/>
              </p:nvSpPr>
              <p:spPr bwMode="auto">
                <a:xfrm>
                  <a:off x="392" y="1074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1055" name="Rectangle 178"/>
                <p:cNvSpPr>
                  <a:spLocks noChangeArrowheads="1"/>
                </p:cNvSpPr>
                <p:nvPr/>
              </p:nvSpPr>
              <p:spPr bwMode="auto">
                <a:xfrm>
                  <a:off x="464" y="1074"/>
                  <a:ext cx="54" cy="56"/>
                </a:xfrm>
                <a:prstGeom prst="rect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1056" name="Rectangle 179"/>
                <p:cNvSpPr>
                  <a:spLocks noChangeArrowheads="1"/>
                </p:cNvSpPr>
                <p:nvPr/>
              </p:nvSpPr>
              <p:spPr bwMode="auto">
                <a:xfrm>
                  <a:off x="536" y="1068"/>
                  <a:ext cx="60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1057" name="Rectangle 180"/>
                <p:cNvSpPr>
                  <a:spLocks noChangeArrowheads="1"/>
                </p:cNvSpPr>
                <p:nvPr/>
              </p:nvSpPr>
              <p:spPr bwMode="auto">
                <a:xfrm>
                  <a:off x="615" y="1068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1058" name="AutoShape 181"/>
                <p:cNvSpPr>
                  <a:spLocks noChangeArrowheads="1"/>
                </p:cNvSpPr>
                <p:nvPr/>
              </p:nvSpPr>
              <p:spPr bwMode="auto">
                <a:xfrm rot="10800000" flipH="1">
                  <a:off x="322" y="890"/>
                  <a:ext cx="859" cy="11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01 w 21600"/>
                    <a:gd name="T13" fmla="*/ 4516 h 21600"/>
                    <a:gd name="T14" fmla="*/ 17099 w 21600"/>
                    <a:gd name="T15" fmla="*/ 17084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pic>
            <p:nvPicPr>
              <p:cNvPr id="41048" name="Picture 182" descr="desktop_computer_stylized_small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427" y="2049"/>
                <a:ext cx="447" cy="4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1049" name="Rectangle 183"/>
              <p:cNvSpPr>
                <a:spLocks noChangeArrowheads="1"/>
              </p:cNvSpPr>
              <p:nvPr/>
            </p:nvSpPr>
            <p:spPr bwMode="auto">
              <a:xfrm>
                <a:off x="528" y="2232"/>
                <a:ext cx="104" cy="91"/>
              </a:xfrm>
              <a:prstGeom prst="rect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1050" name="Freeform 184"/>
              <p:cNvSpPr>
                <a:spLocks/>
              </p:cNvSpPr>
              <p:nvPr/>
            </p:nvSpPr>
            <p:spPr bwMode="auto">
              <a:xfrm>
                <a:off x="282" y="1951"/>
                <a:ext cx="302" cy="274"/>
              </a:xfrm>
              <a:custGeom>
                <a:avLst/>
                <a:gdLst>
                  <a:gd name="T0" fmla="*/ 14 w 381"/>
                  <a:gd name="T1" fmla="*/ 274 h 274"/>
                  <a:gd name="T2" fmla="*/ 14 w 381"/>
                  <a:gd name="T3" fmla="*/ 130 h 274"/>
                  <a:gd name="T4" fmla="*/ 0 w 381"/>
                  <a:gd name="T5" fmla="*/ 0 h 274"/>
                  <a:gd name="T6" fmla="*/ 0 60000 65536"/>
                  <a:gd name="T7" fmla="*/ 0 60000 65536"/>
                  <a:gd name="T8" fmla="*/ 0 60000 65536"/>
                  <a:gd name="T9" fmla="*/ 0 w 381"/>
                  <a:gd name="T10" fmla="*/ 0 h 274"/>
                  <a:gd name="T11" fmla="*/ 381 w 381"/>
                  <a:gd name="T12" fmla="*/ 274 h 27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81" h="274">
                    <a:moveTo>
                      <a:pt x="381" y="274"/>
                    </a:moveTo>
                    <a:lnTo>
                      <a:pt x="381" y="130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1051" name="Line 185"/>
              <p:cNvSpPr>
                <a:spLocks noChangeShapeType="1"/>
              </p:cNvSpPr>
              <p:nvPr/>
            </p:nvSpPr>
            <p:spPr bwMode="auto">
              <a:xfrm flipH="1">
                <a:off x="470" y="2270"/>
                <a:ext cx="15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pic>
            <p:nvPicPr>
              <p:cNvPr id="41052" name="Picture 186" descr="tv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" y="1737"/>
                <a:ext cx="476" cy="4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40979" name="Text Box 204"/>
          <p:cNvSpPr txBox="1">
            <a:spLocks noChangeArrowheads="1"/>
          </p:cNvSpPr>
          <p:nvPr/>
        </p:nvSpPr>
        <p:spPr bwMode="auto">
          <a:xfrm>
            <a:off x="5854700" y="1541463"/>
            <a:ext cx="39305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>
                <a:solidFill>
                  <a:srgbClr val="000099"/>
                </a:solidFill>
                <a:latin typeface="Comic Sans MS" panose="030F0702030302020204" pitchFamily="66" charset="0"/>
              </a:rPr>
              <a:t>…</a:t>
            </a:r>
          </a:p>
        </p:txBody>
      </p:sp>
      <p:sp>
        <p:nvSpPr>
          <p:cNvPr id="40980" name="Line 205"/>
          <p:cNvSpPr>
            <a:spLocks noChangeShapeType="1"/>
          </p:cNvSpPr>
          <p:nvPr/>
        </p:nvSpPr>
        <p:spPr bwMode="auto">
          <a:xfrm flipH="1">
            <a:off x="4835526" y="1882776"/>
            <a:ext cx="3175" cy="3333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40981" name="Line 206"/>
          <p:cNvSpPr>
            <a:spLocks noChangeShapeType="1"/>
          </p:cNvSpPr>
          <p:nvPr/>
        </p:nvSpPr>
        <p:spPr bwMode="auto">
          <a:xfrm flipH="1">
            <a:off x="5740401" y="1882776"/>
            <a:ext cx="3175" cy="3333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40982" name="Line 207"/>
          <p:cNvSpPr>
            <a:spLocks noChangeShapeType="1"/>
          </p:cNvSpPr>
          <p:nvPr/>
        </p:nvSpPr>
        <p:spPr bwMode="auto">
          <a:xfrm flipH="1">
            <a:off x="6877051" y="1882776"/>
            <a:ext cx="3175" cy="3333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40983" name="Freeform 208"/>
          <p:cNvSpPr>
            <a:spLocks/>
          </p:cNvSpPr>
          <p:nvPr/>
        </p:nvSpPr>
        <p:spPr bwMode="auto">
          <a:xfrm>
            <a:off x="5826125" y="2219325"/>
            <a:ext cx="127000" cy="476250"/>
          </a:xfrm>
          <a:custGeom>
            <a:avLst/>
            <a:gdLst>
              <a:gd name="T0" fmla="*/ 0 w 80"/>
              <a:gd name="T1" fmla="*/ 2147483647 h 300"/>
              <a:gd name="T2" fmla="*/ 2147483647 w 80"/>
              <a:gd name="T3" fmla="*/ 2147483647 h 300"/>
              <a:gd name="T4" fmla="*/ 2147483647 w 80"/>
              <a:gd name="T5" fmla="*/ 0 h 300"/>
              <a:gd name="T6" fmla="*/ 0 60000 65536"/>
              <a:gd name="T7" fmla="*/ 0 60000 65536"/>
              <a:gd name="T8" fmla="*/ 0 60000 65536"/>
              <a:gd name="T9" fmla="*/ 0 w 80"/>
              <a:gd name="T10" fmla="*/ 0 h 300"/>
              <a:gd name="T11" fmla="*/ 80 w 80"/>
              <a:gd name="T12" fmla="*/ 300 h 3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80" h="300">
                <a:moveTo>
                  <a:pt x="0" y="300"/>
                </a:moveTo>
                <a:lnTo>
                  <a:pt x="80" y="300"/>
                </a:lnTo>
                <a:lnTo>
                  <a:pt x="80" y="0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40984" name="Freeform 209"/>
          <p:cNvSpPr>
            <a:spLocks/>
          </p:cNvSpPr>
          <p:nvPr/>
        </p:nvSpPr>
        <p:spPr bwMode="auto">
          <a:xfrm>
            <a:off x="4959350" y="2212975"/>
            <a:ext cx="127000" cy="476250"/>
          </a:xfrm>
          <a:custGeom>
            <a:avLst/>
            <a:gdLst>
              <a:gd name="T0" fmla="*/ 0 w 80"/>
              <a:gd name="T1" fmla="*/ 2147483647 h 300"/>
              <a:gd name="T2" fmla="*/ 2147483647 w 80"/>
              <a:gd name="T3" fmla="*/ 2147483647 h 300"/>
              <a:gd name="T4" fmla="*/ 2147483647 w 80"/>
              <a:gd name="T5" fmla="*/ 0 h 300"/>
              <a:gd name="T6" fmla="*/ 0 60000 65536"/>
              <a:gd name="T7" fmla="*/ 0 60000 65536"/>
              <a:gd name="T8" fmla="*/ 0 60000 65536"/>
              <a:gd name="T9" fmla="*/ 0 w 80"/>
              <a:gd name="T10" fmla="*/ 0 h 300"/>
              <a:gd name="T11" fmla="*/ 80 w 80"/>
              <a:gd name="T12" fmla="*/ 300 h 3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80" h="300">
                <a:moveTo>
                  <a:pt x="0" y="300"/>
                </a:moveTo>
                <a:lnTo>
                  <a:pt x="80" y="300"/>
                </a:lnTo>
                <a:lnTo>
                  <a:pt x="80" y="0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40985" name="Rectangle 44"/>
          <p:cNvSpPr>
            <a:spLocks noChangeArrowheads="1"/>
          </p:cNvSpPr>
          <p:nvPr/>
        </p:nvSpPr>
        <p:spPr bwMode="auto">
          <a:xfrm>
            <a:off x="7170739" y="1787525"/>
            <a:ext cx="955675" cy="700088"/>
          </a:xfrm>
          <a:prstGeom prst="rect">
            <a:avLst/>
          </a:prstGeom>
          <a:noFill/>
          <a:ln w="9525">
            <a:solidFill>
              <a:schemeClr val="tx1"/>
            </a:solidFill>
            <a:prstDash val="dash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40986" name="Text Box 45"/>
          <p:cNvSpPr txBox="1">
            <a:spLocks noChangeArrowheads="1"/>
          </p:cNvSpPr>
          <p:nvPr/>
        </p:nvSpPr>
        <p:spPr bwMode="auto">
          <a:xfrm>
            <a:off x="6681789" y="1250951"/>
            <a:ext cx="1925637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80000"/>
              </a:lnSpc>
            </a:pPr>
            <a:r>
              <a:rPr lang="en-US" altLang="zh-CN" sz="1600">
                <a:solidFill>
                  <a:srgbClr val="000099"/>
                </a:solidFill>
                <a:latin typeface="Comic Sans MS" panose="030F0702030302020204" pitchFamily="66" charset="0"/>
              </a:rPr>
              <a:t>cable headend</a:t>
            </a:r>
          </a:p>
        </p:txBody>
      </p:sp>
      <p:sp>
        <p:nvSpPr>
          <p:cNvPr id="40987" name="Freeform 216"/>
          <p:cNvSpPr>
            <a:spLocks/>
          </p:cNvSpPr>
          <p:nvPr/>
        </p:nvSpPr>
        <p:spPr bwMode="auto">
          <a:xfrm>
            <a:off x="7427913" y="1970089"/>
            <a:ext cx="330200" cy="454025"/>
          </a:xfrm>
          <a:custGeom>
            <a:avLst/>
            <a:gdLst>
              <a:gd name="T0" fmla="*/ 0 w 318"/>
              <a:gd name="T1" fmla="*/ 2147483647 h 412"/>
              <a:gd name="T2" fmla="*/ 2147483647 w 318"/>
              <a:gd name="T3" fmla="*/ 2147483647 h 412"/>
              <a:gd name="T4" fmla="*/ 2147483647 w 318"/>
              <a:gd name="T5" fmla="*/ 0 h 412"/>
              <a:gd name="T6" fmla="*/ 2147483647 w 318"/>
              <a:gd name="T7" fmla="*/ 2147483647 h 412"/>
              <a:gd name="T8" fmla="*/ 2147483647 w 318"/>
              <a:gd name="T9" fmla="*/ 2147483647 h 412"/>
              <a:gd name="T10" fmla="*/ 2147483647 w 318"/>
              <a:gd name="T11" fmla="*/ 2147483647 h 412"/>
              <a:gd name="T12" fmla="*/ 2147483647 w 318"/>
              <a:gd name="T13" fmla="*/ 2147483647 h 412"/>
              <a:gd name="T14" fmla="*/ 2147483647 w 318"/>
              <a:gd name="T15" fmla="*/ 2147483647 h 412"/>
              <a:gd name="T16" fmla="*/ 0 w 318"/>
              <a:gd name="T17" fmla="*/ 2147483647 h 412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318"/>
              <a:gd name="T28" fmla="*/ 0 h 412"/>
              <a:gd name="T29" fmla="*/ 318 w 318"/>
              <a:gd name="T30" fmla="*/ 412 h 412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318" h="412">
                <a:moveTo>
                  <a:pt x="0" y="412"/>
                </a:moveTo>
                <a:lnTo>
                  <a:pt x="3" y="1"/>
                </a:lnTo>
                <a:lnTo>
                  <a:pt x="74" y="0"/>
                </a:lnTo>
                <a:lnTo>
                  <a:pt x="254" y="111"/>
                </a:lnTo>
                <a:lnTo>
                  <a:pt x="318" y="115"/>
                </a:lnTo>
                <a:lnTo>
                  <a:pt x="318" y="308"/>
                </a:lnTo>
                <a:lnTo>
                  <a:pt x="246" y="308"/>
                </a:lnTo>
                <a:lnTo>
                  <a:pt x="74" y="412"/>
                </a:lnTo>
                <a:lnTo>
                  <a:pt x="0" y="412"/>
                </a:lnTo>
                <a:close/>
              </a:path>
            </a:pathLst>
          </a:custGeom>
          <a:gradFill rotWithShape="1">
            <a:gsLst>
              <a:gs pos="0">
                <a:schemeClr val="bg1"/>
              </a:gs>
              <a:gs pos="100000">
                <a:srgbClr val="FFFF99"/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40988" name="Freeform 217"/>
          <p:cNvSpPr>
            <a:spLocks/>
          </p:cNvSpPr>
          <p:nvPr/>
        </p:nvSpPr>
        <p:spPr bwMode="auto">
          <a:xfrm>
            <a:off x="7429501" y="1905000"/>
            <a:ext cx="366713" cy="406400"/>
          </a:xfrm>
          <a:custGeom>
            <a:avLst/>
            <a:gdLst>
              <a:gd name="T0" fmla="*/ 0 w 353"/>
              <a:gd name="T1" fmla="*/ 2147483647 h 369"/>
              <a:gd name="T2" fmla="*/ 2147483647 w 353"/>
              <a:gd name="T3" fmla="*/ 0 h 369"/>
              <a:gd name="T4" fmla="*/ 2147483647 w 353"/>
              <a:gd name="T5" fmla="*/ 0 h 369"/>
              <a:gd name="T6" fmla="*/ 2147483647 w 353"/>
              <a:gd name="T7" fmla="*/ 2147483647 h 369"/>
              <a:gd name="T8" fmla="*/ 2147483647 w 353"/>
              <a:gd name="T9" fmla="*/ 2147483647 h 369"/>
              <a:gd name="T10" fmla="*/ 2147483647 w 353"/>
              <a:gd name="T11" fmla="*/ 2147483647 h 369"/>
              <a:gd name="T12" fmla="*/ 2147483647 w 353"/>
              <a:gd name="T13" fmla="*/ 2147483647 h 369"/>
              <a:gd name="T14" fmla="*/ 2147483647 w 353"/>
              <a:gd name="T15" fmla="*/ 2147483647 h 369"/>
              <a:gd name="T16" fmla="*/ 2147483647 w 353"/>
              <a:gd name="T17" fmla="*/ 2147483647 h 369"/>
              <a:gd name="T18" fmla="*/ 2147483647 w 353"/>
              <a:gd name="T19" fmla="*/ 2147483647 h 369"/>
              <a:gd name="T20" fmla="*/ 0 w 353"/>
              <a:gd name="T21" fmla="*/ 2147483647 h 369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353"/>
              <a:gd name="T34" fmla="*/ 0 h 369"/>
              <a:gd name="T35" fmla="*/ 353 w 353"/>
              <a:gd name="T36" fmla="*/ 369 h 369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353" h="369">
                <a:moveTo>
                  <a:pt x="0" y="59"/>
                </a:moveTo>
                <a:lnTo>
                  <a:pt x="32" y="0"/>
                </a:lnTo>
                <a:lnTo>
                  <a:pt x="105" y="0"/>
                </a:lnTo>
                <a:lnTo>
                  <a:pt x="276" y="113"/>
                </a:lnTo>
                <a:lnTo>
                  <a:pt x="353" y="113"/>
                </a:lnTo>
                <a:lnTo>
                  <a:pt x="353" y="315"/>
                </a:lnTo>
                <a:lnTo>
                  <a:pt x="318" y="369"/>
                </a:lnTo>
                <a:lnTo>
                  <a:pt x="315" y="173"/>
                </a:lnTo>
                <a:lnTo>
                  <a:pt x="254" y="173"/>
                </a:lnTo>
                <a:lnTo>
                  <a:pt x="75" y="60"/>
                </a:lnTo>
                <a:lnTo>
                  <a:pt x="0" y="59"/>
                </a:lnTo>
                <a:close/>
              </a:path>
            </a:pathLst>
          </a:cu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40989" name="Line 218"/>
          <p:cNvSpPr>
            <a:spLocks noChangeShapeType="1"/>
          </p:cNvSpPr>
          <p:nvPr/>
        </p:nvSpPr>
        <p:spPr bwMode="auto">
          <a:xfrm flipH="1">
            <a:off x="7754939" y="2028826"/>
            <a:ext cx="34925" cy="682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40990" name="Line 219"/>
          <p:cNvSpPr>
            <a:spLocks noChangeShapeType="1"/>
          </p:cNvSpPr>
          <p:nvPr/>
        </p:nvSpPr>
        <p:spPr bwMode="auto">
          <a:xfrm>
            <a:off x="7456489" y="2200275"/>
            <a:ext cx="2682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40991" name="Freeform 220"/>
          <p:cNvSpPr>
            <a:spLocks/>
          </p:cNvSpPr>
          <p:nvPr/>
        </p:nvSpPr>
        <p:spPr bwMode="auto">
          <a:xfrm>
            <a:off x="7450139" y="2024064"/>
            <a:ext cx="274637" cy="115887"/>
          </a:xfrm>
          <a:custGeom>
            <a:avLst/>
            <a:gdLst>
              <a:gd name="T0" fmla="*/ 0 w 264"/>
              <a:gd name="T1" fmla="*/ 0 h 105"/>
              <a:gd name="T2" fmla="*/ 2147483647 w 264"/>
              <a:gd name="T3" fmla="*/ 0 h 105"/>
              <a:gd name="T4" fmla="*/ 2147483647 w 264"/>
              <a:gd name="T5" fmla="*/ 2147483647 h 105"/>
              <a:gd name="T6" fmla="*/ 2147483647 w 264"/>
              <a:gd name="T7" fmla="*/ 2147483647 h 105"/>
              <a:gd name="T8" fmla="*/ 0 60000 65536"/>
              <a:gd name="T9" fmla="*/ 0 60000 65536"/>
              <a:gd name="T10" fmla="*/ 0 60000 65536"/>
              <a:gd name="T11" fmla="*/ 0 60000 65536"/>
              <a:gd name="T12" fmla="*/ 0 w 264"/>
              <a:gd name="T13" fmla="*/ 0 h 105"/>
              <a:gd name="T14" fmla="*/ 264 w 264"/>
              <a:gd name="T15" fmla="*/ 105 h 10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64" h="105">
                <a:moveTo>
                  <a:pt x="0" y="0"/>
                </a:moveTo>
                <a:lnTo>
                  <a:pt x="52" y="0"/>
                </a:lnTo>
                <a:lnTo>
                  <a:pt x="207" y="105"/>
                </a:lnTo>
                <a:lnTo>
                  <a:pt x="264" y="105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40992" name="Freeform 221"/>
          <p:cNvSpPr>
            <a:spLocks/>
          </p:cNvSpPr>
          <p:nvPr/>
        </p:nvSpPr>
        <p:spPr bwMode="auto">
          <a:xfrm flipV="1">
            <a:off x="7450139" y="2260600"/>
            <a:ext cx="274637" cy="114300"/>
          </a:xfrm>
          <a:custGeom>
            <a:avLst/>
            <a:gdLst>
              <a:gd name="T0" fmla="*/ 0 w 264"/>
              <a:gd name="T1" fmla="*/ 0 h 105"/>
              <a:gd name="T2" fmla="*/ 2147483647 w 264"/>
              <a:gd name="T3" fmla="*/ 0 h 105"/>
              <a:gd name="T4" fmla="*/ 2147483647 w 264"/>
              <a:gd name="T5" fmla="*/ 2147483647 h 105"/>
              <a:gd name="T6" fmla="*/ 2147483647 w 264"/>
              <a:gd name="T7" fmla="*/ 2147483647 h 105"/>
              <a:gd name="T8" fmla="*/ 0 60000 65536"/>
              <a:gd name="T9" fmla="*/ 0 60000 65536"/>
              <a:gd name="T10" fmla="*/ 0 60000 65536"/>
              <a:gd name="T11" fmla="*/ 0 60000 65536"/>
              <a:gd name="T12" fmla="*/ 0 w 264"/>
              <a:gd name="T13" fmla="*/ 0 h 105"/>
              <a:gd name="T14" fmla="*/ 264 w 264"/>
              <a:gd name="T15" fmla="*/ 105 h 10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64" h="105">
                <a:moveTo>
                  <a:pt x="0" y="0"/>
                </a:moveTo>
                <a:lnTo>
                  <a:pt x="52" y="0"/>
                </a:lnTo>
                <a:lnTo>
                  <a:pt x="207" y="105"/>
                </a:lnTo>
                <a:lnTo>
                  <a:pt x="264" y="105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40993" name="AutoShape 225"/>
          <p:cNvSpPr>
            <a:spLocks noChangeArrowheads="1"/>
          </p:cNvSpPr>
          <p:nvPr/>
        </p:nvSpPr>
        <p:spPr bwMode="auto">
          <a:xfrm>
            <a:off x="7031038" y="1524000"/>
            <a:ext cx="1206500" cy="261938"/>
          </a:xfrm>
          <a:prstGeom prst="triangle">
            <a:avLst>
              <a:gd name="adj" fmla="val 50000"/>
            </a:avLst>
          </a:prstGeom>
          <a:noFill/>
          <a:ln w="9525">
            <a:solidFill>
              <a:schemeClr val="tx1"/>
            </a:solidFill>
            <a:prstDash val="dash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grpSp>
        <p:nvGrpSpPr>
          <p:cNvPr id="18" name="Group 37"/>
          <p:cNvGrpSpPr>
            <a:grpSpLocks/>
          </p:cNvGrpSpPr>
          <p:nvPr/>
        </p:nvGrpSpPr>
        <p:grpSpPr bwMode="auto">
          <a:xfrm>
            <a:off x="4941888" y="3186113"/>
            <a:ext cx="2043112" cy="958850"/>
            <a:chOff x="2505" y="826"/>
            <a:chExt cx="1287" cy="604"/>
          </a:xfrm>
        </p:grpSpPr>
        <p:sp>
          <p:nvSpPr>
            <p:cNvPr id="41039" name="Line 38"/>
            <p:cNvSpPr>
              <a:spLocks noChangeShapeType="1"/>
            </p:cNvSpPr>
            <p:nvPr/>
          </p:nvSpPr>
          <p:spPr bwMode="auto">
            <a:xfrm flipH="1">
              <a:off x="2505" y="1115"/>
              <a:ext cx="128" cy="29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1040" name="Freeform 39"/>
            <p:cNvSpPr>
              <a:spLocks/>
            </p:cNvSpPr>
            <p:nvPr/>
          </p:nvSpPr>
          <p:spPr bwMode="auto">
            <a:xfrm>
              <a:off x="2548" y="826"/>
              <a:ext cx="562" cy="266"/>
            </a:xfrm>
            <a:custGeom>
              <a:avLst/>
              <a:gdLst>
                <a:gd name="T0" fmla="*/ 4 w 562"/>
                <a:gd name="T1" fmla="*/ 264 h 266"/>
                <a:gd name="T2" fmla="*/ 52 w 562"/>
                <a:gd name="T3" fmla="*/ 6 h 266"/>
                <a:gd name="T4" fmla="*/ 108 w 562"/>
                <a:gd name="T5" fmla="*/ 266 h 266"/>
                <a:gd name="T6" fmla="*/ 174 w 562"/>
                <a:gd name="T7" fmla="*/ 0 h 266"/>
                <a:gd name="T8" fmla="*/ 228 w 562"/>
                <a:gd name="T9" fmla="*/ 264 h 266"/>
                <a:gd name="T10" fmla="*/ 288 w 562"/>
                <a:gd name="T11" fmla="*/ 8 h 266"/>
                <a:gd name="T12" fmla="*/ 354 w 562"/>
                <a:gd name="T13" fmla="*/ 266 h 266"/>
                <a:gd name="T14" fmla="*/ 402 w 562"/>
                <a:gd name="T15" fmla="*/ 8 h 266"/>
                <a:gd name="T16" fmla="*/ 464 w 562"/>
                <a:gd name="T17" fmla="*/ 264 h 266"/>
                <a:gd name="T18" fmla="*/ 506 w 562"/>
                <a:gd name="T19" fmla="*/ 6 h 266"/>
                <a:gd name="T20" fmla="*/ 556 w 562"/>
                <a:gd name="T21" fmla="*/ 266 h 26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562"/>
                <a:gd name="T34" fmla="*/ 0 h 266"/>
                <a:gd name="T35" fmla="*/ 562 w 562"/>
                <a:gd name="T36" fmla="*/ 266 h 26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562" h="266">
                  <a:moveTo>
                    <a:pt x="4" y="264"/>
                  </a:moveTo>
                  <a:cubicBezTo>
                    <a:pt x="4" y="212"/>
                    <a:pt x="0" y="4"/>
                    <a:pt x="52" y="6"/>
                  </a:cubicBezTo>
                  <a:cubicBezTo>
                    <a:pt x="106" y="4"/>
                    <a:pt x="58" y="266"/>
                    <a:pt x="108" y="266"/>
                  </a:cubicBezTo>
                  <a:cubicBezTo>
                    <a:pt x="158" y="266"/>
                    <a:pt x="126" y="0"/>
                    <a:pt x="174" y="0"/>
                  </a:cubicBezTo>
                  <a:cubicBezTo>
                    <a:pt x="222" y="0"/>
                    <a:pt x="184" y="266"/>
                    <a:pt x="228" y="264"/>
                  </a:cubicBezTo>
                  <a:cubicBezTo>
                    <a:pt x="272" y="262"/>
                    <a:pt x="244" y="8"/>
                    <a:pt x="288" y="8"/>
                  </a:cubicBezTo>
                  <a:cubicBezTo>
                    <a:pt x="332" y="8"/>
                    <a:pt x="304" y="266"/>
                    <a:pt x="354" y="266"/>
                  </a:cubicBezTo>
                  <a:cubicBezTo>
                    <a:pt x="404" y="266"/>
                    <a:pt x="336" y="8"/>
                    <a:pt x="402" y="8"/>
                  </a:cubicBezTo>
                  <a:cubicBezTo>
                    <a:pt x="468" y="8"/>
                    <a:pt x="416" y="266"/>
                    <a:pt x="464" y="264"/>
                  </a:cubicBezTo>
                  <a:cubicBezTo>
                    <a:pt x="512" y="262"/>
                    <a:pt x="450" y="4"/>
                    <a:pt x="506" y="6"/>
                  </a:cubicBezTo>
                  <a:cubicBezTo>
                    <a:pt x="562" y="8"/>
                    <a:pt x="546" y="192"/>
                    <a:pt x="556" y="266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1041" name="Freeform 40"/>
            <p:cNvSpPr>
              <a:spLocks/>
            </p:cNvSpPr>
            <p:nvPr/>
          </p:nvSpPr>
          <p:spPr bwMode="auto">
            <a:xfrm>
              <a:off x="3523" y="830"/>
              <a:ext cx="269" cy="266"/>
            </a:xfrm>
            <a:custGeom>
              <a:avLst/>
              <a:gdLst>
                <a:gd name="T0" fmla="*/ 0 w 562"/>
                <a:gd name="T1" fmla="*/ 264 h 266"/>
                <a:gd name="T2" fmla="*/ 0 w 562"/>
                <a:gd name="T3" fmla="*/ 6 h 266"/>
                <a:gd name="T4" fmla="*/ 0 w 562"/>
                <a:gd name="T5" fmla="*/ 266 h 266"/>
                <a:gd name="T6" fmla="*/ 0 w 562"/>
                <a:gd name="T7" fmla="*/ 0 h 266"/>
                <a:gd name="T8" fmla="*/ 0 w 562"/>
                <a:gd name="T9" fmla="*/ 264 h 266"/>
                <a:gd name="T10" fmla="*/ 0 w 562"/>
                <a:gd name="T11" fmla="*/ 8 h 266"/>
                <a:gd name="T12" fmla="*/ 0 w 562"/>
                <a:gd name="T13" fmla="*/ 266 h 266"/>
                <a:gd name="T14" fmla="*/ 0 w 562"/>
                <a:gd name="T15" fmla="*/ 8 h 266"/>
                <a:gd name="T16" fmla="*/ 0 w 562"/>
                <a:gd name="T17" fmla="*/ 264 h 266"/>
                <a:gd name="T18" fmla="*/ 0 w 562"/>
                <a:gd name="T19" fmla="*/ 6 h 266"/>
                <a:gd name="T20" fmla="*/ 0 w 562"/>
                <a:gd name="T21" fmla="*/ 266 h 26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562"/>
                <a:gd name="T34" fmla="*/ 0 h 266"/>
                <a:gd name="T35" fmla="*/ 562 w 562"/>
                <a:gd name="T36" fmla="*/ 266 h 26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562" h="266">
                  <a:moveTo>
                    <a:pt x="4" y="264"/>
                  </a:moveTo>
                  <a:cubicBezTo>
                    <a:pt x="4" y="212"/>
                    <a:pt x="0" y="4"/>
                    <a:pt x="52" y="6"/>
                  </a:cubicBezTo>
                  <a:cubicBezTo>
                    <a:pt x="106" y="4"/>
                    <a:pt x="58" y="266"/>
                    <a:pt x="108" y="266"/>
                  </a:cubicBezTo>
                  <a:cubicBezTo>
                    <a:pt x="158" y="266"/>
                    <a:pt x="126" y="0"/>
                    <a:pt x="174" y="0"/>
                  </a:cubicBezTo>
                  <a:cubicBezTo>
                    <a:pt x="222" y="0"/>
                    <a:pt x="184" y="266"/>
                    <a:pt x="228" y="264"/>
                  </a:cubicBezTo>
                  <a:cubicBezTo>
                    <a:pt x="272" y="262"/>
                    <a:pt x="244" y="8"/>
                    <a:pt x="288" y="8"/>
                  </a:cubicBezTo>
                  <a:cubicBezTo>
                    <a:pt x="332" y="8"/>
                    <a:pt x="304" y="266"/>
                    <a:pt x="354" y="266"/>
                  </a:cubicBezTo>
                  <a:cubicBezTo>
                    <a:pt x="404" y="266"/>
                    <a:pt x="336" y="8"/>
                    <a:pt x="402" y="8"/>
                  </a:cubicBezTo>
                  <a:cubicBezTo>
                    <a:pt x="468" y="8"/>
                    <a:pt x="416" y="266"/>
                    <a:pt x="464" y="264"/>
                  </a:cubicBezTo>
                  <a:cubicBezTo>
                    <a:pt x="512" y="262"/>
                    <a:pt x="450" y="4"/>
                    <a:pt x="506" y="6"/>
                  </a:cubicBezTo>
                  <a:cubicBezTo>
                    <a:pt x="562" y="8"/>
                    <a:pt x="546" y="192"/>
                    <a:pt x="556" y="266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1042" name="Line 41"/>
            <p:cNvSpPr>
              <a:spLocks noChangeShapeType="1"/>
            </p:cNvSpPr>
            <p:nvPr/>
          </p:nvSpPr>
          <p:spPr bwMode="auto">
            <a:xfrm flipH="1">
              <a:off x="3433" y="1137"/>
              <a:ext cx="128" cy="29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</p:grpSp>
      <p:grpSp>
        <p:nvGrpSpPr>
          <p:cNvPr id="19" name="Group 42"/>
          <p:cNvGrpSpPr>
            <a:grpSpLocks/>
          </p:cNvGrpSpPr>
          <p:nvPr/>
        </p:nvGrpSpPr>
        <p:grpSpPr bwMode="auto">
          <a:xfrm>
            <a:off x="4232277" y="3343275"/>
            <a:ext cx="3025776" cy="2114550"/>
            <a:chOff x="2606" y="951"/>
            <a:chExt cx="1906" cy="1332"/>
          </a:xfrm>
        </p:grpSpPr>
        <p:sp>
          <p:nvSpPr>
            <p:cNvPr id="41009" name="Text Box 43"/>
            <p:cNvSpPr txBox="1">
              <a:spLocks noChangeArrowheads="1"/>
            </p:cNvSpPr>
            <p:nvPr/>
          </p:nvSpPr>
          <p:spPr bwMode="auto">
            <a:xfrm>
              <a:off x="3378" y="2071"/>
              <a:ext cx="65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zh-CN" sz="1600">
                  <a:solidFill>
                    <a:srgbClr val="000099"/>
                  </a:solidFill>
                  <a:latin typeface="Comic Sans MS" panose="030F0702030302020204" pitchFamily="66" charset="0"/>
                </a:rPr>
                <a:t>Channels</a:t>
              </a:r>
            </a:p>
          </p:txBody>
        </p:sp>
        <p:sp>
          <p:nvSpPr>
            <p:cNvPr id="41010" name="Line 44"/>
            <p:cNvSpPr>
              <a:spLocks noChangeShapeType="1"/>
            </p:cNvSpPr>
            <p:nvPr/>
          </p:nvSpPr>
          <p:spPr bwMode="auto">
            <a:xfrm>
              <a:off x="2994" y="951"/>
              <a:ext cx="0" cy="97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1011" name="Line 45"/>
            <p:cNvSpPr>
              <a:spLocks noChangeShapeType="1"/>
            </p:cNvSpPr>
            <p:nvPr/>
          </p:nvSpPr>
          <p:spPr bwMode="auto">
            <a:xfrm flipV="1">
              <a:off x="2988" y="1935"/>
              <a:ext cx="146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1012" name="Text Box 46"/>
            <p:cNvSpPr txBox="1">
              <a:spLocks noChangeArrowheads="1"/>
            </p:cNvSpPr>
            <p:nvPr/>
          </p:nvSpPr>
          <p:spPr bwMode="auto">
            <a:xfrm>
              <a:off x="2977" y="1408"/>
              <a:ext cx="181" cy="5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V</a:t>
              </a:r>
            </a:p>
            <a:p>
              <a:pPr algn="ctr" eaLnBrk="1" hangingPunct="1"/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I</a:t>
              </a:r>
            </a:p>
            <a:p>
              <a:pPr algn="ctr" eaLnBrk="1" hangingPunct="1"/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D</a:t>
              </a:r>
            </a:p>
            <a:p>
              <a:pPr algn="ctr" eaLnBrk="1" hangingPunct="1"/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E</a:t>
              </a:r>
            </a:p>
            <a:p>
              <a:pPr algn="ctr" eaLnBrk="1" hangingPunct="1"/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O</a:t>
              </a:r>
            </a:p>
          </p:txBody>
        </p:sp>
        <p:sp>
          <p:nvSpPr>
            <p:cNvPr id="41013" name="Line 47"/>
            <p:cNvSpPr>
              <a:spLocks noChangeShapeType="1"/>
            </p:cNvSpPr>
            <p:nvPr/>
          </p:nvSpPr>
          <p:spPr bwMode="auto">
            <a:xfrm>
              <a:off x="3150" y="1863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1014" name="Text Box 48"/>
            <p:cNvSpPr txBox="1">
              <a:spLocks noChangeArrowheads="1"/>
            </p:cNvSpPr>
            <p:nvPr/>
          </p:nvSpPr>
          <p:spPr bwMode="auto">
            <a:xfrm>
              <a:off x="3151" y="1408"/>
              <a:ext cx="181" cy="5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V</a:t>
              </a:r>
            </a:p>
            <a:p>
              <a:pPr algn="ctr" eaLnBrk="1" hangingPunct="1"/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I</a:t>
              </a:r>
            </a:p>
            <a:p>
              <a:pPr algn="ctr" eaLnBrk="1" hangingPunct="1"/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D</a:t>
              </a:r>
            </a:p>
            <a:p>
              <a:pPr algn="ctr" eaLnBrk="1" hangingPunct="1"/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E</a:t>
              </a:r>
            </a:p>
            <a:p>
              <a:pPr algn="ctr" eaLnBrk="1" hangingPunct="1"/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O</a:t>
              </a:r>
            </a:p>
          </p:txBody>
        </p:sp>
        <p:sp>
          <p:nvSpPr>
            <p:cNvPr id="41015" name="Text Box 49"/>
            <p:cNvSpPr txBox="1">
              <a:spLocks noChangeArrowheads="1"/>
            </p:cNvSpPr>
            <p:nvPr/>
          </p:nvSpPr>
          <p:spPr bwMode="auto">
            <a:xfrm>
              <a:off x="3337" y="1408"/>
              <a:ext cx="181" cy="5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V</a:t>
              </a:r>
            </a:p>
            <a:p>
              <a:pPr algn="ctr" eaLnBrk="1" hangingPunct="1"/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I</a:t>
              </a:r>
            </a:p>
            <a:p>
              <a:pPr algn="ctr" eaLnBrk="1" hangingPunct="1"/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D</a:t>
              </a:r>
            </a:p>
            <a:p>
              <a:pPr algn="ctr" eaLnBrk="1" hangingPunct="1"/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E</a:t>
              </a:r>
            </a:p>
            <a:p>
              <a:pPr algn="ctr" eaLnBrk="1" hangingPunct="1"/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O</a:t>
              </a:r>
            </a:p>
          </p:txBody>
        </p:sp>
        <p:sp>
          <p:nvSpPr>
            <p:cNvPr id="41016" name="Text Box 50"/>
            <p:cNvSpPr txBox="1">
              <a:spLocks noChangeArrowheads="1"/>
            </p:cNvSpPr>
            <p:nvPr/>
          </p:nvSpPr>
          <p:spPr bwMode="auto">
            <a:xfrm>
              <a:off x="3523" y="1408"/>
              <a:ext cx="181" cy="5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V</a:t>
              </a:r>
            </a:p>
            <a:p>
              <a:pPr algn="ctr" eaLnBrk="1" hangingPunct="1"/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I</a:t>
              </a:r>
            </a:p>
            <a:p>
              <a:pPr algn="ctr" eaLnBrk="1" hangingPunct="1"/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D</a:t>
              </a:r>
            </a:p>
            <a:p>
              <a:pPr algn="ctr" eaLnBrk="1" hangingPunct="1"/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E</a:t>
              </a:r>
            </a:p>
            <a:p>
              <a:pPr algn="ctr" eaLnBrk="1" hangingPunct="1"/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O</a:t>
              </a:r>
            </a:p>
          </p:txBody>
        </p:sp>
        <p:sp>
          <p:nvSpPr>
            <p:cNvPr id="41017" name="Text Box 51"/>
            <p:cNvSpPr txBox="1">
              <a:spLocks noChangeArrowheads="1"/>
            </p:cNvSpPr>
            <p:nvPr/>
          </p:nvSpPr>
          <p:spPr bwMode="auto">
            <a:xfrm>
              <a:off x="3709" y="1408"/>
              <a:ext cx="181" cy="5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V</a:t>
              </a:r>
            </a:p>
            <a:p>
              <a:pPr algn="ctr" eaLnBrk="1" hangingPunct="1"/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I</a:t>
              </a:r>
            </a:p>
            <a:p>
              <a:pPr algn="ctr" eaLnBrk="1" hangingPunct="1"/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D</a:t>
              </a:r>
            </a:p>
            <a:p>
              <a:pPr algn="ctr" eaLnBrk="1" hangingPunct="1"/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E</a:t>
              </a:r>
            </a:p>
            <a:p>
              <a:pPr algn="ctr" eaLnBrk="1" hangingPunct="1"/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O</a:t>
              </a:r>
            </a:p>
          </p:txBody>
        </p:sp>
        <p:sp>
          <p:nvSpPr>
            <p:cNvPr id="41018" name="Text Box 52"/>
            <p:cNvSpPr txBox="1">
              <a:spLocks noChangeArrowheads="1"/>
            </p:cNvSpPr>
            <p:nvPr/>
          </p:nvSpPr>
          <p:spPr bwMode="auto">
            <a:xfrm>
              <a:off x="3895" y="1408"/>
              <a:ext cx="181" cy="5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V</a:t>
              </a:r>
            </a:p>
            <a:p>
              <a:pPr algn="ctr" eaLnBrk="1" hangingPunct="1"/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I</a:t>
              </a:r>
            </a:p>
            <a:p>
              <a:pPr algn="ctr" eaLnBrk="1" hangingPunct="1"/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D</a:t>
              </a:r>
            </a:p>
            <a:p>
              <a:pPr algn="ctr" eaLnBrk="1" hangingPunct="1"/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E</a:t>
              </a:r>
            </a:p>
            <a:p>
              <a:pPr algn="ctr" eaLnBrk="1" hangingPunct="1"/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O</a:t>
              </a:r>
            </a:p>
          </p:txBody>
        </p:sp>
        <p:sp>
          <p:nvSpPr>
            <p:cNvPr id="41019" name="Text Box 53"/>
            <p:cNvSpPr txBox="1">
              <a:spLocks noChangeArrowheads="1"/>
            </p:cNvSpPr>
            <p:nvPr/>
          </p:nvSpPr>
          <p:spPr bwMode="auto">
            <a:xfrm>
              <a:off x="4057" y="1402"/>
              <a:ext cx="176" cy="5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endParaRPr lang="en-US" altLang="zh-CN" sz="1000">
                <a:solidFill>
                  <a:srgbClr val="000099"/>
                </a:solidFill>
                <a:latin typeface="Comic Sans MS" panose="030F0702030302020204" pitchFamily="66" charset="0"/>
              </a:endParaRPr>
            </a:p>
            <a:p>
              <a:pPr algn="ctr" eaLnBrk="1" hangingPunct="1"/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D</a:t>
              </a:r>
            </a:p>
            <a:p>
              <a:pPr algn="ctr" eaLnBrk="1" hangingPunct="1"/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</a:t>
              </a:r>
            </a:p>
            <a:p>
              <a:pPr algn="ctr" eaLnBrk="1" hangingPunct="1"/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T</a:t>
              </a:r>
            </a:p>
            <a:p>
              <a:pPr algn="ctr" eaLnBrk="1" hangingPunct="1"/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</a:t>
              </a:r>
            </a:p>
          </p:txBody>
        </p:sp>
        <p:sp>
          <p:nvSpPr>
            <p:cNvPr id="41020" name="Text Box 54"/>
            <p:cNvSpPr txBox="1">
              <a:spLocks noChangeArrowheads="1"/>
            </p:cNvSpPr>
            <p:nvPr/>
          </p:nvSpPr>
          <p:spPr bwMode="auto">
            <a:xfrm>
              <a:off x="4201" y="1402"/>
              <a:ext cx="176" cy="5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endParaRPr lang="en-US" altLang="zh-CN" sz="1000">
                <a:solidFill>
                  <a:srgbClr val="000099"/>
                </a:solidFill>
                <a:latin typeface="Comic Sans MS" panose="030F0702030302020204" pitchFamily="66" charset="0"/>
              </a:endParaRPr>
            </a:p>
            <a:p>
              <a:pPr algn="ctr" eaLnBrk="1" hangingPunct="1"/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D</a:t>
              </a:r>
            </a:p>
            <a:p>
              <a:pPr algn="ctr" eaLnBrk="1" hangingPunct="1"/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</a:t>
              </a:r>
            </a:p>
            <a:p>
              <a:pPr algn="ctr" eaLnBrk="1" hangingPunct="1"/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T</a:t>
              </a:r>
            </a:p>
            <a:p>
              <a:pPr algn="ctr" eaLnBrk="1" hangingPunct="1"/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</a:t>
              </a:r>
            </a:p>
          </p:txBody>
        </p:sp>
        <p:sp>
          <p:nvSpPr>
            <p:cNvPr id="41021" name="Text Box 55"/>
            <p:cNvSpPr txBox="1">
              <a:spLocks noChangeArrowheads="1"/>
            </p:cNvSpPr>
            <p:nvPr/>
          </p:nvSpPr>
          <p:spPr bwMode="auto">
            <a:xfrm>
              <a:off x="4329" y="1114"/>
              <a:ext cx="181" cy="8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endParaRPr lang="en-US" altLang="zh-CN" sz="1000">
                <a:solidFill>
                  <a:srgbClr val="000099"/>
                </a:solidFill>
                <a:latin typeface="Comic Sans MS" panose="030F0702030302020204" pitchFamily="66" charset="0"/>
              </a:endParaRPr>
            </a:p>
            <a:p>
              <a:pPr algn="ctr" eaLnBrk="1" hangingPunct="1"/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C</a:t>
              </a:r>
            </a:p>
            <a:p>
              <a:pPr algn="ctr" eaLnBrk="1" hangingPunct="1"/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O</a:t>
              </a:r>
            </a:p>
            <a:p>
              <a:pPr algn="ctr" eaLnBrk="1" hangingPunct="1"/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</a:t>
              </a:r>
            </a:p>
            <a:p>
              <a:pPr algn="ctr" eaLnBrk="1" hangingPunct="1"/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T</a:t>
              </a:r>
            </a:p>
            <a:p>
              <a:pPr algn="ctr" eaLnBrk="1" hangingPunct="1"/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R</a:t>
              </a:r>
            </a:p>
            <a:p>
              <a:pPr algn="ctr" eaLnBrk="1" hangingPunct="1"/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O</a:t>
              </a:r>
            </a:p>
            <a:p>
              <a:pPr algn="ctr" eaLnBrk="1" hangingPunct="1"/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L</a:t>
              </a:r>
            </a:p>
          </p:txBody>
        </p:sp>
        <p:sp>
          <p:nvSpPr>
            <p:cNvPr id="41022" name="Line 56"/>
            <p:cNvSpPr>
              <a:spLocks noChangeShapeType="1"/>
            </p:cNvSpPr>
            <p:nvPr/>
          </p:nvSpPr>
          <p:spPr bwMode="auto">
            <a:xfrm>
              <a:off x="3334" y="1863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1023" name="Line 57"/>
            <p:cNvSpPr>
              <a:spLocks noChangeShapeType="1"/>
            </p:cNvSpPr>
            <p:nvPr/>
          </p:nvSpPr>
          <p:spPr bwMode="auto">
            <a:xfrm>
              <a:off x="3514" y="1863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1024" name="Line 58"/>
            <p:cNvSpPr>
              <a:spLocks noChangeShapeType="1"/>
            </p:cNvSpPr>
            <p:nvPr/>
          </p:nvSpPr>
          <p:spPr bwMode="auto">
            <a:xfrm>
              <a:off x="3698" y="1863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1025" name="Line 59"/>
            <p:cNvSpPr>
              <a:spLocks noChangeShapeType="1"/>
            </p:cNvSpPr>
            <p:nvPr/>
          </p:nvSpPr>
          <p:spPr bwMode="auto">
            <a:xfrm>
              <a:off x="3886" y="1863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1026" name="Line 60"/>
            <p:cNvSpPr>
              <a:spLocks noChangeShapeType="1"/>
            </p:cNvSpPr>
            <p:nvPr/>
          </p:nvSpPr>
          <p:spPr bwMode="auto">
            <a:xfrm>
              <a:off x="4062" y="1871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1027" name="Line 61"/>
            <p:cNvSpPr>
              <a:spLocks noChangeShapeType="1"/>
            </p:cNvSpPr>
            <p:nvPr/>
          </p:nvSpPr>
          <p:spPr bwMode="auto">
            <a:xfrm>
              <a:off x="4218" y="1867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1028" name="Line 62"/>
            <p:cNvSpPr>
              <a:spLocks noChangeShapeType="1"/>
            </p:cNvSpPr>
            <p:nvPr/>
          </p:nvSpPr>
          <p:spPr bwMode="auto">
            <a:xfrm>
              <a:off x="4362" y="1859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1029" name="Text Box 63"/>
            <p:cNvSpPr txBox="1">
              <a:spLocks noChangeArrowheads="1"/>
            </p:cNvSpPr>
            <p:nvPr/>
          </p:nvSpPr>
          <p:spPr bwMode="auto">
            <a:xfrm>
              <a:off x="2989" y="1960"/>
              <a:ext cx="153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1</a:t>
              </a:r>
            </a:p>
          </p:txBody>
        </p:sp>
        <p:sp>
          <p:nvSpPr>
            <p:cNvPr id="41030" name="Text Box 64"/>
            <p:cNvSpPr txBox="1">
              <a:spLocks noChangeArrowheads="1"/>
            </p:cNvSpPr>
            <p:nvPr/>
          </p:nvSpPr>
          <p:spPr bwMode="auto">
            <a:xfrm>
              <a:off x="3150" y="1960"/>
              <a:ext cx="166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2</a:t>
              </a:r>
            </a:p>
          </p:txBody>
        </p:sp>
        <p:sp>
          <p:nvSpPr>
            <p:cNvPr id="41031" name="Text Box 65"/>
            <p:cNvSpPr txBox="1">
              <a:spLocks noChangeArrowheads="1"/>
            </p:cNvSpPr>
            <p:nvPr/>
          </p:nvSpPr>
          <p:spPr bwMode="auto">
            <a:xfrm>
              <a:off x="3342" y="1960"/>
              <a:ext cx="166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3</a:t>
              </a:r>
            </a:p>
          </p:txBody>
        </p:sp>
        <p:sp>
          <p:nvSpPr>
            <p:cNvPr id="41032" name="Text Box 66"/>
            <p:cNvSpPr txBox="1">
              <a:spLocks noChangeArrowheads="1"/>
            </p:cNvSpPr>
            <p:nvPr/>
          </p:nvSpPr>
          <p:spPr bwMode="auto">
            <a:xfrm>
              <a:off x="3514" y="1960"/>
              <a:ext cx="166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4</a:t>
              </a:r>
            </a:p>
          </p:txBody>
        </p:sp>
        <p:sp>
          <p:nvSpPr>
            <p:cNvPr id="41033" name="Text Box 67"/>
            <p:cNvSpPr txBox="1">
              <a:spLocks noChangeArrowheads="1"/>
            </p:cNvSpPr>
            <p:nvPr/>
          </p:nvSpPr>
          <p:spPr bwMode="auto">
            <a:xfrm>
              <a:off x="3702" y="1956"/>
              <a:ext cx="166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5</a:t>
              </a:r>
            </a:p>
          </p:txBody>
        </p:sp>
        <p:sp>
          <p:nvSpPr>
            <p:cNvPr id="41034" name="Text Box 68"/>
            <p:cNvSpPr txBox="1">
              <a:spLocks noChangeArrowheads="1"/>
            </p:cNvSpPr>
            <p:nvPr/>
          </p:nvSpPr>
          <p:spPr bwMode="auto">
            <a:xfrm>
              <a:off x="3890" y="1956"/>
              <a:ext cx="166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6</a:t>
              </a:r>
            </a:p>
          </p:txBody>
        </p:sp>
        <p:sp>
          <p:nvSpPr>
            <p:cNvPr id="41035" name="Text Box 69"/>
            <p:cNvSpPr txBox="1">
              <a:spLocks noChangeArrowheads="1"/>
            </p:cNvSpPr>
            <p:nvPr/>
          </p:nvSpPr>
          <p:spPr bwMode="auto">
            <a:xfrm>
              <a:off x="4054" y="1956"/>
              <a:ext cx="166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7</a:t>
              </a:r>
            </a:p>
          </p:txBody>
        </p:sp>
        <p:sp>
          <p:nvSpPr>
            <p:cNvPr id="41036" name="Text Box 70"/>
            <p:cNvSpPr txBox="1">
              <a:spLocks noChangeArrowheads="1"/>
            </p:cNvSpPr>
            <p:nvPr/>
          </p:nvSpPr>
          <p:spPr bwMode="auto">
            <a:xfrm>
              <a:off x="4202" y="1956"/>
              <a:ext cx="166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8</a:t>
              </a:r>
            </a:p>
          </p:txBody>
        </p:sp>
        <p:sp>
          <p:nvSpPr>
            <p:cNvPr id="41037" name="Text Box 71"/>
            <p:cNvSpPr txBox="1">
              <a:spLocks noChangeArrowheads="1"/>
            </p:cNvSpPr>
            <p:nvPr/>
          </p:nvSpPr>
          <p:spPr bwMode="auto">
            <a:xfrm>
              <a:off x="4346" y="1956"/>
              <a:ext cx="166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9</a:t>
              </a:r>
            </a:p>
          </p:txBody>
        </p:sp>
        <p:sp>
          <p:nvSpPr>
            <p:cNvPr id="41038" name="Freeform 72"/>
            <p:cNvSpPr>
              <a:spLocks/>
            </p:cNvSpPr>
            <p:nvPr/>
          </p:nvSpPr>
          <p:spPr bwMode="auto">
            <a:xfrm>
              <a:off x="2606" y="969"/>
              <a:ext cx="375" cy="969"/>
            </a:xfrm>
            <a:custGeom>
              <a:avLst/>
              <a:gdLst>
                <a:gd name="T0" fmla="*/ 375 w 375"/>
                <a:gd name="T1" fmla="*/ 0 h 969"/>
                <a:gd name="T2" fmla="*/ 0 w 375"/>
                <a:gd name="T3" fmla="*/ 485 h 969"/>
                <a:gd name="T4" fmla="*/ 375 w 375"/>
                <a:gd name="T5" fmla="*/ 969 h 969"/>
                <a:gd name="T6" fmla="*/ 375 w 375"/>
                <a:gd name="T7" fmla="*/ 0 h 96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75"/>
                <a:gd name="T13" fmla="*/ 0 h 969"/>
                <a:gd name="T14" fmla="*/ 375 w 375"/>
                <a:gd name="T15" fmla="*/ 969 h 96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75" h="969">
                  <a:moveTo>
                    <a:pt x="375" y="0"/>
                  </a:moveTo>
                  <a:lnTo>
                    <a:pt x="0" y="485"/>
                  </a:lnTo>
                  <a:lnTo>
                    <a:pt x="375" y="969"/>
                  </a:lnTo>
                  <a:lnTo>
                    <a:pt x="375" y="0"/>
                  </a:lnTo>
                  <a:close/>
                </a:path>
              </a:pathLst>
            </a:custGeom>
            <a:gradFill rotWithShape="1">
              <a:gsLst>
                <a:gs pos="0">
                  <a:schemeClr val="tx1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317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</p:grpSp>
      <p:grpSp>
        <p:nvGrpSpPr>
          <p:cNvPr id="20" name="Group 73"/>
          <p:cNvGrpSpPr>
            <a:grpSpLocks/>
          </p:cNvGrpSpPr>
          <p:nvPr/>
        </p:nvGrpSpPr>
        <p:grpSpPr bwMode="auto">
          <a:xfrm flipV="1">
            <a:off x="2563814" y="2238376"/>
            <a:ext cx="1666875" cy="2062163"/>
            <a:chOff x="1511" y="1371"/>
            <a:chExt cx="1050" cy="1299"/>
          </a:xfrm>
        </p:grpSpPr>
        <p:grpSp>
          <p:nvGrpSpPr>
            <p:cNvPr id="41003" name="Group 74"/>
            <p:cNvGrpSpPr>
              <a:grpSpLocks/>
            </p:cNvGrpSpPr>
            <p:nvPr/>
          </p:nvGrpSpPr>
          <p:grpSpPr bwMode="auto">
            <a:xfrm>
              <a:off x="1511" y="1371"/>
              <a:ext cx="1050" cy="198"/>
              <a:chOff x="1614" y="1494"/>
              <a:chExt cx="1050" cy="198"/>
            </a:xfrm>
          </p:grpSpPr>
          <p:sp>
            <p:nvSpPr>
              <p:cNvPr id="41005" name="Rectangle 75"/>
              <p:cNvSpPr>
                <a:spLocks noChangeArrowheads="1"/>
              </p:cNvSpPr>
              <p:nvPr/>
            </p:nvSpPr>
            <p:spPr bwMode="auto">
              <a:xfrm>
                <a:off x="2358" y="1500"/>
                <a:ext cx="168" cy="174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rot="10800000"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35596" name="Freeform 76"/>
              <p:cNvSpPr>
                <a:spLocks/>
              </p:cNvSpPr>
              <p:nvPr/>
            </p:nvSpPr>
            <p:spPr bwMode="auto">
              <a:xfrm>
                <a:off x="1614" y="1494"/>
                <a:ext cx="896" cy="198"/>
              </a:xfrm>
              <a:custGeom>
                <a:avLst/>
                <a:gdLst>
                  <a:gd name="T0" fmla="*/ 18 w 896"/>
                  <a:gd name="T1" fmla="*/ 0 h 198"/>
                  <a:gd name="T2" fmla="*/ 0 w 896"/>
                  <a:gd name="T3" fmla="*/ 96 h 198"/>
                  <a:gd name="T4" fmla="*/ 18 w 896"/>
                  <a:gd name="T5" fmla="*/ 198 h 198"/>
                  <a:gd name="T6" fmla="*/ 774 w 896"/>
                  <a:gd name="T7" fmla="*/ 198 h 198"/>
                  <a:gd name="T8" fmla="*/ 750 w 896"/>
                  <a:gd name="T9" fmla="*/ 90 h 198"/>
                  <a:gd name="T10" fmla="*/ 774 w 896"/>
                  <a:gd name="T11" fmla="*/ 0 h 198"/>
                  <a:gd name="T12" fmla="*/ 18 w 896"/>
                  <a:gd name="T13" fmla="*/ 0 h 19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896"/>
                  <a:gd name="T22" fmla="*/ 0 h 198"/>
                  <a:gd name="T23" fmla="*/ 896 w 896"/>
                  <a:gd name="T24" fmla="*/ 198 h 198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896" h="198">
                    <a:moveTo>
                      <a:pt x="18" y="0"/>
                    </a:moveTo>
                    <a:lnTo>
                      <a:pt x="0" y="96"/>
                    </a:lnTo>
                    <a:lnTo>
                      <a:pt x="18" y="198"/>
                    </a:lnTo>
                    <a:lnTo>
                      <a:pt x="774" y="198"/>
                    </a:lnTo>
                    <a:cubicBezTo>
                      <a:pt x="896" y="180"/>
                      <a:pt x="750" y="123"/>
                      <a:pt x="750" y="90"/>
                    </a:cubicBezTo>
                    <a:cubicBezTo>
                      <a:pt x="750" y="57"/>
                      <a:pt x="896" y="15"/>
                      <a:pt x="774" y="0"/>
                    </a:cubicBezTo>
                    <a:lnTo>
                      <a:pt x="18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chemeClr val="tx1"/>
                  </a:gs>
                  <a:gs pos="50000">
                    <a:schemeClr val="bg1"/>
                  </a:gs>
                  <a:gs pos="100000">
                    <a:schemeClr val="tx1"/>
                  </a:gs>
                </a:gsLst>
                <a:lin ang="540000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rot="10800000"/>
              <a:lstStyle/>
              <a:p>
                <a:pPr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1007" name="Oval 77"/>
              <p:cNvSpPr>
                <a:spLocks noChangeArrowheads="1"/>
              </p:cNvSpPr>
              <p:nvPr/>
            </p:nvSpPr>
            <p:spPr bwMode="auto">
              <a:xfrm>
                <a:off x="2502" y="1506"/>
                <a:ext cx="62" cy="168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rot="10800000"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1008" name="Line 78"/>
              <p:cNvSpPr>
                <a:spLocks noChangeShapeType="1"/>
              </p:cNvSpPr>
              <p:nvPr/>
            </p:nvSpPr>
            <p:spPr bwMode="auto">
              <a:xfrm>
                <a:off x="2526" y="1584"/>
                <a:ext cx="138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41004" name="Freeform 79"/>
            <p:cNvSpPr>
              <a:spLocks/>
            </p:cNvSpPr>
            <p:nvPr/>
          </p:nvSpPr>
          <p:spPr bwMode="auto">
            <a:xfrm>
              <a:off x="1536" y="1563"/>
              <a:ext cx="1015" cy="1107"/>
            </a:xfrm>
            <a:custGeom>
              <a:avLst/>
              <a:gdLst>
                <a:gd name="T0" fmla="*/ 1015 w 1015"/>
                <a:gd name="T1" fmla="*/ 1107 h 1107"/>
                <a:gd name="T2" fmla="*/ 0 w 1015"/>
                <a:gd name="T3" fmla="*/ 0 h 1107"/>
                <a:gd name="T4" fmla="*/ 905 w 1015"/>
                <a:gd name="T5" fmla="*/ 0 h 1107"/>
                <a:gd name="T6" fmla="*/ 1015 w 1015"/>
                <a:gd name="T7" fmla="*/ 1107 h 110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15"/>
                <a:gd name="T13" fmla="*/ 0 h 1107"/>
                <a:gd name="T14" fmla="*/ 1015 w 1015"/>
                <a:gd name="T15" fmla="*/ 1107 h 110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15" h="1107">
                  <a:moveTo>
                    <a:pt x="1015" y="1107"/>
                  </a:moveTo>
                  <a:lnTo>
                    <a:pt x="0" y="0"/>
                  </a:lnTo>
                  <a:lnTo>
                    <a:pt x="905" y="0"/>
                  </a:lnTo>
                  <a:lnTo>
                    <a:pt x="1015" y="1107"/>
                  </a:lnTo>
                  <a:close/>
                </a:path>
              </a:pathLst>
            </a:custGeom>
            <a:gradFill rotWithShape="1">
              <a:gsLst>
                <a:gs pos="0">
                  <a:schemeClr val="bg1"/>
                </a:gs>
                <a:gs pos="100000">
                  <a:schemeClr val="tx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10800000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</p:grpSp>
      <p:sp>
        <p:nvSpPr>
          <p:cNvPr id="226628" name="Text Box 324"/>
          <p:cNvSpPr txBox="1">
            <a:spLocks noChangeArrowheads="1"/>
          </p:cNvSpPr>
          <p:nvPr/>
        </p:nvSpPr>
        <p:spPr bwMode="auto">
          <a:xfrm>
            <a:off x="2311400" y="5545139"/>
            <a:ext cx="9280105" cy="7201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85000"/>
              </a:lnSpc>
            </a:pPr>
            <a:r>
              <a:rPr lang="en-US" altLang="zh-CN" i="1" dirty="0">
                <a:solidFill>
                  <a:srgbClr val="CC0000"/>
                </a:solidFill>
                <a:latin typeface="Comic Sans MS" panose="030F0702030302020204" pitchFamily="66" charset="0"/>
              </a:rPr>
              <a:t>frequency division multiplexing:</a:t>
            </a:r>
            <a:r>
              <a:rPr lang="en-US" altLang="zh-CN" dirty="0">
                <a:latin typeface="Comic Sans MS" panose="030F0702030302020204" pitchFamily="66" charset="0"/>
              </a:rPr>
              <a:t> </a:t>
            </a:r>
            <a:r>
              <a:rPr lang="en-US" altLang="zh-CN" dirty="0">
                <a:solidFill>
                  <a:srgbClr val="000099"/>
                </a:solidFill>
                <a:latin typeface="Comic Sans MS" panose="030F0702030302020204" pitchFamily="66" charset="0"/>
              </a:rPr>
              <a:t>different channels transmitted</a:t>
            </a:r>
          </a:p>
          <a:p>
            <a:pPr>
              <a:lnSpc>
                <a:spcPct val="85000"/>
              </a:lnSpc>
            </a:pPr>
            <a:r>
              <a:rPr lang="en-US" altLang="zh-CN" dirty="0">
                <a:solidFill>
                  <a:srgbClr val="000099"/>
                </a:solidFill>
                <a:latin typeface="Comic Sans MS" panose="030F0702030302020204" pitchFamily="66" charset="0"/>
              </a:rPr>
              <a:t>in different frequency bands</a:t>
            </a:r>
          </a:p>
        </p:txBody>
      </p:sp>
      <p:pic>
        <p:nvPicPr>
          <p:cNvPr id="40998" name="Picture 325" descr="underline_base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3739" y="868363"/>
            <a:ext cx="5951537" cy="19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0999" name="Group 326"/>
          <p:cNvGrpSpPr>
            <a:grpSpLocks/>
          </p:cNvGrpSpPr>
          <p:nvPr/>
        </p:nvGrpSpPr>
        <p:grpSpPr bwMode="auto">
          <a:xfrm>
            <a:off x="2084388" y="1928813"/>
            <a:ext cx="609600" cy="609600"/>
            <a:chOff x="-44" y="1473"/>
            <a:chExt cx="981" cy="1105"/>
          </a:xfrm>
        </p:grpSpPr>
        <p:pic>
          <p:nvPicPr>
            <p:cNvPr id="41001" name="Picture 327" descr="desktop_computer_stylized_medium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1002" name="Freeform 328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</p:grpSp>
      <p:sp>
        <p:nvSpPr>
          <p:cNvPr id="170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0344472" y="6600388"/>
            <a:ext cx="1631669" cy="284996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>
                <a:solidFill>
                  <a:schemeClr val="accent2"/>
                </a:solidFill>
                <a:latin typeface="Tahoma" panose="020B0604030504040204" pitchFamily="34" charset="0"/>
              </a:rPr>
              <a:t>1.2 network edge</a:t>
            </a:r>
          </a:p>
        </p:txBody>
      </p:sp>
    </p:spTree>
    <p:extLst>
      <p:ext uri="{BB962C8B-B14F-4D97-AF65-F5344CB8AC3E}">
        <p14:creationId xmlns:p14="http://schemas.microsoft.com/office/powerpoint/2010/main" val="2327776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266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662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标题 2049"/>
          <p:cNvSpPr>
            <a:spLocks noGrp="1"/>
          </p:cNvSpPr>
          <p:nvPr>
            <p:ph type="title"/>
          </p:nvPr>
        </p:nvSpPr>
        <p:spPr>
          <a:xfrm>
            <a:off x="6623684" y="2132856"/>
            <a:ext cx="5448979" cy="1325563"/>
          </a:xfrm>
        </p:spPr>
        <p:txBody>
          <a:bodyPr anchor="ctr">
            <a:normAutofit/>
          </a:bodyPr>
          <a:lstStyle/>
          <a:p>
            <a:pPr algn="r">
              <a:buSzPct val="100000"/>
            </a:pPr>
            <a:r>
              <a:rPr lang="en-US" altLang="zh-CN" sz="3200" b="1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Networks and Distributed Computing</a:t>
            </a:r>
            <a:endParaRPr lang="en-US" altLang="zh-CN" sz="3200" b="1" kern="1200" baseline="0" dirty="0">
              <a:solidFill>
                <a:schemeClr val="accent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52" name="矩形 2051"/>
          <p:cNvSpPr/>
          <p:nvPr/>
        </p:nvSpPr>
        <p:spPr>
          <a:xfrm>
            <a:off x="6623685" y="3861048"/>
            <a:ext cx="5349875" cy="2702920"/>
          </a:xfrm>
          <a:prstGeom prst="rect">
            <a:avLst/>
          </a:prstGeom>
          <a:noFill/>
          <a:ln w="9525">
            <a:noFill/>
          </a:ln>
        </p:spPr>
        <p:txBody>
          <a:bodyPr lIns="92075" tIns="46038" rIns="92075" bIns="46038">
            <a:spAutoFit/>
          </a:bodyPr>
          <a:lstStyle/>
          <a:p>
            <a:r>
              <a:rPr lang="en-US" altLang="zh-CN" b="1" dirty="0">
                <a:solidFill>
                  <a:srgbClr val="000099"/>
                </a:solidFill>
                <a:latin typeface="Comic Sans MS" panose="030F0702030302020204" pitchFamily="66" charset="0"/>
              </a:rPr>
              <a:t>Jicheng Hu</a:t>
            </a:r>
          </a:p>
          <a:p>
            <a:pPr>
              <a:lnSpc>
                <a:spcPct val="110000"/>
              </a:lnSpc>
            </a:pPr>
            <a:endParaRPr lang="en-US" altLang="zh-CN" sz="1800" b="1" dirty="0">
              <a:solidFill>
                <a:srgbClr val="000099"/>
              </a:solidFill>
            </a:endParaRPr>
          </a:p>
          <a:p>
            <a:pPr>
              <a:lnSpc>
                <a:spcPct val="110000"/>
              </a:lnSpc>
            </a:pPr>
            <a:r>
              <a:rPr lang="en-US" altLang="zh-CN" sz="1800" b="1" dirty="0">
                <a:solidFill>
                  <a:srgbClr val="000099"/>
                </a:solidFill>
              </a:rPr>
              <a:t>CS, Wuhan University</a:t>
            </a:r>
          </a:p>
          <a:p>
            <a:pPr>
              <a:lnSpc>
                <a:spcPct val="200000"/>
              </a:lnSpc>
            </a:pPr>
            <a:r>
              <a:rPr lang="en-US" altLang="zh-CN" sz="1400" b="1" dirty="0" err="1">
                <a:solidFill>
                  <a:srgbClr val="000099"/>
                </a:solidFill>
              </a:rPr>
              <a:t>jicheng</a:t>
            </a:r>
            <a:r>
              <a:rPr lang="en-US" altLang="zh-CN" sz="1400" b="1" dirty="0">
                <a:solidFill>
                  <a:srgbClr val="000099"/>
                </a:solidFill>
              </a:rPr>
              <a:t> @ yahoo . com</a:t>
            </a:r>
          </a:p>
          <a:p>
            <a:pPr>
              <a:lnSpc>
                <a:spcPct val="200000"/>
              </a:lnSpc>
            </a:pPr>
            <a:r>
              <a:rPr lang="en-US" altLang="zh-CN" sz="1400" b="1" dirty="0">
                <a:solidFill>
                  <a:srgbClr val="000099"/>
                </a:solidFill>
              </a:rPr>
              <a:t>https://github.com/network-distributed</a:t>
            </a:r>
          </a:p>
          <a:p>
            <a:pPr>
              <a:lnSpc>
                <a:spcPct val="200000"/>
              </a:lnSpc>
            </a:pPr>
            <a:r>
              <a:rPr lang="en-US" altLang="zh-CN" sz="1400" b="1" dirty="0">
                <a:solidFill>
                  <a:srgbClr val="000099"/>
                </a:solidFill>
              </a:rPr>
              <a:t>Room E315, E-WING, Building of Computer Science</a:t>
            </a:r>
          </a:p>
          <a:p>
            <a:pPr>
              <a:lnSpc>
                <a:spcPct val="200000"/>
              </a:lnSpc>
            </a:pPr>
            <a:r>
              <a:rPr lang="en-US" altLang="zh-CN" sz="1400" b="1" dirty="0">
                <a:solidFill>
                  <a:srgbClr val="000099"/>
                </a:solidFill>
              </a:rPr>
              <a:t>Phone (office): 027-68776033</a:t>
            </a:r>
          </a:p>
        </p:txBody>
      </p:sp>
      <p:sp>
        <p:nvSpPr>
          <p:cNvPr id="2053" name="直接连接符 2052"/>
          <p:cNvSpPr/>
          <p:nvPr/>
        </p:nvSpPr>
        <p:spPr>
          <a:xfrm>
            <a:off x="6642100" y="3356357"/>
            <a:ext cx="5331460" cy="635"/>
          </a:xfrm>
          <a:prstGeom prst="line">
            <a:avLst/>
          </a:prstGeom>
          <a:ln w="38100" cap="flat" cmpd="sng">
            <a:solidFill>
              <a:srgbClr val="000099"/>
            </a:solidFill>
            <a:prstDash val="solid"/>
            <a:headEnd type="none" w="med" len="med"/>
            <a:tailEnd type="none" w="med" len="med"/>
          </a:ln>
        </p:spPr>
      </p:sp>
      <p:pic>
        <p:nvPicPr>
          <p:cNvPr id="2054" name="图片 2053" descr="C:\teaching\stanford\download.jpgdownload"/>
          <p:cNvPicPr/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>
          <a:xfrm>
            <a:off x="8563788" y="620688"/>
            <a:ext cx="2410460" cy="129984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985" name="Group 2"/>
          <p:cNvGrpSpPr>
            <a:grpSpLocks/>
          </p:cNvGrpSpPr>
          <p:nvPr/>
        </p:nvGrpSpPr>
        <p:grpSpPr bwMode="auto">
          <a:xfrm>
            <a:off x="6667500" y="2905126"/>
            <a:ext cx="2178050" cy="1147763"/>
            <a:chOff x="5143500" y="2905125"/>
            <a:chExt cx="2178050" cy="1147763"/>
          </a:xfrm>
        </p:grpSpPr>
        <p:grpSp>
          <p:nvGrpSpPr>
            <p:cNvPr id="42119" name="Group 128"/>
            <p:cNvGrpSpPr>
              <a:grpSpLocks/>
            </p:cNvGrpSpPr>
            <p:nvPr/>
          </p:nvGrpSpPr>
          <p:grpSpPr bwMode="auto">
            <a:xfrm>
              <a:off x="5143500" y="2905125"/>
              <a:ext cx="2178050" cy="1147763"/>
              <a:chOff x="3240" y="1830"/>
              <a:chExt cx="1372" cy="723"/>
            </a:xfrm>
          </p:grpSpPr>
          <p:sp>
            <p:nvSpPr>
              <p:cNvPr id="42160" name="Freeform 129"/>
              <p:cNvSpPr>
                <a:spLocks/>
              </p:cNvSpPr>
              <p:nvPr/>
            </p:nvSpPr>
            <p:spPr bwMode="auto">
              <a:xfrm>
                <a:off x="3240" y="1830"/>
                <a:ext cx="1372" cy="723"/>
              </a:xfrm>
              <a:custGeom>
                <a:avLst/>
                <a:gdLst>
                  <a:gd name="T0" fmla="*/ 1509012 w 765"/>
                  <a:gd name="T1" fmla="*/ 5729 h 459"/>
                  <a:gd name="T2" fmla="*/ 1027025 w 765"/>
                  <a:gd name="T3" fmla="*/ 40395 h 459"/>
                  <a:gd name="T4" fmla="*/ 340902 w 765"/>
                  <a:gd name="T5" fmla="*/ 58024 h 459"/>
                  <a:gd name="T6" fmla="*/ 49874 w 765"/>
                  <a:gd name="T7" fmla="*/ 194383 h 459"/>
                  <a:gd name="T8" fmla="*/ 640932 w 765"/>
                  <a:gd name="T9" fmla="*/ 256788 h 459"/>
                  <a:gd name="T10" fmla="*/ 1233656 w 765"/>
                  <a:gd name="T11" fmla="*/ 246677 h 459"/>
                  <a:gd name="T12" fmla="*/ 2079640 w 765"/>
                  <a:gd name="T13" fmla="*/ 256788 h 459"/>
                  <a:gd name="T14" fmla="*/ 2485867 w 765"/>
                  <a:gd name="T15" fmla="*/ 251149 h 459"/>
                  <a:gd name="T16" fmla="*/ 2678580 w 765"/>
                  <a:gd name="T17" fmla="*/ 215337 h 459"/>
                  <a:gd name="T18" fmla="*/ 2671282 w 765"/>
                  <a:gd name="T19" fmla="*/ 91397 h 459"/>
                  <a:gd name="T20" fmla="*/ 2357408 w 765"/>
                  <a:gd name="T21" fmla="*/ 19830 h 459"/>
                  <a:gd name="T22" fmla="*/ 1509012 w 765"/>
                  <a:gd name="T23" fmla="*/ 5729 h 459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765"/>
                  <a:gd name="T37" fmla="*/ 0 h 459"/>
                  <a:gd name="T38" fmla="*/ 765 w 765"/>
                  <a:gd name="T39" fmla="*/ 459 h 459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765" h="459">
                    <a:moveTo>
                      <a:pt x="424" y="10"/>
                    </a:moveTo>
                    <a:cubicBezTo>
                      <a:pt x="362" y="16"/>
                      <a:pt x="343" y="55"/>
                      <a:pt x="288" y="70"/>
                    </a:cubicBezTo>
                    <a:cubicBezTo>
                      <a:pt x="233" y="85"/>
                      <a:pt x="142" y="56"/>
                      <a:pt x="96" y="100"/>
                    </a:cubicBezTo>
                    <a:cubicBezTo>
                      <a:pt x="50" y="144"/>
                      <a:pt x="0" y="279"/>
                      <a:pt x="14" y="336"/>
                    </a:cubicBezTo>
                    <a:cubicBezTo>
                      <a:pt x="28" y="393"/>
                      <a:pt x="125" y="429"/>
                      <a:pt x="180" y="444"/>
                    </a:cubicBezTo>
                    <a:cubicBezTo>
                      <a:pt x="235" y="459"/>
                      <a:pt x="279" y="426"/>
                      <a:pt x="346" y="426"/>
                    </a:cubicBezTo>
                    <a:cubicBezTo>
                      <a:pt x="413" y="426"/>
                      <a:pt x="525" y="443"/>
                      <a:pt x="584" y="444"/>
                    </a:cubicBezTo>
                    <a:cubicBezTo>
                      <a:pt x="643" y="445"/>
                      <a:pt x="670" y="446"/>
                      <a:pt x="698" y="434"/>
                    </a:cubicBezTo>
                    <a:cubicBezTo>
                      <a:pt x="726" y="422"/>
                      <a:pt x="743" y="418"/>
                      <a:pt x="752" y="372"/>
                    </a:cubicBezTo>
                    <a:cubicBezTo>
                      <a:pt x="761" y="326"/>
                      <a:pt x="765" y="214"/>
                      <a:pt x="750" y="158"/>
                    </a:cubicBezTo>
                    <a:cubicBezTo>
                      <a:pt x="735" y="102"/>
                      <a:pt x="716" y="58"/>
                      <a:pt x="662" y="34"/>
                    </a:cubicBezTo>
                    <a:cubicBezTo>
                      <a:pt x="608" y="10"/>
                      <a:pt x="505" y="0"/>
                      <a:pt x="424" y="1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00CCFF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42161" name="Line 130"/>
              <p:cNvSpPr>
                <a:spLocks noChangeShapeType="1"/>
              </p:cNvSpPr>
              <p:nvPr/>
            </p:nvSpPr>
            <p:spPr bwMode="auto">
              <a:xfrm flipV="1">
                <a:off x="3763" y="2053"/>
                <a:ext cx="106" cy="7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42162" name="Line 131"/>
              <p:cNvSpPr>
                <a:spLocks noChangeShapeType="1"/>
              </p:cNvSpPr>
              <p:nvPr/>
            </p:nvSpPr>
            <p:spPr bwMode="auto">
              <a:xfrm>
                <a:off x="3616" y="2204"/>
                <a:ext cx="0" cy="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42163" name="Line 132"/>
              <p:cNvSpPr>
                <a:spLocks noChangeShapeType="1"/>
              </p:cNvSpPr>
              <p:nvPr/>
            </p:nvSpPr>
            <p:spPr bwMode="auto">
              <a:xfrm flipV="1">
                <a:off x="3763" y="2114"/>
                <a:ext cx="226" cy="25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42164" name="Line 133"/>
              <p:cNvSpPr>
                <a:spLocks noChangeShapeType="1"/>
              </p:cNvSpPr>
              <p:nvPr/>
            </p:nvSpPr>
            <p:spPr bwMode="auto">
              <a:xfrm>
                <a:off x="4076" y="2113"/>
                <a:ext cx="0" cy="17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42165" name="Line 134"/>
              <p:cNvSpPr>
                <a:spLocks noChangeShapeType="1"/>
              </p:cNvSpPr>
              <p:nvPr/>
            </p:nvSpPr>
            <p:spPr bwMode="auto">
              <a:xfrm>
                <a:off x="3779" y="2380"/>
                <a:ext cx="16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42166" name="Line 135"/>
              <p:cNvSpPr>
                <a:spLocks noChangeShapeType="1"/>
              </p:cNvSpPr>
              <p:nvPr/>
            </p:nvSpPr>
            <p:spPr bwMode="auto">
              <a:xfrm>
                <a:off x="4255" y="2372"/>
                <a:ext cx="15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42167" name="Group 136"/>
              <p:cNvGrpSpPr>
                <a:grpSpLocks/>
              </p:cNvGrpSpPr>
              <p:nvPr/>
            </p:nvGrpSpPr>
            <p:grpSpPr bwMode="auto">
              <a:xfrm>
                <a:off x="3860" y="1969"/>
                <a:ext cx="335" cy="148"/>
                <a:chOff x="4650" y="1129"/>
                <a:chExt cx="246" cy="95"/>
              </a:xfrm>
            </p:grpSpPr>
            <p:sp>
              <p:nvSpPr>
                <p:cNvPr id="42197" name="Oval 407"/>
                <p:cNvSpPr>
                  <a:spLocks noChangeArrowheads="1"/>
                </p:cNvSpPr>
                <p:nvPr/>
              </p:nvSpPr>
              <p:spPr bwMode="auto">
                <a:xfrm>
                  <a:off x="4651" y="1171"/>
                  <a:ext cx="244" cy="53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2198" name="Rectangle 410"/>
                <p:cNvSpPr>
                  <a:spLocks noChangeArrowheads="1"/>
                </p:cNvSpPr>
                <p:nvPr/>
              </p:nvSpPr>
              <p:spPr bwMode="auto">
                <a:xfrm>
                  <a:off x="4651" y="1165"/>
                  <a:ext cx="245" cy="33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pPr algn="ctr"/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2199" name="Oval 411"/>
                <p:cNvSpPr>
                  <a:spLocks noChangeArrowheads="1"/>
                </p:cNvSpPr>
                <p:nvPr/>
              </p:nvSpPr>
              <p:spPr bwMode="auto">
                <a:xfrm>
                  <a:off x="4650" y="1129"/>
                  <a:ext cx="244" cy="62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  <p:grpSp>
              <p:nvGrpSpPr>
                <p:cNvPr id="42200" name="Group 140"/>
                <p:cNvGrpSpPr>
                  <a:grpSpLocks/>
                </p:cNvGrpSpPr>
                <p:nvPr/>
              </p:nvGrpSpPr>
              <p:grpSpPr bwMode="auto">
                <a:xfrm>
                  <a:off x="4699" y="1145"/>
                  <a:ext cx="138" cy="29"/>
                  <a:chOff x="2468" y="1332"/>
                  <a:chExt cx="310" cy="60"/>
                </a:xfrm>
              </p:grpSpPr>
              <p:sp>
                <p:nvSpPr>
                  <p:cNvPr id="42203" name="Freeform 141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>
                      <a:latin typeface="Comic Sans MS" panose="030F0702030302020204" pitchFamily="66" charset="0"/>
                    </a:endParaRPr>
                  </a:p>
                </p:txBody>
              </p:sp>
              <p:sp>
                <p:nvSpPr>
                  <p:cNvPr id="42204" name="Freeform 142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>
                      <a:latin typeface="Comic Sans MS" panose="030F0702030302020204" pitchFamily="66" charset="0"/>
                    </a:endParaRPr>
                  </a:p>
                </p:txBody>
              </p:sp>
            </p:grpSp>
            <p:sp>
              <p:nvSpPr>
                <p:cNvPr id="42201" name="Line 143"/>
                <p:cNvSpPr>
                  <a:spLocks noChangeShapeType="1"/>
                </p:cNvSpPr>
                <p:nvPr/>
              </p:nvSpPr>
              <p:spPr bwMode="auto">
                <a:xfrm>
                  <a:off x="4651" y="1158"/>
                  <a:ext cx="0" cy="4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2202" name="Line 144"/>
                <p:cNvSpPr>
                  <a:spLocks noChangeShapeType="1"/>
                </p:cNvSpPr>
                <p:nvPr/>
              </p:nvSpPr>
              <p:spPr bwMode="auto">
                <a:xfrm>
                  <a:off x="4894" y="1160"/>
                  <a:ext cx="0" cy="4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</p:grpSp>
          <p:grpSp>
            <p:nvGrpSpPr>
              <p:cNvPr id="42168" name="Group 145"/>
              <p:cNvGrpSpPr>
                <a:grpSpLocks/>
              </p:cNvGrpSpPr>
              <p:nvPr/>
            </p:nvGrpSpPr>
            <p:grpSpPr bwMode="auto">
              <a:xfrm>
                <a:off x="3922" y="2284"/>
                <a:ext cx="336" cy="154"/>
                <a:chOff x="4650" y="1129"/>
                <a:chExt cx="246" cy="95"/>
              </a:xfrm>
            </p:grpSpPr>
            <p:sp>
              <p:nvSpPr>
                <p:cNvPr id="42189" name="Oval 407"/>
                <p:cNvSpPr>
                  <a:spLocks noChangeArrowheads="1"/>
                </p:cNvSpPr>
                <p:nvPr/>
              </p:nvSpPr>
              <p:spPr bwMode="auto">
                <a:xfrm>
                  <a:off x="4651" y="1171"/>
                  <a:ext cx="244" cy="53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2190" name="Rectangle 410"/>
                <p:cNvSpPr>
                  <a:spLocks noChangeArrowheads="1"/>
                </p:cNvSpPr>
                <p:nvPr/>
              </p:nvSpPr>
              <p:spPr bwMode="auto">
                <a:xfrm>
                  <a:off x="4651" y="1165"/>
                  <a:ext cx="245" cy="33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pPr algn="ctr"/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2191" name="Oval 411"/>
                <p:cNvSpPr>
                  <a:spLocks noChangeArrowheads="1"/>
                </p:cNvSpPr>
                <p:nvPr/>
              </p:nvSpPr>
              <p:spPr bwMode="auto">
                <a:xfrm>
                  <a:off x="4650" y="1129"/>
                  <a:ext cx="244" cy="62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  <p:grpSp>
              <p:nvGrpSpPr>
                <p:cNvPr id="42192" name="Group 149"/>
                <p:cNvGrpSpPr>
                  <a:grpSpLocks/>
                </p:cNvGrpSpPr>
                <p:nvPr/>
              </p:nvGrpSpPr>
              <p:grpSpPr bwMode="auto">
                <a:xfrm>
                  <a:off x="4699" y="1145"/>
                  <a:ext cx="138" cy="29"/>
                  <a:chOff x="2468" y="1332"/>
                  <a:chExt cx="310" cy="60"/>
                </a:xfrm>
              </p:grpSpPr>
              <p:sp>
                <p:nvSpPr>
                  <p:cNvPr id="42195" name="Freeform 150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>
                      <a:latin typeface="Comic Sans MS" panose="030F0702030302020204" pitchFamily="66" charset="0"/>
                    </a:endParaRPr>
                  </a:p>
                </p:txBody>
              </p:sp>
              <p:sp>
                <p:nvSpPr>
                  <p:cNvPr id="42196" name="Freeform 151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>
                      <a:latin typeface="Comic Sans MS" panose="030F0702030302020204" pitchFamily="66" charset="0"/>
                    </a:endParaRPr>
                  </a:p>
                </p:txBody>
              </p:sp>
            </p:grpSp>
            <p:sp>
              <p:nvSpPr>
                <p:cNvPr id="42193" name="Line 152"/>
                <p:cNvSpPr>
                  <a:spLocks noChangeShapeType="1"/>
                </p:cNvSpPr>
                <p:nvPr/>
              </p:nvSpPr>
              <p:spPr bwMode="auto">
                <a:xfrm>
                  <a:off x="4651" y="1158"/>
                  <a:ext cx="0" cy="4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2194" name="Line 153"/>
                <p:cNvSpPr>
                  <a:spLocks noChangeShapeType="1"/>
                </p:cNvSpPr>
                <p:nvPr/>
              </p:nvSpPr>
              <p:spPr bwMode="auto">
                <a:xfrm>
                  <a:off x="4894" y="1160"/>
                  <a:ext cx="0" cy="4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</p:grpSp>
          <p:grpSp>
            <p:nvGrpSpPr>
              <p:cNvPr id="42169" name="Group 154"/>
              <p:cNvGrpSpPr>
                <a:grpSpLocks/>
              </p:cNvGrpSpPr>
              <p:nvPr/>
            </p:nvGrpSpPr>
            <p:grpSpPr bwMode="auto">
              <a:xfrm>
                <a:off x="3443" y="2054"/>
                <a:ext cx="335" cy="149"/>
                <a:chOff x="4650" y="1129"/>
                <a:chExt cx="246" cy="95"/>
              </a:xfrm>
            </p:grpSpPr>
            <p:sp>
              <p:nvSpPr>
                <p:cNvPr id="42181" name="Oval 407"/>
                <p:cNvSpPr>
                  <a:spLocks noChangeArrowheads="1"/>
                </p:cNvSpPr>
                <p:nvPr/>
              </p:nvSpPr>
              <p:spPr bwMode="auto">
                <a:xfrm>
                  <a:off x="4651" y="1171"/>
                  <a:ext cx="244" cy="53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2182" name="Rectangle 410"/>
                <p:cNvSpPr>
                  <a:spLocks noChangeArrowheads="1"/>
                </p:cNvSpPr>
                <p:nvPr/>
              </p:nvSpPr>
              <p:spPr bwMode="auto">
                <a:xfrm>
                  <a:off x="4651" y="1165"/>
                  <a:ext cx="245" cy="33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pPr algn="ctr"/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2183" name="Oval 411"/>
                <p:cNvSpPr>
                  <a:spLocks noChangeArrowheads="1"/>
                </p:cNvSpPr>
                <p:nvPr/>
              </p:nvSpPr>
              <p:spPr bwMode="auto">
                <a:xfrm>
                  <a:off x="4650" y="1129"/>
                  <a:ext cx="244" cy="62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  <p:grpSp>
              <p:nvGrpSpPr>
                <p:cNvPr id="42184" name="Group 158"/>
                <p:cNvGrpSpPr>
                  <a:grpSpLocks/>
                </p:cNvGrpSpPr>
                <p:nvPr/>
              </p:nvGrpSpPr>
              <p:grpSpPr bwMode="auto">
                <a:xfrm>
                  <a:off x="4699" y="1145"/>
                  <a:ext cx="138" cy="29"/>
                  <a:chOff x="2468" y="1332"/>
                  <a:chExt cx="310" cy="60"/>
                </a:xfrm>
              </p:grpSpPr>
              <p:sp>
                <p:nvSpPr>
                  <p:cNvPr id="42187" name="Freeform 159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>
                      <a:latin typeface="Comic Sans MS" panose="030F0702030302020204" pitchFamily="66" charset="0"/>
                    </a:endParaRPr>
                  </a:p>
                </p:txBody>
              </p:sp>
              <p:sp>
                <p:nvSpPr>
                  <p:cNvPr id="42188" name="Freeform 160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>
                      <a:latin typeface="Comic Sans MS" panose="030F0702030302020204" pitchFamily="66" charset="0"/>
                    </a:endParaRPr>
                  </a:p>
                </p:txBody>
              </p:sp>
            </p:grpSp>
            <p:sp>
              <p:nvSpPr>
                <p:cNvPr id="42185" name="Line 161"/>
                <p:cNvSpPr>
                  <a:spLocks noChangeShapeType="1"/>
                </p:cNvSpPr>
                <p:nvPr/>
              </p:nvSpPr>
              <p:spPr bwMode="auto">
                <a:xfrm>
                  <a:off x="4651" y="1158"/>
                  <a:ext cx="0" cy="4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2186" name="Line 162"/>
                <p:cNvSpPr>
                  <a:spLocks noChangeShapeType="1"/>
                </p:cNvSpPr>
                <p:nvPr/>
              </p:nvSpPr>
              <p:spPr bwMode="auto">
                <a:xfrm>
                  <a:off x="4894" y="1160"/>
                  <a:ext cx="0" cy="4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</p:grpSp>
          <p:grpSp>
            <p:nvGrpSpPr>
              <p:cNvPr id="42170" name="Group 163"/>
              <p:cNvGrpSpPr>
                <a:grpSpLocks/>
              </p:cNvGrpSpPr>
              <p:nvPr/>
            </p:nvGrpSpPr>
            <p:grpSpPr bwMode="auto">
              <a:xfrm>
                <a:off x="3452" y="2284"/>
                <a:ext cx="336" cy="148"/>
                <a:chOff x="4650" y="1129"/>
                <a:chExt cx="246" cy="95"/>
              </a:xfrm>
            </p:grpSpPr>
            <p:sp>
              <p:nvSpPr>
                <p:cNvPr id="42173" name="Oval 407"/>
                <p:cNvSpPr>
                  <a:spLocks noChangeArrowheads="1"/>
                </p:cNvSpPr>
                <p:nvPr/>
              </p:nvSpPr>
              <p:spPr bwMode="auto">
                <a:xfrm>
                  <a:off x="4651" y="1171"/>
                  <a:ext cx="244" cy="53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2174" name="Rectangle 410"/>
                <p:cNvSpPr>
                  <a:spLocks noChangeArrowheads="1"/>
                </p:cNvSpPr>
                <p:nvPr/>
              </p:nvSpPr>
              <p:spPr bwMode="auto">
                <a:xfrm>
                  <a:off x="4651" y="1165"/>
                  <a:ext cx="245" cy="33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pPr algn="ctr"/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2175" name="Oval 411"/>
                <p:cNvSpPr>
                  <a:spLocks noChangeArrowheads="1"/>
                </p:cNvSpPr>
                <p:nvPr/>
              </p:nvSpPr>
              <p:spPr bwMode="auto">
                <a:xfrm>
                  <a:off x="4650" y="1129"/>
                  <a:ext cx="244" cy="62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  <p:grpSp>
              <p:nvGrpSpPr>
                <p:cNvPr id="42176" name="Group 167"/>
                <p:cNvGrpSpPr>
                  <a:grpSpLocks/>
                </p:cNvGrpSpPr>
                <p:nvPr/>
              </p:nvGrpSpPr>
              <p:grpSpPr bwMode="auto">
                <a:xfrm>
                  <a:off x="4699" y="1145"/>
                  <a:ext cx="138" cy="29"/>
                  <a:chOff x="2468" y="1332"/>
                  <a:chExt cx="310" cy="60"/>
                </a:xfrm>
              </p:grpSpPr>
              <p:sp>
                <p:nvSpPr>
                  <p:cNvPr id="42179" name="Freeform 16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>
                      <a:latin typeface="Comic Sans MS" panose="030F0702030302020204" pitchFamily="66" charset="0"/>
                    </a:endParaRPr>
                  </a:p>
                </p:txBody>
              </p:sp>
              <p:sp>
                <p:nvSpPr>
                  <p:cNvPr id="42180" name="Freeform 16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>
                      <a:latin typeface="Comic Sans MS" panose="030F0702030302020204" pitchFamily="66" charset="0"/>
                    </a:endParaRPr>
                  </a:p>
                </p:txBody>
              </p:sp>
            </p:grpSp>
            <p:sp>
              <p:nvSpPr>
                <p:cNvPr id="42177" name="Line 170"/>
                <p:cNvSpPr>
                  <a:spLocks noChangeShapeType="1"/>
                </p:cNvSpPr>
                <p:nvPr/>
              </p:nvSpPr>
              <p:spPr bwMode="auto">
                <a:xfrm>
                  <a:off x="4651" y="1158"/>
                  <a:ext cx="0" cy="4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2178" name="Line 171"/>
                <p:cNvSpPr>
                  <a:spLocks noChangeShapeType="1"/>
                </p:cNvSpPr>
                <p:nvPr/>
              </p:nvSpPr>
              <p:spPr bwMode="auto">
                <a:xfrm>
                  <a:off x="4894" y="1160"/>
                  <a:ext cx="0" cy="4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42171" name="Line 172"/>
              <p:cNvSpPr>
                <a:spLocks noChangeShapeType="1"/>
              </p:cNvSpPr>
              <p:nvPr/>
            </p:nvSpPr>
            <p:spPr bwMode="auto">
              <a:xfrm>
                <a:off x="4422" y="2370"/>
                <a:ext cx="153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42172" name="Text Box 580"/>
              <p:cNvSpPr txBox="1">
                <a:spLocks noChangeArrowheads="1"/>
              </p:cNvSpPr>
              <p:nvPr/>
            </p:nvSpPr>
            <p:spPr bwMode="auto">
              <a:xfrm>
                <a:off x="4231" y="1988"/>
                <a:ext cx="373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r>
                  <a:rPr lang="en-US" altLang="zh-CN" sz="1800">
                    <a:latin typeface="Comic Sans MS" panose="030F0702030302020204" pitchFamily="66" charset="0"/>
                  </a:rPr>
                  <a:t>ISP</a:t>
                </a:r>
              </a:p>
            </p:txBody>
          </p:sp>
        </p:grpSp>
        <p:grpSp>
          <p:nvGrpSpPr>
            <p:cNvPr id="42120" name="Group 347"/>
            <p:cNvGrpSpPr>
              <a:grpSpLocks/>
            </p:cNvGrpSpPr>
            <p:nvPr/>
          </p:nvGrpSpPr>
          <p:grpSpPr bwMode="auto">
            <a:xfrm>
              <a:off x="5450519" y="3250491"/>
              <a:ext cx="569188" cy="269566"/>
              <a:chOff x="1871277" y="1576300"/>
              <a:chExt cx="1128371" cy="437861"/>
            </a:xfrm>
          </p:grpSpPr>
          <p:sp>
            <p:nvSpPr>
              <p:cNvPr id="182" name="Oval 181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83" name="Rectangle 182"/>
              <p:cNvSpPr/>
              <p:nvPr/>
            </p:nvSpPr>
            <p:spPr bwMode="auto">
              <a:xfrm>
                <a:off x="1870026" y="1739905"/>
                <a:ext cx="1129806" cy="116036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184" name="Oval 183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85" name="Freeform 184"/>
              <p:cNvSpPr/>
              <p:nvPr/>
            </p:nvSpPr>
            <p:spPr bwMode="auto">
              <a:xfrm>
                <a:off x="2159559" y="1672861"/>
                <a:ext cx="547595" cy="162451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186" name="Freeform 185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187" name="Freeform 186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188" name="Freeform 187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189" name="Straight Connector 188"/>
              <p:cNvCxnSpPr>
                <a:cxnSpLocks noChangeShapeType="1"/>
                <a:endCxn id="184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90" name="Straight Connector 189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42121" name="Group 347"/>
            <p:cNvGrpSpPr>
              <a:grpSpLocks/>
            </p:cNvGrpSpPr>
            <p:nvPr/>
          </p:nvGrpSpPr>
          <p:grpSpPr bwMode="auto">
            <a:xfrm>
              <a:off x="5463219" y="3606091"/>
              <a:ext cx="569188" cy="269566"/>
              <a:chOff x="1871277" y="1576300"/>
              <a:chExt cx="1128371" cy="437861"/>
            </a:xfrm>
          </p:grpSpPr>
          <p:sp>
            <p:nvSpPr>
              <p:cNvPr id="192" name="Oval 191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93" name="Rectangle 192"/>
              <p:cNvSpPr/>
              <p:nvPr/>
            </p:nvSpPr>
            <p:spPr bwMode="auto">
              <a:xfrm>
                <a:off x="1870026" y="1739905"/>
                <a:ext cx="1129806" cy="116036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194" name="Oval 193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95" name="Freeform 194"/>
              <p:cNvSpPr/>
              <p:nvPr/>
            </p:nvSpPr>
            <p:spPr bwMode="auto">
              <a:xfrm>
                <a:off x="2159559" y="1672861"/>
                <a:ext cx="547595" cy="162451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196" name="Freeform 195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197" name="Freeform 196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198" name="Freeform 197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199" name="Straight Connector 198"/>
              <p:cNvCxnSpPr>
                <a:cxnSpLocks noChangeShapeType="1"/>
                <a:endCxn id="194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00" name="Straight Connector 199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42122" name="Group 347"/>
            <p:cNvGrpSpPr>
              <a:grpSpLocks/>
            </p:cNvGrpSpPr>
            <p:nvPr/>
          </p:nvGrpSpPr>
          <p:grpSpPr bwMode="auto">
            <a:xfrm>
              <a:off x="6107744" y="3120316"/>
              <a:ext cx="569188" cy="269566"/>
              <a:chOff x="1871277" y="1576300"/>
              <a:chExt cx="1128371" cy="437861"/>
            </a:xfrm>
          </p:grpSpPr>
          <p:sp>
            <p:nvSpPr>
              <p:cNvPr id="202" name="Oval 201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03" name="Rectangle 202"/>
              <p:cNvSpPr/>
              <p:nvPr/>
            </p:nvSpPr>
            <p:spPr bwMode="auto">
              <a:xfrm>
                <a:off x="1870026" y="1739905"/>
                <a:ext cx="1129806" cy="116036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204" name="Oval 203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05" name="Freeform 204"/>
              <p:cNvSpPr/>
              <p:nvPr/>
            </p:nvSpPr>
            <p:spPr bwMode="auto">
              <a:xfrm>
                <a:off x="2159559" y="1672861"/>
                <a:ext cx="547595" cy="162451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206" name="Freeform 205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07" name="Freeform 206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08" name="Freeform 207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209" name="Straight Connector 208"/>
              <p:cNvCxnSpPr>
                <a:cxnSpLocks noChangeShapeType="1"/>
                <a:endCxn id="204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10" name="Straight Connector 209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42123" name="Group 347"/>
            <p:cNvGrpSpPr>
              <a:grpSpLocks/>
            </p:cNvGrpSpPr>
            <p:nvPr/>
          </p:nvGrpSpPr>
          <p:grpSpPr bwMode="auto">
            <a:xfrm>
              <a:off x="6207410" y="3622646"/>
              <a:ext cx="569188" cy="269566"/>
              <a:chOff x="1871277" y="1576300"/>
              <a:chExt cx="1128371" cy="437861"/>
            </a:xfrm>
          </p:grpSpPr>
          <p:sp>
            <p:nvSpPr>
              <p:cNvPr id="212" name="Oval 211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13" name="Rectangle 212"/>
              <p:cNvSpPr/>
              <p:nvPr/>
            </p:nvSpPr>
            <p:spPr bwMode="auto">
              <a:xfrm>
                <a:off x="1870712" y="1738800"/>
                <a:ext cx="1129808" cy="116036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4" name="Oval 213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15" name="Freeform 214"/>
              <p:cNvSpPr/>
              <p:nvPr/>
            </p:nvSpPr>
            <p:spPr bwMode="auto">
              <a:xfrm>
                <a:off x="2160245" y="1674334"/>
                <a:ext cx="547595" cy="159874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6" name="Freeform 215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7" name="Freeform 216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8" name="Freeform 217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219" name="Straight Connector 218"/>
              <p:cNvCxnSpPr>
                <a:cxnSpLocks noChangeShapeType="1"/>
                <a:endCxn id="214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20" name="Straight Connector 219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</p:grpSp>
      <p:sp>
        <p:nvSpPr>
          <p:cNvPr id="4202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856640" y="6645954"/>
            <a:ext cx="360040" cy="223246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355784DE-E9A2-410F-8552-FBA40A7D58CF}" type="slidenum">
              <a:rPr lang="en-US" altLang="zh-CN" sz="1200" smtClean="0">
                <a:solidFill>
                  <a:schemeClr val="accent4"/>
                </a:solidFill>
                <a:latin typeface="Tahoma" panose="020B0604030504040204" pitchFamily="34" charset="0"/>
              </a:rPr>
              <a:pPr/>
              <a:t>20</a:t>
            </a:fld>
            <a:endParaRPr lang="en-US" altLang="zh-CN" sz="1200" dirty="0">
              <a:solidFill>
                <a:schemeClr val="accent4"/>
              </a:solidFill>
              <a:latin typeface="Tahoma" panose="020B0604030504040204" pitchFamily="34" charset="0"/>
            </a:endParaRP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1511300" y="2290763"/>
            <a:ext cx="3511550" cy="1422399"/>
            <a:chOff x="-8" y="1443"/>
            <a:chExt cx="2212" cy="896"/>
          </a:xfrm>
        </p:grpSpPr>
        <p:sp>
          <p:nvSpPr>
            <p:cNvPr id="42117" name="Text Box 6"/>
            <p:cNvSpPr txBox="1">
              <a:spLocks noChangeArrowheads="1"/>
            </p:cNvSpPr>
            <p:nvPr/>
          </p:nvSpPr>
          <p:spPr bwMode="auto">
            <a:xfrm>
              <a:off x="-8" y="1885"/>
              <a:ext cx="2212" cy="4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r">
                <a:lnSpc>
                  <a:spcPct val="85000"/>
                </a:lnSpc>
              </a:pPr>
              <a:r>
                <a:rPr lang="en-US" altLang="zh-CN" sz="1600" i="1" dirty="0">
                  <a:solidFill>
                    <a:srgbClr val="000099"/>
                  </a:solidFill>
                  <a:latin typeface="Comic Sans MS" panose="030F0702030302020204" pitchFamily="66" charset="0"/>
                </a:rPr>
                <a:t>data, TV transmitted at different </a:t>
              </a:r>
            </a:p>
            <a:p>
              <a:pPr algn="r">
                <a:lnSpc>
                  <a:spcPct val="85000"/>
                </a:lnSpc>
              </a:pPr>
              <a:r>
                <a:rPr lang="en-US" altLang="zh-CN" sz="1600" i="1" dirty="0">
                  <a:solidFill>
                    <a:srgbClr val="000099"/>
                  </a:solidFill>
                  <a:latin typeface="Comic Sans MS" panose="030F0702030302020204" pitchFamily="66" charset="0"/>
                </a:rPr>
                <a:t>frequencies over </a:t>
              </a:r>
              <a:r>
                <a:rPr lang="en-US" altLang="zh-CN" sz="1600" i="1" dirty="0">
                  <a:solidFill>
                    <a:srgbClr val="CC0000"/>
                  </a:solidFill>
                  <a:latin typeface="Comic Sans MS" panose="030F0702030302020204" pitchFamily="66" charset="0"/>
                </a:rPr>
                <a:t>shared </a:t>
              </a:r>
              <a:r>
                <a:rPr lang="en-US" altLang="zh-CN" sz="1600" i="1" dirty="0">
                  <a:solidFill>
                    <a:srgbClr val="000099"/>
                  </a:solidFill>
                  <a:latin typeface="Comic Sans MS" panose="030F0702030302020204" pitchFamily="66" charset="0"/>
                </a:rPr>
                <a:t>cable </a:t>
              </a:r>
            </a:p>
            <a:p>
              <a:pPr algn="r">
                <a:lnSpc>
                  <a:spcPct val="85000"/>
                </a:lnSpc>
              </a:pPr>
              <a:r>
                <a:rPr lang="en-US" altLang="zh-CN" sz="1600" i="1" dirty="0">
                  <a:solidFill>
                    <a:srgbClr val="000099"/>
                  </a:solidFill>
                  <a:latin typeface="Comic Sans MS" panose="030F0702030302020204" pitchFamily="66" charset="0"/>
                </a:rPr>
                <a:t>distribution network</a:t>
              </a:r>
            </a:p>
          </p:txBody>
        </p:sp>
        <p:sp>
          <p:nvSpPr>
            <p:cNvPr id="42118" name="Line 7"/>
            <p:cNvSpPr>
              <a:spLocks noChangeShapeType="1"/>
            </p:cNvSpPr>
            <p:nvPr/>
          </p:nvSpPr>
          <p:spPr bwMode="auto">
            <a:xfrm flipV="1">
              <a:off x="1452" y="1443"/>
              <a:ext cx="282" cy="476"/>
            </a:xfrm>
            <a:prstGeom prst="line">
              <a:avLst/>
            </a:prstGeom>
            <a:noFill/>
            <a:ln w="9525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</p:grpSp>
      <p:sp>
        <p:nvSpPr>
          <p:cNvPr id="41988" name="Rectangle 9"/>
          <p:cNvSpPr>
            <a:spLocks noChangeArrowheads="1"/>
          </p:cNvSpPr>
          <p:nvPr/>
        </p:nvSpPr>
        <p:spPr bwMode="auto">
          <a:xfrm>
            <a:off x="2181226" y="1651001"/>
            <a:ext cx="1793875" cy="925513"/>
          </a:xfrm>
          <a:prstGeom prst="rect">
            <a:avLst/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latin typeface="Comic Sans MS" panose="030F0702030302020204" pitchFamily="66" charset="0"/>
            </a:endParaRPr>
          </a:p>
        </p:txBody>
      </p:sp>
      <p:sp>
        <p:nvSpPr>
          <p:cNvPr id="41989" name="Line 7"/>
          <p:cNvSpPr>
            <a:spLocks noChangeShapeType="1"/>
          </p:cNvSpPr>
          <p:nvPr/>
        </p:nvSpPr>
        <p:spPr bwMode="auto">
          <a:xfrm flipV="1">
            <a:off x="2482851" y="2201864"/>
            <a:ext cx="365125" cy="15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41990" name="Text Box 39"/>
          <p:cNvSpPr txBox="1">
            <a:spLocks noChangeArrowheads="1"/>
          </p:cNvSpPr>
          <p:nvPr/>
        </p:nvSpPr>
        <p:spPr bwMode="auto">
          <a:xfrm>
            <a:off x="2641635" y="2352676"/>
            <a:ext cx="780983" cy="4370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80000"/>
              </a:lnSpc>
            </a:pPr>
            <a:r>
              <a:rPr lang="en-US" altLang="zh-CN" sz="1400">
                <a:solidFill>
                  <a:srgbClr val="000099"/>
                </a:solidFill>
                <a:latin typeface="Comic Sans MS" panose="030F0702030302020204" pitchFamily="66" charset="0"/>
              </a:rPr>
              <a:t>cable</a:t>
            </a:r>
          </a:p>
          <a:p>
            <a:pPr algn="ctr">
              <a:lnSpc>
                <a:spcPct val="80000"/>
              </a:lnSpc>
            </a:pPr>
            <a:r>
              <a:rPr lang="en-US" altLang="zh-CN" sz="1400">
                <a:solidFill>
                  <a:srgbClr val="000099"/>
                </a:solidFill>
                <a:latin typeface="Comic Sans MS" panose="030F0702030302020204" pitchFamily="66" charset="0"/>
              </a:rPr>
              <a:t>modem</a:t>
            </a:r>
          </a:p>
        </p:txBody>
      </p:sp>
      <p:sp>
        <p:nvSpPr>
          <p:cNvPr id="41991" name="Text Box 41"/>
          <p:cNvSpPr txBox="1">
            <a:spLocks noChangeArrowheads="1"/>
          </p:cNvSpPr>
          <p:nvPr/>
        </p:nvSpPr>
        <p:spPr bwMode="auto">
          <a:xfrm>
            <a:off x="3253414" y="2354263"/>
            <a:ext cx="822661" cy="264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80000"/>
              </a:lnSpc>
            </a:pPr>
            <a:r>
              <a:rPr lang="en-US" altLang="zh-CN" sz="1400">
                <a:solidFill>
                  <a:srgbClr val="000099"/>
                </a:solidFill>
                <a:latin typeface="Comic Sans MS" panose="030F0702030302020204" pitchFamily="66" charset="0"/>
              </a:rPr>
              <a:t>splitter</a:t>
            </a:r>
          </a:p>
        </p:txBody>
      </p:sp>
      <p:grpSp>
        <p:nvGrpSpPr>
          <p:cNvPr id="41992" name="Group 13"/>
          <p:cNvGrpSpPr>
            <a:grpSpLocks/>
          </p:cNvGrpSpPr>
          <p:nvPr/>
        </p:nvGrpSpPr>
        <p:grpSpPr bwMode="auto">
          <a:xfrm>
            <a:off x="2828926" y="2078038"/>
            <a:ext cx="614363" cy="220662"/>
            <a:chOff x="322" y="890"/>
            <a:chExt cx="872" cy="339"/>
          </a:xfrm>
        </p:grpSpPr>
        <p:sp>
          <p:nvSpPr>
            <p:cNvPr id="42111" name="Rectangle 14"/>
            <p:cNvSpPr>
              <a:spLocks noChangeArrowheads="1"/>
            </p:cNvSpPr>
            <p:nvPr/>
          </p:nvSpPr>
          <p:spPr bwMode="auto">
            <a:xfrm>
              <a:off x="322" y="1005"/>
              <a:ext cx="872" cy="224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2112" name="Rectangle 15"/>
            <p:cNvSpPr>
              <a:spLocks noChangeArrowheads="1"/>
            </p:cNvSpPr>
            <p:nvPr/>
          </p:nvSpPr>
          <p:spPr bwMode="auto">
            <a:xfrm>
              <a:off x="394" y="1073"/>
              <a:ext cx="54" cy="5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2113" name="Rectangle 16"/>
            <p:cNvSpPr>
              <a:spLocks noChangeArrowheads="1"/>
            </p:cNvSpPr>
            <p:nvPr/>
          </p:nvSpPr>
          <p:spPr bwMode="auto">
            <a:xfrm>
              <a:off x="466" y="1073"/>
              <a:ext cx="56" cy="56"/>
            </a:xfrm>
            <a:prstGeom prst="rect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2114" name="Rectangle 17"/>
            <p:cNvSpPr>
              <a:spLocks noChangeArrowheads="1"/>
            </p:cNvSpPr>
            <p:nvPr/>
          </p:nvSpPr>
          <p:spPr bwMode="auto">
            <a:xfrm>
              <a:off x="541" y="1070"/>
              <a:ext cx="56" cy="5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2115" name="Rectangle 18"/>
            <p:cNvSpPr>
              <a:spLocks noChangeArrowheads="1"/>
            </p:cNvSpPr>
            <p:nvPr/>
          </p:nvSpPr>
          <p:spPr bwMode="auto">
            <a:xfrm>
              <a:off x="615" y="1070"/>
              <a:ext cx="56" cy="5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2116" name="AutoShape 19"/>
            <p:cNvSpPr>
              <a:spLocks noChangeArrowheads="1"/>
            </p:cNvSpPr>
            <p:nvPr/>
          </p:nvSpPr>
          <p:spPr bwMode="auto">
            <a:xfrm rot="10800000" flipH="1">
              <a:off x="322" y="890"/>
              <a:ext cx="859" cy="11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4501 w 21600"/>
                <a:gd name="T13" fmla="*/ 4516 h 21600"/>
                <a:gd name="T14" fmla="*/ 17099 w 21600"/>
                <a:gd name="T15" fmla="*/ 17084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5400" y="21600"/>
                  </a:lnTo>
                  <a:lnTo>
                    <a:pt x="16200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</p:grpSp>
      <p:sp>
        <p:nvSpPr>
          <p:cNvPr id="41993" name="AutoShape 21"/>
          <p:cNvSpPr>
            <a:spLocks noChangeArrowheads="1"/>
          </p:cNvSpPr>
          <p:nvPr/>
        </p:nvSpPr>
        <p:spPr bwMode="auto">
          <a:xfrm>
            <a:off x="1943100" y="1239838"/>
            <a:ext cx="2268538" cy="468312"/>
          </a:xfrm>
          <a:prstGeom prst="triangle">
            <a:avLst>
              <a:gd name="adj" fmla="val 50000"/>
            </a:avLst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latin typeface="Comic Sans MS" panose="030F0702030302020204" pitchFamily="66" charset="0"/>
            </a:endParaRPr>
          </a:p>
        </p:txBody>
      </p:sp>
      <p:sp>
        <p:nvSpPr>
          <p:cNvPr id="41994" name="Rectangle 22"/>
          <p:cNvSpPr>
            <a:spLocks noChangeArrowheads="1"/>
          </p:cNvSpPr>
          <p:nvPr/>
        </p:nvSpPr>
        <p:spPr bwMode="auto">
          <a:xfrm>
            <a:off x="3559175" y="2139951"/>
            <a:ext cx="166688" cy="144463"/>
          </a:xfrm>
          <a:prstGeom prst="rect">
            <a:avLst/>
          </a:prstGeom>
          <a:solidFill>
            <a:srgbClr val="0000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41995" name="Freeform 23"/>
          <p:cNvSpPr>
            <a:spLocks/>
          </p:cNvSpPr>
          <p:nvPr/>
        </p:nvSpPr>
        <p:spPr bwMode="auto">
          <a:xfrm>
            <a:off x="3168651" y="1695451"/>
            <a:ext cx="479425" cy="434975"/>
          </a:xfrm>
          <a:custGeom>
            <a:avLst/>
            <a:gdLst>
              <a:gd name="T0" fmla="*/ 2147483647 w 381"/>
              <a:gd name="T1" fmla="*/ 2147483647 h 274"/>
              <a:gd name="T2" fmla="*/ 2147483647 w 381"/>
              <a:gd name="T3" fmla="*/ 2147483647 h 274"/>
              <a:gd name="T4" fmla="*/ 0 w 381"/>
              <a:gd name="T5" fmla="*/ 0 h 274"/>
              <a:gd name="T6" fmla="*/ 0 60000 65536"/>
              <a:gd name="T7" fmla="*/ 0 60000 65536"/>
              <a:gd name="T8" fmla="*/ 0 60000 65536"/>
              <a:gd name="T9" fmla="*/ 0 w 381"/>
              <a:gd name="T10" fmla="*/ 0 h 274"/>
              <a:gd name="T11" fmla="*/ 381 w 381"/>
              <a:gd name="T12" fmla="*/ 274 h 27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81" h="274">
                <a:moveTo>
                  <a:pt x="381" y="274"/>
                </a:moveTo>
                <a:lnTo>
                  <a:pt x="381" y="130"/>
                </a:lnTo>
                <a:lnTo>
                  <a:pt x="0" y="0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41996" name="Line 24"/>
          <p:cNvSpPr>
            <a:spLocks noChangeShapeType="1"/>
          </p:cNvSpPr>
          <p:nvPr/>
        </p:nvSpPr>
        <p:spPr bwMode="auto">
          <a:xfrm flipH="1">
            <a:off x="3467101" y="2201863"/>
            <a:ext cx="23971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pic>
        <p:nvPicPr>
          <p:cNvPr id="41997" name="Picture 25" descr="tv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4150" y="1355725"/>
            <a:ext cx="755650" cy="674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1998" name="Group 26"/>
          <p:cNvGrpSpPr>
            <a:grpSpLocks/>
          </p:cNvGrpSpPr>
          <p:nvPr/>
        </p:nvGrpSpPr>
        <p:grpSpPr bwMode="auto">
          <a:xfrm>
            <a:off x="4200525" y="1470025"/>
            <a:ext cx="850900" cy="527050"/>
            <a:chOff x="-490" y="1664"/>
            <a:chExt cx="1429" cy="842"/>
          </a:xfrm>
        </p:grpSpPr>
        <p:sp>
          <p:nvSpPr>
            <p:cNvPr id="42095" name="AutoShape 27"/>
            <p:cNvSpPr>
              <a:spLocks noChangeArrowheads="1"/>
            </p:cNvSpPr>
            <p:nvPr/>
          </p:nvSpPr>
          <p:spPr bwMode="auto">
            <a:xfrm>
              <a:off x="-490" y="1664"/>
              <a:ext cx="1429" cy="294"/>
            </a:xfrm>
            <a:prstGeom prst="triangle">
              <a:avLst>
                <a:gd name="adj" fmla="val 50000"/>
              </a:avLst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Comic Sans MS" panose="030F0702030302020204" pitchFamily="66" charset="0"/>
              </a:endParaRPr>
            </a:p>
          </p:txBody>
        </p:sp>
        <p:grpSp>
          <p:nvGrpSpPr>
            <p:cNvPr id="42096" name="Group 28"/>
            <p:cNvGrpSpPr>
              <a:grpSpLocks/>
            </p:cNvGrpSpPr>
            <p:nvPr/>
          </p:nvGrpSpPr>
          <p:grpSpPr bwMode="auto">
            <a:xfrm>
              <a:off x="-427" y="1737"/>
              <a:ext cx="1217" cy="769"/>
              <a:chOff x="-427" y="1737"/>
              <a:chExt cx="1217" cy="769"/>
            </a:xfrm>
          </p:grpSpPr>
          <p:sp>
            <p:nvSpPr>
              <p:cNvPr id="42097" name="Rectangle 29"/>
              <p:cNvSpPr>
                <a:spLocks noChangeArrowheads="1"/>
              </p:cNvSpPr>
              <p:nvPr/>
            </p:nvSpPr>
            <p:spPr bwMode="auto">
              <a:xfrm>
                <a:off x="-338" y="1923"/>
                <a:ext cx="1128" cy="583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42098" name="Line 7"/>
              <p:cNvSpPr>
                <a:spLocks noChangeShapeType="1"/>
              </p:cNvSpPr>
              <p:nvPr/>
            </p:nvSpPr>
            <p:spPr bwMode="auto">
              <a:xfrm flipV="1">
                <a:off x="-150" y="2270"/>
                <a:ext cx="230" cy="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42099" name="Group 31"/>
              <p:cNvGrpSpPr>
                <a:grpSpLocks/>
              </p:cNvGrpSpPr>
              <p:nvPr/>
            </p:nvGrpSpPr>
            <p:grpSpPr bwMode="auto">
              <a:xfrm>
                <a:off x="68" y="2192"/>
                <a:ext cx="387" cy="139"/>
                <a:chOff x="322" y="890"/>
                <a:chExt cx="872" cy="339"/>
              </a:xfrm>
            </p:grpSpPr>
            <p:sp>
              <p:nvSpPr>
                <p:cNvPr id="42105" name="Rectangle 32"/>
                <p:cNvSpPr>
                  <a:spLocks noChangeArrowheads="1"/>
                </p:cNvSpPr>
                <p:nvPr/>
              </p:nvSpPr>
              <p:spPr bwMode="auto">
                <a:xfrm>
                  <a:off x="320" y="1000"/>
                  <a:ext cx="871" cy="229"/>
                </a:xfrm>
                <a:prstGeom prst="rect">
                  <a:avLst/>
                </a:pr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2106" name="Rectangle 33"/>
                <p:cNvSpPr>
                  <a:spLocks noChangeArrowheads="1"/>
                </p:cNvSpPr>
                <p:nvPr/>
              </p:nvSpPr>
              <p:spPr bwMode="auto">
                <a:xfrm>
                  <a:off x="392" y="1074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2107" name="Rectangle 34"/>
                <p:cNvSpPr>
                  <a:spLocks noChangeArrowheads="1"/>
                </p:cNvSpPr>
                <p:nvPr/>
              </p:nvSpPr>
              <p:spPr bwMode="auto">
                <a:xfrm>
                  <a:off x="464" y="1074"/>
                  <a:ext cx="54" cy="56"/>
                </a:xfrm>
                <a:prstGeom prst="rect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2108" name="Rectangle 35"/>
                <p:cNvSpPr>
                  <a:spLocks noChangeArrowheads="1"/>
                </p:cNvSpPr>
                <p:nvPr/>
              </p:nvSpPr>
              <p:spPr bwMode="auto">
                <a:xfrm>
                  <a:off x="536" y="1068"/>
                  <a:ext cx="60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2109" name="Rectangle 36"/>
                <p:cNvSpPr>
                  <a:spLocks noChangeArrowheads="1"/>
                </p:cNvSpPr>
                <p:nvPr/>
              </p:nvSpPr>
              <p:spPr bwMode="auto">
                <a:xfrm>
                  <a:off x="615" y="1068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2110" name="AutoShape 37"/>
                <p:cNvSpPr>
                  <a:spLocks noChangeArrowheads="1"/>
                </p:cNvSpPr>
                <p:nvPr/>
              </p:nvSpPr>
              <p:spPr bwMode="auto">
                <a:xfrm rot="10800000" flipH="1">
                  <a:off x="322" y="890"/>
                  <a:ext cx="859" cy="11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01 w 21600"/>
                    <a:gd name="T13" fmla="*/ 4516 h 21600"/>
                    <a:gd name="T14" fmla="*/ 17099 w 21600"/>
                    <a:gd name="T15" fmla="*/ 17084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</p:grpSp>
          <p:pic>
            <p:nvPicPr>
              <p:cNvPr id="42100" name="Picture 38" descr="desktop_computer_stylized_small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427" y="2049"/>
                <a:ext cx="447" cy="4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2101" name="Rectangle 39"/>
              <p:cNvSpPr>
                <a:spLocks noChangeArrowheads="1"/>
              </p:cNvSpPr>
              <p:nvPr/>
            </p:nvSpPr>
            <p:spPr bwMode="auto">
              <a:xfrm>
                <a:off x="528" y="2232"/>
                <a:ext cx="104" cy="91"/>
              </a:xfrm>
              <a:prstGeom prst="rect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42102" name="Freeform 40"/>
              <p:cNvSpPr>
                <a:spLocks/>
              </p:cNvSpPr>
              <p:nvPr/>
            </p:nvSpPr>
            <p:spPr bwMode="auto">
              <a:xfrm>
                <a:off x="282" y="1951"/>
                <a:ext cx="302" cy="274"/>
              </a:xfrm>
              <a:custGeom>
                <a:avLst/>
                <a:gdLst>
                  <a:gd name="T0" fmla="*/ 14 w 381"/>
                  <a:gd name="T1" fmla="*/ 274 h 274"/>
                  <a:gd name="T2" fmla="*/ 14 w 381"/>
                  <a:gd name="T3" fmla="*/ 130 h 274"/>
                  <a:gd name="T4" fmla="*/ 0 w 381"/>
                  <a:gd name="T5" fmla="*/ 0 h 274"/>
                  <a:gd name="T6" fmla="*/ 0 60000 65536"/>
                  <a:gd name="T7" fmla="*/ 0 60000 65536"/>
                  <a:gd name="T8" fmla="*/ 0 60000 65536"/>
                  <a:gd name="T9" fmla="*/ 0 w 381"/>
                  <a:gd name="T10" fmla="*/ 0 h 274"/>
                  <a:gd name="T11" fmla="*/ 381 w 381"/>
                  <a:gd name="T12" fmla="*/ 274 h 27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81" h="274">
                    <a:moveTo>
                      <a:pt x="381" y="274"/>
                    </a:moveTo>
                    <a:lnTo>
                      <a:pt x="381" y="130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42103" name="Line 41"/>
              <p:cNvSpPr>
                <a:spLocks noChangeShapeType="1"/>
              </p:cNvSpPr>
              <p:nvPr/>
            </p:nvSpPr>
            <p:spPr bwMode="auto">
              <a:xfrm flipH="1">
                <a:off x="470" y="2270"/>
                <a:ext cx="15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pic>
            <p:nvPicPr>
              <p:cNvPr id="42104" name="Picture 42" descr="tv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" y="1737"/>
                <a:ext cx="476" cy="4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41999" name="Group 43"/>
          <p:cNvGrpSpPr>
            <a:grpSpLocks/>
          </p:cNvGrpSpPr>
          <p:nvPr/>
        </p:nvGrpSpPr>
        <p:grpSpPr bwMode="auto">
          <a:xfrm>
            <a:off x="5102225" y="1463675"/>
            <a:ext cx="850900" cy="527050"/>
            <a:chOff x="-490" y="1664"/>
            <a:chExt cx="1429" cy="842"/>
          </a:xfrm>
        </p:grpSpPr>
        <p:sp>
          <p:nvSpPr>
            <p:cNvPr id="42079" name="AutoShape 44"/>
            <p:cNvSpPr>
              <a:spLocks noChangeArrowheads="1"/>
            </p:cNvSpPr>
            <p:nvPr/>
          </p:nvSpPr>
          <p:spPr bwMode="auto">
            <a:xfrm>
              <a:off x="-490" y="1664"/>
              <a:ext cx="1429" cy="294"/>
            </a:xfrm>
            <a:prstGeom prst="triangle">
              <a:avLst>
                <a:gd name="adj" fmla="val 50000"/>
              </a:avLst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Comic Sans MS" panose="030F0702030302020204" pitchFamily="66" charset="0"/>
              </a:endParaRPr>
            </a:p>
          </p:txBody>
        </p:sp>
        <p:grpSp>
          <p:nvGrpSpPr>
            <p:cNvPr id="42080" name="Group 45"/>
            <p:cNvGrpSpPr>
              <a:grpSpLocks/>
            </p:cNvGrpSpPr>
            <p:nvPr/>
          </p:nvGrpSpPr>
          <p:grpSpPr bwMode="auto">
            <a:xfrm>
              <a:off x="-427" y="1737"/>
              <a:ext cx="1217" cy="769"/>
              <a:chOff x="-427" y="1737"/>
              <a:chExt cx="1217" cy="769"/>
            </a:xfrm>
          </p:grpSpPr>
          <p:sp>
            <p:nvSpPr>
              <p:cNvPr id="42081" name="Rectangle 46"/>
              <p:cNvSpPr>
                <a:spLocks noChangeArrowheads="1"/>
              </p:cNvSpPr>
              <p:nvPr/>
            </p:nvSpPr>
            <p:spPr bwMode="auto">
              <a:xfrm>
                <a:off x="-338" y="1923"/>
                <a:ext cx="1128" cy="583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42082" name="Line 7"/>
              <p:cNvSpPr>
                <a:spLocks noChangeShapeType="1"/>
              </p:cNvSpPr>
              <p:nvPr/>
            </p:nvSpPr>
            <p:spPr bwMode="auto">
              <a:xfrm flipV="1">
                <a:off x="-150" y="2270"/>
                <a:ext cx="230" cy="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42083" name="Group 48"/>
              <p:cNvGrpSpPr>
                <a:grpSpLocks/>
              </p:cNvGrpSpPr>
              <p:nvPr/>
            </p:nvGrpSpPr>
            <p:grpSpPr bwMode="auto">
              <a:xfrm>
                <a:off x="68" y="2192"/>
                <a:ext cx="387" cy="139"/>
                <a:chOff x="322" y="890"/>
                <a:chExt cx="872" cy="339"/>
              </a:xfrm>
            </p:grpSpPr>
            <p:sp>
              <p:nvSpPr>
                <p:cNvPr id="42089" name="Rectangle 49"/>
                <p:cNvSpPr>
                  <a:spLocks noChangeArrowheads="1"/>
                </p:cNvSpPr>
                <p:nvPr/>
              </p:nvSpPr>
              <p:spPr bwMode="auto">
                <a:xfrm>
                  <a:off x="320" y="1000"/>
                  <a:ext cx="871" cy="229"/>
                </a:xfrm>
                <a:prstGeom prst="rect">
                  <a:avLst/>
                </a:pr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2090" name="Rectangle 50"/>
                <p:cNvSpPr>
                  <a:spLocks noChangeArrowheads="1"/>
                </p:cNvSpPr>
                <p:nvPr/>
              </p:nvSpPr>
              <p:spPr bwMode="auto">
                <a:xfrm>
                  <a:off x="392" y="1074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2091" name="Rectangle 51"/>
                <p:cNvSpPr>
                  <a:spLocks noChangeArrowheads="1"/>
                </p:cNvSpPr>
                <p:nvPr/>
              </p:nvSpPr>
              <p:spPr bwMode="auto">
                <a:xfrm>
                  <a:off x="464" y="1074"/>
                  <a:ext cx="54" cy="56"/>
                </a:xfrm>
                <a:prstGeom prst="rect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2092" name="Rectangle 52"/>
                <p:cNvSpPr>
                  <a:spLocks noChangeArrowheads="1"/>
                </p:cNvSpPr>
                <p:nvPr/>
              </p:nvSpPr>
              <p:spPr bwMode="auto">
                <a:xfrm>
                  <a:off x="536" y="1068"/>
                  <a:ext cx="60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2093" name="Rectangle 53"/>
                <p:cNvSpPr>
                  <a:spLocks noChangeArrowheads="1"/>
                </p:cNvSpPr>
                <p:nvPr/>
              </p:nvSpPr>
              <p:spPr bwMode="auto">
                <a:xfrm>
                  <a:off x="615" y="1068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2094" name="AutoShape 54"/>
                <p:cNvSpPr>
                  <a:spLocks noChangeArrowheads="1"/>
                </p:cNvSpPr>
                <p:nvPr/>
              </p:nvSpPr>
              <p:spPr bwMode="auto">
                <a:xfrm rot="10800000" flipH="1">
                  <a:off x="322" y="890"/>
                  <a:ext cx="859" cy="11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01 w 21600"/>
                    <a:gd name="T13" fmla="*/ 4516 h 21600"/>
                    <a:gd name="T14" fmla="*/ 17099 w 21600"/>
                    <a:gd name="T15" fmla="*/ 17084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</p:grpSp>
          <p:pic>
            <p:nvPicPr>
              <p:cNvPr id="42084" name="Picture 55" descr="desktop_computer_stylized_small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427" y="2049"/>
                <a:ext cx="447" cy="4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2085" name="Rectangle 56"/>
              <p:cNvSpPr>
                <a:spLocks noChangeArrowheads="1"/>
              </p:cNvSpPr>
              <p:nvPr/>
            </p:nvSpPr>
            <p:spPr bwMode="auto">
              <a:xfrm>
                <a:off x="528" y="2232"/>
                <a:ext cx="104" cy="91"/>
              </a:xfrm>
              <a:prstGeom prst="rect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42086" name="Freeform 57"/>
              <p:cNvSpPr>
                <a:spLocks/>
              </p:cNvSpPr>
              <p:nvPr/>
            </p:nvSpPr>
            <p:spPr bwMode="auto">
              <a:xfrm>
                <a:off x="282" y="1951"/>
                <a:ext cx="302" cy="274"/>
              </a:xfrm>
              <a:custGeom>
                <a:avLst/>
                <a:gdLst>
                  <a:gd name="T0" fmla="*/ 14 w 381"/>
                  <a:gd name="T1" fmla="*/ 274 h 274"/>
                  <a:gd name="T2" fmla="*/ 14 w 381"/>
                  <a:gd name="T3" fmla="*/ 130 h 274"/>
                  <a:gd name="T4" fmla="*/ 0 w 381"/>
                  <a:gd name="T5" fmla="*/ 0 h 274"/>
                  <a:gd name="T6" fmla="*/ 0 60000 65536"/>
                  <a:gd name="T7" fmla="*/ 0 60000 65536"/>
                  <a:gd name="T8" fmla="*/ 0 60000 65536"/>
                  <a:gd name="T9" fmla="*/ 0 w 381"/>
                  <a:gd name="T10" fmla="*/ 0 h 274"/>
                  <a:gd name="T11" fmla="*/ 381 w 381"/>
                  <a:gd name="T12" fmla="*/ 274 h 27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81" h="274">
                    <a:moveTo>
                      <a:pt x="381" y="274"/>
                    </a:moveTo>
                    <a:lnTo>
                      <a:pt x="381" y="130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42087" name="Line 58"/>
              <p:cNvSpPr>
                <a:spLocks noChangeShapeType="1"/>
              </p:cNvSpPr>
              <p:nvPr/>
            </p:nvSpPr>
            <p:spPr bwMode="auto">
              <a:xfrm flipH="1">
                <a:off x="470" y="2270"/>
                <a:ext cx="15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pic>
            <p:nvPicPr>
              <p:cNvPr id="42088" name="Picture 59" descr="tv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" y="1737"/>
                <a:ext cx="476" cy="4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42000" name="Group 60"/>
          <p:cNvGrpSpPr>
            <a:grpSpLocks/>
          </p:cNvGrpSpPr>
          <p:nvPr/>
        </p:nvGrpSpPr>
        <p:grpSpPr bwMode="auto">
          <a:xfrm>
            <a:off x="4287838" y="2309813"/>
            <a:ext cx="850900" cy="527050"/>
            <a:chOff x="-490" y="1664"/>
            <a:chExt cx="1429" cy="842"/>
          </a:xfrm>
        </p:grpSpPr>
        <p:sp>
          <p:nvSpPr>
            <p:cNvPr id="42063" name="AutoShape 61"/>
            <p:cNvSpPr>
              <a:spLocks noChangeArrowheads="1"/>
            </p:cNvSpPr>
            <p:nvPr/>
          </p:nvSpPr>
          <p:spPr bwMode="auto">
            <a:xfrm>
              <a:off x="-490" y="1664"/>
              <a:ext cx="1429" cy="294"/>
            </a:xfrm>
            <a:prstGeom prst="triangle">
              <a:avLst>
                <a:gd name="adj" fmla="val 50000"/>
              </a:avLst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Comic Sans MS" panose="030F0702030302020204" pitchFamily="66" charset="0"/>
              </a:endParaRPr>
            </a:p>
          </p:txBody>
        </p:sp>
        <p:grpSp>
          <p:nvGrpSpPr>
            <p:cNvPr id="42064" name="Group 62"/>
            <p:cNvGrpSpPr>
              <a:grpSpLocks/>
            </p:cNvGrpSpPr>
            <p:nvPr/>
          </p:nvGrpSpPr>
          <p:grpSpPr bwMode="auto">
            <a:xfrm>
              <a:off x="-427" y="1737"/>
              <a:ext cx="1217" cy="769"/>
              <a:chOff x="-427" y="1737"/>
              <a:chExt cx="1217" cy="769"/>
            </a:xfrm>
          </p:grpSpPr>
          <p:sp>
            <p:nvSpPr>
              <p:cNvPr id="42065" name="Rectangle 63"/>
              <p:cNvSpPr>
                <a:spLocks noChangeArrowheads="1"/>
              </p:cNvSpPr>
              <p:nvPr/>
            </p:nvSpPr>
            <p:spPr bwMode="auto">
              <a:xfrm>
                <a:off x="-338" y="1923"/>
                <a:ext cx="1128" cy="583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42066" name="Line 7"/>
              <p:cNvSpPr>
                <a:spLocks noChangeShapeType="1"/>
              </p:cNvSpPr>
              <p:nvPr/>
            </p:nvSpPr>
            <p:spPr bwMode="auto">
              <a:xfrm flipV="1">
                <a:off x="-150" y="2270"/>
                <a:ext cx="230" cy="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42067" name="Group 65"/>
              <p:cNvGrpSpPr>
                <a:grpSpLocks/>
              </p:cNvGrpSpPr>
              <p:nvPr/>
            </p:nvGrpSpPr>
            <p:grpSpPr bwMode="auto">
              <a:xfrm>
                <a:off x="68" y="2192"/>
                <a:ext cx="387" cy="139"/>
                <a:chOff x="322" y="890"/>
                <a:chExt cx="872" cy="339"/>
              </a:xfrm>
            </p:grpSpPr>
            <p:sp>
              <p:nvSpPr>
                <p:cNvPr id="42073" name="Rectangle 66"/>
                <p:cNvSpPr>
                  <a:spLocks noChangeArrowheads="1"/>
                </p:cNvSpPr>
                <p:nvPr/>
              </p:nvSpPr>
              <p:spPr bwMode="auto">
                <a:xfrm>
                  <a:off x="320" y="1000"/>
                  <a:ext cx="871" cy="229"/>
                </a:xfrm>
                <a:prstGeom prst="rect">
                  <a:avLst/>
                </a:pr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2074" name="Rectangle 67"/>
                <p:cNvSpPr>
                  <a:spLocks noChangeArrowheads="1"/>
                </p:cNvSpPr>
                <p:nvPr/>
              </p:nvSpPr>
              <p:spPr bwMode="auto">
                <a:xfrm>
                  <a:off x="392" y="1074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2075" name="Rectangle 68"/>
                <p:cNvSpPr>
                  <a:spLocks noChangeArrowheads="1"/>
                </p:cNvSpPr>
                <p:nvPr/>
              </p:nvSpPr>
              <p:spPr bwMode="auto">
                <a:xfrm>
                  <a:off x="464" y="1074"/>
                  <a:ext cx="54" cy="56"/>
                </a:xfrm>
                <a:prstGeom prst="rect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2076" name="Rectangle 69"/>
                <p:cNvSpPr>
                  <a:spLocks noChangeArrowheads="1"/>
                </p:cNvSpPr>
                <p:nvPr/>
              </p:nvSpPr>
              <p:spPr bwMode="auto">
                <a:xfrm>
                  <a:off x="536" y="1068"/>
                  <a:ext cx="60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2077" name="Rectangle 70"/>
                <p:cNvSpPr>
                  <a:spLocks noChangeArrowheads="1"/>
                </p:cNvSpPr>
                <p:nvPr/>
              </p:nvSpPr>
              <p:spPr bwMode="auto">
                <a:xfrm>
                  <a:off x="615" y="1068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2078" name="AutoShape 71"/>
                <p:cNvSpPr>
                  <a:spLocks noChangeArrowheads="1"/>
                </p:cNvSpPr>
                <p:nvPr/>
              </p:nvSpPr>
              <p:spPr bwMode="auto">
                <a:xfrm rot="10800000" flipH="1">
                  <a:off x="322" y="890"/>
                  <a:ext cx="859" cy="11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01 w 21600"/>
                    <a:gd name="T13" fmla="*/ 4516 h 21600"/>
                    <a:gd name="T14" fmla="*/ 17099 w 21600"/>
                    <a:gd name="T15" fmla="*/ 17084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</p:grpSp>
          <p:pic>
            <p:nvPicPr>
              <p:cNvPr id="42068" name="Picture 72" descr="desktop_computer_stylized_small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427" y="2049"/>
                <a:ext cx="447" cy="4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2069" name="Rectangle 73"/>
              <p:cNvSpPr>
                <a:spLocks noChangeArrowheads="1"/>
              </p:cNvSpPr>
              <p:nvPr/>
            </p:nvSpPr>
            <p:spPr bwMode="auto">
              <a:xfrm>
                <a:off x="528" y="2232"/>
                <a:ext cx="104" cy="91"/>
              </a:xfrm>
              <a:prstGeom prst="rect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42070" name="Freeform 74"/>
              <p:cNvSpPr>
                <a:spLocks/>
              </p:cNvSpPr>
              <p:nvPr/>
            </p:nvSpPr>
            <p:spPr bwMode="auto">
              <a:xfrm>
                <a:off x="282" y="1951"/>
                <a:ext cx="302" cy="274"/>
              </a:xfrm>
              <a:custGeom>
                <a:avLst/>
                <a:gdLst>
                  <a:gd name="T0" fmla="*/ 14 w 381"/>
                  <a:gd name="T1" fmla="*/ 274 h 274"/>
                  <a:gd name="T2" fmla="*/ 14 w 381"/>
                  <a:gd name="T3" fmla="*/ 130 h 274"/>
                  <a:gd name="T4" fmla="*/ 0 w 381"/>
                  <a:gd name="T5" fmla="*/ 0 h 274"/>
                  <a:gd name="T6" fmla="*/ 0 60000 65536"/>
                  <a:gd name="T7" fmla="*/ 0 60000 65536"/>
                  <a:gd name="T8" fmla="*/ 0 60000 65536"/>
                  <a:gd name="T9" fmla="*/ 0 w 381"/>
                  <a:gd name="T10" fmla="*/ 0 h 274"/>
                  <a:gd name="T11" fmla="*/ 381 w 381"/>
                  <a:gd name="T12" fmla="*/ 274 h 27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81" h="274">
                    <a:moveTo>
                      <a:pt x="381" y="274"/>
                    </a:moveTo>
                    <a:lnTo>
                      <a:pt x="381" y="130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42071" name="Line 75"/>
              <p:cNvSpPr>
                <a:spLocks noChangeShapeType="1"/>
              </p:cNvSpPr>
              <p:nvPr/>
            </p:nvSpPr>
            <p:spPr bwMode="auto">
              <a:xfrm flipH="1">
                <a:off x="470" y="2270"/>
                <a:ext cx="15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pic>
            <p:nvPicPr>
              <p:cNvPr id="42072" name="Picture 76" descr="tv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" y="1737"/>
                <a:ext cx="476" cy="4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42001" name="Group 77"/>
          <p:cNvGrpSpPr>
            <a:grpSpLocks/>
          </p:cNvGrpSpPr>
          <p:nvPr/>
        </p:nvGrpSpPr>
        <p:grpSpPr bwMode="auto">
          <a:xfrm>
            <a:off x="5154613" y="2319338"/>
            <a:ext cx="850900" cy="527050"/>
            <a:chOff x="-490" y="1664"/>
            <a:chExt cx="1429" cy="842"/>
          </a:xfrm>
        </p:grpSpPr>
        <p:sp>
          <p:nvSpPr>
            <p:cNvPr id="42047" name="AutoShape 78"/>
            <p:cNvSpPr>
              <a:spLocks noChangeArrowheads="1"/>
            </p:cNvSpPr>
            <p:nvPr/>
          </p:nvSpPr>
          <p:spPr bwMode="auto">
            <a:xfrm>
              <a:off x="-490" y="1664"/>
              <a:ext cx="1429" cy="294"/>
            </a:xfrm>
            <a:prstGeom prst="triangle">
              <a:avLst>
                <a:gd name="adj" fmla="val 50000"/>
              </a:avLst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Comic Sans MS" panose="030F0702030302020204" pitchFamily="66" charset="0"/>
              </a:endParaRPr>
            </a:p>
          </p:txBody>
        </p:sp>
        <p:grpSp>
          <p:nvGrpSpPr>
            <p:cNvPr id="42048" name="Group 79"/>
            <p:cNvGrpSpPr>
              <a:grpSpLocks/>
            </p:cNvGrpSpPr>
            <p:nvPr/>
          </p:nvGrpSpPr>
          <p:grpSpPr bwMode="auto">
            <a:xfrm>
              <a:off x="-427" y="1737"/>
              <a:ext cx="1217" cy="769"/>
              <a:chOff x="-427" y="1737"/>
              <a:chExt cx="1217" cy="769"/>
            </a:xfrm>
          </p:grpSpPr>
          <p:sp>
            <p:nvSpPr>
              <p:cNvPr id="42049" name="Rectangle 80"/>
              <p:cNvSpPr>
                <a:spLocks noChangeArrowheads="1"/>
              </p:cNvSpPr>
              <p:nvPr/>
            </p:nvSpPr>
            <p:spPr bwMode="auto">
              <a:xfrm>
                <a:off x="-338" y="1923"/>
                <a:ext cx="1128" cy="583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42050" name="Line 7"/>
              <p:cNvSpPr>
                <a:spLocks noChangeShapeType="1"/>
              </p:cNvSpPr>
              <p:nvPr/>
            </p:nvSpPr>
            <p:spPr bwMode="auto">
              <a:xfrm flipV="1">
                <a:off x="-150" y="2270"/>
                <a:ext cx="230" cy="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42051" name="Group 82"/>
              <p:cNvGrpSpPr>
                <a:grpSpLocks/>
              </p:cNvGrpSpPr>
              <p:nvPr/>
            </p:nvGrpSpPr>
            <p:grpSpPr bwMode="auto">
              <a:xfrm>
                <a:off x="68" y="2192"/>
                <a:ext cx="387" cy="139"/>
                <a:chOff x="322" y="890"/>
                <a:chExt cx="872" cy="339"/>
              </a:xfrm>
            </p:grpSpPr>
            <p:sp>
              <p:nvSpPr>
                <p:cNvPr id="42057" name="Rectangle 83"/>
                <p:cNvSpPr>
                  <a:spLocks noChangeArrowheads="1"/>
                </p:cNvSpPr>
                <p:nvPr/>
              </p:nvSpPr>
              <p:spPr bwMode="auto">
                <a:xfrm>
                  <a:off x="320" y="1000"/>
                  <a:ext cx="871" cy="229"/>
                </a:xfrm>
                <a:prstGeom prst="rect">
                  <a:avLst/>
                </a:pr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2058" name="Rectangle 84"/>
                <p:cNvSpPr>
                  <a:spLocks noChangeArrowheads="1"/>
                </p:cNvSpPr>
                <p:nvPr/>
              </p:nvSpPr>
              <p:spPr bwMode="auto">
                <a:xfrm>
                  <a:off x="392" y="1074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2059" name="Rectangle 85"/>
                <p:cNvSpPr>
                  <a:spLocks noChangeArrowheads="1"/>
                </p:cNvSpPr>
                <p:nvPr/>
              </p:nvSpPr>
              <p:spPr bwMode="auto">
                <a:xfrm>
                  <a:off x="464" y="1074"/>
                  <a:ext cx="54" cy="56"/>
                </a:xfrm>
                <a:prstGeom prst="rect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2060" name="Rectangle 86"/>
                <p:cNvSpPr>
                  <a:spLocks noChangeArrowheads="1"/>
                </p:cNvSpPr>
                <p:nvPr/>
              </p:nvSpPr>
              <p:spPr bwMode="auto">
                <a:xfrm>
                  <a:off x="536" y="1068"/>
                  <a:ext cx="60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2061" name="Rectangle 87"/>
                <p:cNvSpPr>
                  <a:spLocks noChangeArrowheads="1"/>
                </p:cNvSpPr>
                <p:nvPr/>
              </p:nvSpPr>
              <p:spPr bwMode="auto">
                <a:xfrm>
                  <a:off x="615" y="1068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2062" name="AutoShape 88"/>
                <p:cNvSpPr>
                  <a:spLocks noChangeArrowheads="1"/>
                </p:cNvSpPr>
                <p:nvPr/>
              </p:nvSpPr>
              <p:spPr bwMode="auto">
                <a:xfrm rot="10800000" flipH="1">
                  <a:off x="322" y="890"/>
                  <a:ext cx="859" cy="11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01 w 21600"/>
                    <a:gd name="T13" fmla="*/ 4516 h 21600"/>
                    <a:gd name="T14" fmla="*/ 17099 w 21600"/>
                    <a:gd name="T15" fmla="*/ 17084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</p:grpSp>
          <p:pic>
            <p:nvPicPr>
              <p:cNvPr id="42052" name="Picture 89" descr="desktop_computer_stylized_small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427" y="2049"/>
                <a:ext cx="447" cy="4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2053" name="Rectangle 90"/>
              <p:cNvSpPr>
                <a:spLocks noChangeArrowheads="1"/>
              </p:cNvSpPr>
              <p:nvPr/>
            </p:nvSpPr>
            <p:spPr bwMode="auto">
              <a:xfrm>
                <a:off x="528" y="2232"/>
                <a:ext cx="104" cy="91"/>
              </a:xfrm>
              <a:prstGeom prst="rect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42054" name="Freeform 91"/>
              <p:cNvSpPr>
                <a:spLocks/>
              </p:cNvSpPr>
              <p:nvPr/>
            </p:nvSpPr>
            <p:spPr bwMode="auto">
              <a:xfrm>
                <a:off x="282" y="1951"/>
                <a:ext cx="302" cy="274"/>
              </a:xfrm>
              <a:custGeom>
                <a:avLst/>
                <a:gdLst>
                  <a:gd name="T0" fmla="*/ 14 w 381"/>
                  <a:gd name="T1" fmla="*/ 274 h 274"/>
                  <a:gd name="T2" fmla="*/ 14 w 381"/>
                  <a:gd name="T3" fmla="*/ 130 h 274"/>
                  <a:gd name="T4" fmla="*/ 0 w 381"/>
                  <a:gd name="T5" fmla="*/ 0 h 274"/>
                  <a:gd name="T6" fmla="*/ 0 60000 65536"/>
                  <a:gd name="T7" fmla="*/ 0 60000 65536"/>
                  <a:gd name="T8" fmla="*/ 0 60000 65536"/>
                  <a:gd name="T9" fmla="*/ 0 w 381"/>
                  <a:gd name="T10" fmla="*/ 0 h 274"/>
                  <a:gd name="T11" fmla="*/ 381 w 381"/>
                  <a:gd name="T12" fmla="*/ 274 h 27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81" h="274">
                    <a:moveTo>
                      <a:pt x="381" y="274"/>
                    </a:moveTo>
                    <a:lnTo>
                      <a:pt x="381" y="130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42055" name="Line 92"/>
              <p:cNvSpPr>
                <a:spLocks noChangeShapeType="1"/>
              </p:cNvSpPr>
              <p:nvPr/>
            </p:nvSpPr>
            <p:spPr bwMode="auto">
              <a:xfrm flipH="1">
                <a:off x="470" y="2270"/>
                <a:ext cx="15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pic>
            <p:nvPicPr>
              <p:cNvPr id="42056" name="Picture 93" descr="tv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" y="1737"/>
                <a:ext cx="476" cy="4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42002" name="Line 94"/>
          <p:cNvSpPr>
            <a:spLocks noChangeShapeType="1"/>
          </p:cNvSpPr>
          <p:nvPr/>
        </p:nvSpPr>
        <p:spPr bwMode="auto">
          <a:xfrm>
            <a:off x="3741739" y="2212975"/>
            <a:ext cx="3690937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grpSp>
        <p:nvGrpSpPr>
          <p:cNvPr id="42003" name="Group 95"/>
          <p:cNvGrpSpPr>
            <a:grpSpLocks/>
          </p:cNvGrpSpPr>
          <p:nvPr/>
        </p:nvGrpSpPr>
        <p:grpSpPr bwMode="auto">
          <a:xfrm>
            <a:off x="6243638" y="1471613"/>
            <a:ext cx="850900" cy="527050"/>
            <a:chOff x="-490" y="1664"/>
            <a:chExt cx="1429" cy="842"/>
          </a:xfrm>
        </p:grpSpPr>
        <p:sp>
          <p:nvSpPr>
            <p:cNvPr id="42031" name="AutoShape 96"/>
            <p:cNvSpPr>
              <a:spLocks noChangeArrowheads="1"/>
            </p:cNvSpPr>
            <p:nvPr/>
          </p:nvSpPr>
          <p:spPr bwMode="auto">
            <a:xfrm>
              <a:off x="-490" y="1664"/>
              <a:ext cx="1429" cy="294"/>
            </a:xfrm>
            <a:prstGeom prst="triangle">
              <a:avLst>
                <a:gd name="adj" fmla="val 50000"/>
              </a:avLst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Comic Sans MS" panose="030F0702030302020204" pitchFamily="66" charset="0"/>
              </a:endParaRPr>
            </a:p>
          </p:txBody>
        </p:sp>
        <p:grpSp>
          <p:nvGrpSpPr>
            <p:cNvPr id="42032" name="Group 97"/>
            <p:cNvGrpSpPr>
              <a:grpSpLocks/>
            </p:cNvGrpSpPr>
            <p:nvPr/>
          </p:nvGrpSpPr>
          <p:grpSpPr bwMode="auto">
            <a:xfrm>
              <a:off x="-427" y="1737"/>
              <a:ext cx="1217" cy="769"/>
              <a:chOff x="-427" y="1737"/>
              <a:chExt cx="1217" cy="769"/>
            </a:xfrm>
          </p:grpSpPr>
          <p:sp>
            <p:nvSpPr>
              <p:cNvPr id="42033" name="Rectangle 98"/>
              <p:cNvSpPr>
                <a:spLocks noChangeArrowheads="1"/>
              </p:cNvSpPr>
              <p:nvPr/>
            </p:nvSpPr>
            <p:spPr bwMode="auto">
              <a:xfrm>
                <a:off x="-338" y="1923"/>
                <a:ext cx="1128" cy="583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42034" name="Line 7"/>
              <p:cNvSpPr>
                <a:spLocks noChangeShapeType="1"/>
              </p:cNvSpPr>
              <p:nvPr/>
            </p:nvSpPr>
            <p:spPr bwMode="auto">
              <a:xfrm flipV="1">
                <a:off x="-150" y="2270"/>
                <a:ext cx="230" cy="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42035" name="Group 100"/>
              <p:cNvGrpSpPr>
                <a:grpSpLocks/>
              </p:cNvGrpSpPr>
              <p:nvPr/>
            </p:nvGrpSpPr>
            <p:grpSpPr bwMode="auto">
              <a:xfrm>
                <a:off x="68" y="2192"/>
                <a:ext cx="387" cy="139"/>
                <a:chOff x="322" y="890"/>
                <a:chExt cx="872" cy="339"/>
              </a:xfrm>
            </p:grpSpPr>
            <p:sp>
              <p:nvSpPr>
                <p:cNvPr id="42041" name="Rectangle 101"/>
                <p:cNvSpPr>
                  <a:spLocks noChangeArrowheads="1"/>
                </p:cNvSpPr>
                <p:nvPr/>
              </p:nvSpPr>
              <p:spPr bwMode="auto">
                <a:xfrm>
                  <a:off x="320" y="1000"/>
                  <a:ext cx="871" cy="229"/>
                </a:xfrm>
                <a:prstGeom prst="rect">
                  <a:avLst/>
                </a:pr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2042" name="Rectangle 102"/>
                <p:cNvSpPr>
                  <a:spLocks noChangeArrowheads="1"/>
                </p:cNvSpPr>
                <p:nvPr/>
              </p:nvSpPr>
              <p:spPr bwMode="auto">
                <a:xfrm>
                  <a:off x="392" y="1074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2043" name="Rectangle 103"/>
                <p:cNvSpPr>
                  <a:spLocks noChangeArrowheads="1"/>
                </p:cNvSpPr>
                <p:nvPr/>
              </p:nvSpPr>
              <p:spPr bwMode="auto">
                <a:xfrm>
                  <a:off x="464" y="1074"/>
                  <a:ext cx="54" cy="56"/>
                </a:xfrm>
                <a:prstGeom prst="rect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2044" name="Rectangle 104"/>
                <p:cNvSpPr>
                  <a:spLocks noChangeArrowheads="1"/>
                </p:cNvSpPr>
                <p:nvPr/>
              </p:nvSpPr>
              <p:spPr bwMode="auto">
                <a:xfrm>
                  <a:off x="536" y="1068"/>
                  <a:ext cx="60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2045" name="Rectangle 105"/>
                <p:cNvSpPr>
                  <a:spLocks noChangeArrowheads="1"/>
                </p:cNvSpPr>
                <p:nvPr/>
              </p:nvSpPr>
              <p:spPr bwMode="auto">
                <a:xfrm>
                  <a:off x="615" y="1068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2046" name="AutoShape 106"/>
                <p:cNvSpPr>
                  <a:spLocks noChangeArrowheads="1"/>
                </p:cNvSpPr>
                <p:nvPr/>
              </p:nvSpPr>
              <p:spPr bwMode="auto">
                <a:xfrm rot="10800000" flipH="1">
                  <a:off x="322" y="890"/>
                  <a:ext cx="859" cy="11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01 w 21600"/>
                    <a:gd name="T13" fmla="*/ 4516 h 21600"/>
                    <a:gd name="T14" fmla="*/ 17099 w 21600"/>
                    <a:gd name="T15" fmla="*/ 17084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</p:grpSp>
          <p:pic>
            <p:nvPicPr>
              <p:cNvPr id="42036" name="Picture 107" descr="desktop_computer_stylized_small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427" y="2049"/>
                <a:ext cx="447" cy="4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2037" name="Rectangle 108"/>
              <p:cNvSpPr>
                <a:spLocks noChangeArrowheads="1"/>
              </p:cNvSpPr>
              <p:nvPr/>
            </p:nvSpPr>
            <p:spPr bwMode="auto">
              <a:xfrm>
                <a:off x="528" y="2232"/>
                <a:ext cx="104" cy="91"/>
              </a:xfrm>
              <a:prstGeom prst="rect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42038" name="Freeform 109"/>
              <p:cNvSpPr>
                <a:spLocks/>
              </p:cNvSpPr>
              <p:nvPr/>
            </p:nvSpPr>
            <p:spPr bwMode="auto">
              <a:xfrm>
                <a:off x="282" y="1951"/>
                <a:ext cx="302" cy="274"/>
              </a:xfrm>
              <a:custGeom>
                <a:avLst/>
                <a:gdLst>
                  <a:gd name="T0" fmla="*/ 14 w 381"/>
                  <a:gd name="T1" fmla="*/ 274 h 274"/>
                  <a:gd name="T2" fmla="*/ 14 w 381"/>
                  <a:gd name="T3" fmla="*/ 130 h 274"/>
                  <a:gd name="T4" fmla="*/ 0 w 381"/>
                  <a:gd name="T5" fmla="*/ 0 h 274"/>
                  <a:gd name="T6" fmla="*/ 0 60000 65536"/>
                  <a:gd name="T7" fmla="*/ 0 60000 65536"/>
                  <a:gd name="T8" fmla="*/ 0 60000 65536"/>
                  <a:gd name="T9" fmla="*/ 0 w 381"/>
                  <a:gd name="T10" fmla="*/ 0 h 274"/>
                  <a:gd name="T11" fmla="*/ 381 w 381"/>
                  <a:gd name="T12" fmla="*/ 274 h 27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81" h="274">
                    <a:moveTo>
                      <a:pt x="381" y="274"/>
                    </a:moveTo>
                    <a:lnTo>
                      <a:pt x="381" y="130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42039" name="Line 110"/>
              <p:cNvSpPr>
                <a:spLocks noChangeShapeType="1"/>
              </p:cNvSpPr>
              <p:nvPr/>
            </p:nvSpPr>
            <p:spPr bwMode="auto">
              <a:xfrm flipH="1">
                <a:off x="470" y="2270"/>
                <a:ext cx="15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pic>
            <p:nvPicPr>
              <p:cNvPr id="42040" name="Picture 111" descr="tv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" y="1737"/>
                <a:ext cx="476" cy="4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42004" name="Text Box 112"/>
          <p:cNvSpPr txBox="1">
            <a:spLocks noChangeArrowheads="1"/>
          </p:cNvSpPr>
          <p:nvPr/>
        </p:nvSpPr>
        <p:spPr bwMode="auto">
          <a:xfrm>
            <a:off x="5854700" y="1541463"/>
            <a:ext cx="39305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>
                <a:solidFill>
                  <a:srgbClr val="969696"/>
                </a:solidFill>
                <a:latin typeface="Comic Sans MS" panose="030F0702030302020204" pitchFamily="66" charset="0"/>
              </a:rPr>
              <a:t>…</a:t>
            </a:r>
          </a:p>
        </p:txBody>
      </p:sp>
      <p:sp>
        <p:nvSpPr>
          <p:cNvPr id="42005" name="Line 113"/>
          <p:cNvSpPr>
            <a:spLocks noChangeShapeType="1"/>
          </p:cNvSpPr>
          <p:nvPr/>
        </p:nvSpPr>
        <p:spPr bwMode="auto">
          <a:xfrm flipH="1">
            <a:off x="4835526" y="1882776"/>
            <a:ext cx="3175" cy="3333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42006" name="Line 114"/>
          <p:cNvSpPr>
            <a:spLocks noChangeShapeType="1"/>
          </p:cNvSpPr>
          <p:nvPr/>
        </p:nvSpPr>
        <p:spPr bwMode="auto">
          <a:xfrm flipH="1">
            <a:off x="5740401" y="1882776"/>
            <a:ext cx="3175" cy="3333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42007" name="Line 115"/>
          <p:cNvSpPr>
            <a:spLocks noChangeShapeType="1"/>
          </p:cNvSpPr>
          <p:nvPr/>
        </p:nvSpPr>
        <p:spPr bwMode="auto">
          <a:xfrm flipH="1">
            <a:off x="6877051" y="1882776"/>
            <a:ext cx="3175" cy="3333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42008" name="Freeform 116"/>
          <p:cNvSpPr>
            <a:spLocks/>
          </p:cNvSpPr>
          <p:nvPr/>
        </p:nvSpPr>
        <p:spPr bwMode="auto">
          <a:xfrm>
            <a:off x="5826125" y="2219325"/>
            <a:ext cx="127000" cy="476250"/>
          </a:xfrm>
          <a:custGeom>
            <a:avLst/>
            <a:gdLst>
              <a:gd name="T0" fmla="*/ 0 w 80"/>
              <a:gd name="T1" fmla="*/ 2147483647 h 300"/>
              <a:gd name="T2" fmla="*/ 2147483647 w 80"/>
              <a:gd name="T3" fmla="*/ 2147483647 h 300"/>
              <a:gd name="T4" fmla="*/ 2147483647 w 80"/>
              <a:gd name="T5" fmla="*/ 0 h 300"/>
              <a:gd name="T6" fmla="*/ 0 60000 65536"/>
              <a:gd name="T7" fmla="*/ 0 60000 65536"/>
              <a:gd name="T8" fmla="*/ 0 60000 65536"/>
              <a:gd name="T9" fmla="*/ 0 w 80"/>
              <a:gd name="T10" fmla="*/ 0 h 300"/>
              <a:gd name="T11" fmla="*/ 80 w 80"/>
              <a:gd name="T12" fmla="*/ 300 h 3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80" h="300">
                <a:moveTo>
                  <a:pt x="0" y="300"/>
                </a:moveTo>
                <a:lnTo>
                  <a:pt x="80" y="300"/>
                </a:lnTo>
                <a:lnTo>
                  <a:pt x="80" y="0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42009" name="Freeform 117"/>
          <p:cNvSpPr>
            <a:spLocks/>
          </p:cNvSpPr>
          <p:nvPr/>
        </p:nvSpPr>
        <p:spPr bwMode="auto">
          <a:xfrm>
            <a:off x="4959350" y="2212975"/>
            <a:ext cx="127000" cy="476250"/>
          </a:xfrm>
          <a:custGeom>
            <a:avLst/>
            <a:gdLst>
              <a:gd name="T0" fmla="*/ 0 w 80"/>
              <a:gd name="T1" fmla="*/ 2147483647 h 300"/>
              <a:gd name="T2" fmla="*/ 2147483647 w 80"/>
              <a:gd name="T3" fmla="*/ 2147483647 h 300"/>
              <a:gd name="T4" fmla="*/ 2147483647 w 80"/>
              <a:gd name="T5" fmla="*/ 0 h 300"/>
              <a:gd name="T6" fmla="*/ 0 60000 65536"/>
              <a:gd name="T7" fmla="*/ 0 60000 65536"/>
              <a:gd name="T8" fmla="*/ 0 60000 65536"/>
              <a:gd name="T9" fmla="*/ 0 w 80"/>
              <a:gd name="T10" fmla="*/ 0 h 300"/>
              <a:gd name="T11" fmla="*/ 80 w 80"/>
              <a:gd name="T12" fmla="*/ 300 h 3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80" h="300">
                <a:moveTo>
                  <a:pt x="0" y="300"/>
                </a:moveTo>
                <a:lnTo>
                  <a:pt x="80" y="300"/>
                </a:lnTo>
                <a:lnTo>
                  <a:pt x="80" y="0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42010" name="Rectangle 44"/>
          <p:cNvSpPr>
            <a:spLocks noChangeArrowheads="1"/>
          </p:cNvSpPr>
          <p:nvPr/>
        </p:nvSpPr>
        <p:spPr bwMode="auto">
          <a:xfrm>
            <a:off x="7170739" y="1787525"/>
            <a:ext cx="955675" cy="700088"/>
          </a:xfrm>
          <a:prstGeom prst="rect">
            <a:avLst/>
          </a:prstGeom>
          <a:noFill/>
          <a:ln w="9525">
            <a:solidFill>
              <a:schemeClr val="tx1"/>
            </a:solidFill>
            <a:prstDash val="dash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42011" name="Text Box 45"/>
          <p:cNvSpPr txBox="1">
            <a:spLocks noChangeArrowheads="1"/>
          </p:cNvSpPr>
          <p:nvPr/>
        </p:nvSpPr>
        <p:spPr bwMode="auto">
          <a:xfrm>
            <a:off x="6681789" y="1250951"/>
            <a:ext cx="1925637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80000"/>
              </a:lnSpc>
            </a:pPr>
            <a:r>
              <a:rPr lang="en-US" altLang="zh-CN" sz="1600">
                <a:solidFill>
                  <a:srgbClr val="000099"/>
                </a:solidFill>
                <a:latin typeface="Comic Sans MS" panose="030F0702030302020204" pitchFamily="66" charset="0"/>
              </a:rPr>
              <a:t>cable headend</a:t>
            </a:r>
          </a:p>
        </p:txBody>
      </p:sp>
      <p:sp>
        <p:nvSpPr>
          <p:cNvPr id="42012" name="Freeform 120"/>
          <p:cNvSpPr>
            <a:spLocks/>
          </p:cNvSpPr>
          <p:nvPr/>
        </p:nvSpPr>
        <p:spPr bwMode="auto">
          <a:xfrm>
            <a:off x="7427913" y="1970089"/>
            <a:ext cx="330200" cy="454025"/>
          </a:xfrm>
          <a:custGeom>
            <a:avLst/>
            <a:gdLst>
              <a:gd name="T0" fmla="*/ 0 w 318"/>
              <a:gd name="T1" fmla="*/ 2147483647 h 412"/>
              <a:gd name="T2" fmla="*/ 2147483647 w 318"/>
              <a:gd name="T3" fmla="*/ 2147483647 h 412"/>
              <a:gd name="T4" fmla="*/ 2147483647 w 318"/>
              <a:gd name="T5" fmla="*/ 0 h 412"/>
              <a:gd name="T6" fmla="*/ 2147483647 w 318"/>
              <a:gd name="T7" fmla="*/ 2147483647 h 412"/>
              <a:gd name="T8" fmla="*/ 2147483647 w 318"/>
              <a:gd name="T9" fmla="*/ 2147483647 h 412"/>
              <a:gd name="T10" fmla="*/ 2147483647 w 318"/>
              <a:gd name="T11" fmla="*/ 2147483647 h 412"/>
              <a:gd name="T12" fmla="*/ 2147483647 w 318"/>
              <a:gd name="T13" fmla="*/ 2147483647 h 412"/>
              <a:gd name="T14" fmla="*/ 2147483647 w 318"/>
              <a:gd name="T15" fmla="*/ 2147483647 h 412"/>
              <a:gd name="T16" fmla="*/ 0 w 318"/>
              <a:gd name="T17" fmla="*/ 2147483647 h 412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318"/>
              <a:gd name="T28" fmla="*/ 0 h 412"/>
              <a:gd name="T29" fmla="*/ 318 w 318"/>
              <a:gd name="T30" fmla="*/ 412 h 412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318" h="412">
                <a:moveTo>
                  <a:pt x="0" y="412"/>
                </a:moveTo>
                <a:lnTo>
                  <a:pt x="3" y="1"/>
                </a:lnTo>
                <a:lnTo>
                  <a:pt x="74" y="0"/>
                </a:lnTo>
                <a:lnTo>
                  <a:pt x="254" y="111"/>
                </a:lnTo>
                <a:lnTo>
                  <a:pt x="318" y="115"/>
                </a:lnTo>
                <a:lnTo>
                  <a:pt x="318" y="308"/>
                </a:lnTo>
                <a:lnTo>
                  <a:pt x="246" y="308"/>
                </a:lnTo>
                <a:lnTo>
                  <a:pt x="74" y="412"/>
                </a:lnTo>
                <a:lnTo>
                  <a:pt x="0" y="412"/>
                </a:lnTo>
                <a:close/>
              </a:path>
            </a:pathLst>
          </a:custGeom>
          <a:gradFill rotWithShape="1">
            <a:gsLst>
              <a:gs pos="0">
                <a:schemeClr val="bg1"/>
              </a:gs>
              <a:gs pos="100000">
                <a:srgbClr val="FFFF99"/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42013" name="Freeform 121"/>
          <p:cNvSpPr>
            <a:spLocks/>
          </p:cNvSpPr>
          <p:nvPr/>
        </p:nvSpPr>
        <p:spPr bwMode="auto">
          <a:xfrm>
            <a:off x="7429501" y="1905000"/>
            <a:ext cx="366713" cy="406400"/>
          </a:xfrm>
          <a:custGeom>
            <a:avLst/>
            <a:gdLst>
              <a:gd name="T0" fmla="*/ 0 w 353"/>
              <a:gd name="T1" fmla="*/ 2147483647 h 369"/>
              <a:gd name="T2" fmla="*/ 2147483647 w 353"/>
              <a:gd name="T3" fmla="*/ 0 h 369"/>
              <a:gd name="T4" fmla="*/ 2147483647 w 353"/>
              <a:gd name="T5" fmla="*/ 0 h 369"/>
              <a:gd name="T6" fmla="*/ 2147483647 w 353"/>
              <a:gd name="T7" fmla="*/ 2147483647 h 369"/>
              <a:gd name="T8" fmla="*/ 2147483647 w 353"/>
              <a:gd name="T9" fmla="*/ 2147483647 h 369"/>
              <a:gd name="T10" fmla="*/ 2147483647 w 353"/>
              <a:gd name="T11" fmla="*/ 2147483647 h 369"/>
              <a:gd name="T12" fmla="*/ 2147483647 w 353"/>
              <a:gd name="T13" fmla="*/ 2147483647 h 369"/>
              <a:gd name="T14" fmla="*/ 2147483647 w 353"/>
              <a:gd name="T15" fmla="*/ 2147483647 h 369"/>
              <a:gd name="T16" fmla="*/ 2147483647 w 353"/>
              <a:gd name="T17" fmla="*/ 2147483647 h 369"/>
              <a:gd name="T18" fmla="*/ 2147483647 w 353"/>
              <a:gd name="T19" fmla="*/ 2147483647 h 369"/>
              <a:gd name="T20" fmla="*/ 0 w 353"/>
              <a:gd name="T21" fmla="*/ 2147483647 h 369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353"/>
              <a:gd name="T34" fmla="*/ 0 h 369"/>
              <a:gd name="T35" fmla="*/ 353 w 353"/>
              <a:gd name="T36" fmla="*/ 369 h 369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353" h="369">
                <a:moveTo>
                  <a:pt x="0" y="59"/>
                </a:moveTo>
                <a:lnTo>
                  <a:pt x="32" y="0"/>
                </a:lnTo>
                <a:lnTo>
                  <a:pt x="105" y="0"/>
                </a:lnTo>
                <a:lnTo>
                  <a:pt x="276" y="113"/>
                </a:lnTo>
                <a:lnTo>
                  <a:pt x="353" y="113"/>
                </a:lnTo>
                <a:lnTo>
                  <a:pt x="353" y="315"/>
                </a:lnTo>
                <a:lnTo>
                  <a:pt x="318" y="369"/>
                </a:lnTo>
                <a:lnTo>
                  <a:pt x="315" y="173"/>
                </a:lnTo>
                <a:lnTo>
                  <a:pt x="254" y="173"/>
                </a:lnTo>
                <a:lnTo>
                  <a:pt x="75" y="60"/>
                </a:lnTo>
                <a:lnTo>
                  <a:pt x="0" y="59"/>
                </a:lnTo>
                <a:close/>
              </a:path>
            </a:pathLst>
          </a:cu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42014" name="Line 122"/>
          <p:cNvSpPr>
            <a:spLocks noChangeShapeType="1"/>
          </p:cNvSpPr>
          <p:nvPr/>
        </p:nvSpPr>
        <p:spPr bwMode="auto">
          <a:xfrm flipH="1">
            <a:off x="7754939" y="2028826"/>
            <a:ext cx="34925" cy="682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42015" name="Line 123"/>
          <p:cNvSpPr>
            <a:spLocks noChangeShapeType="1"/>
          </p:cNvSpPr>
          <p:nvPr/>
        </p:nvSpPr>
        <p:spPr bwMode="auto">
          <a:xfrm>
            <a:off x="7456489" y="2200275"/>
            <a:ext cx="2682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42016" name="Freeform 124"/>
          <p:cNvSpPr>
            <a:spLocks/>
          </p:cNvSpPr>
          <p:nvPr/>
        </p:nvSpPr>
        <p:spPr bwMode="auto">
          <a:xfrm>
            <a:off x="7450139" y="2024064"/>
            <a:ext cx="274637" cy="115887"/>
          </a:xfrm>
          <a:custGeom>
            <a:avLst/>
            <a:gdLst>
              <a:gd name="T0" fmla="*/ 0 w 264"/>
              <a:gd name="T1" fmla="*/ 0 h 105"/>
              <a:gd name="T2" fmla="*/ 2147483647 w 264"/>
              <a:gd name="T3" fmla="*/ 0 h 105"/>
              <a:gd name="T4" fmla="*/ 2147483647 w 264"/>
              <a:gd name="T5" fmla="*/ 2147483647 h 105"/>
              <a:gd name="T6" fmla="*/ 2147483647 w 264"/>
              <a:gd name="T7" fmla="*/ 2147483647 h 105"/>
              <a:gd name="T8" fmla="*/ 0 60000 65536"/>
              <a:gd name="T9" fmla="*/ 0 60000 65536"/>
              <a:gd name="T10" fmla="*/ 0 60000 65536"/>
              <a:gd name="T11" fmla="*/ 0 60000 65536"/>
              <a:gd name="T12" fmla="*/ 0 w 264"/>
              <a:gd name="T13" fmla="*/ 0 h 105"/>
              <a:gd name="T14" fmla="*/ 264 w 264"/>
              <a:gd name="T15" fmla="*/ 105 h 10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64" h="105">
                <a:moveTo>
                  <a:pt x="0" y="0"/>
                </a:moveTo>
                <a:lnTo>
                  <a:pt x="52" y="0"/>
                </a:lnTo>
                <a:lnTo>
                  <a:pt x="207" y="105"/>
                </a:lnTo>
                <a:lnTo>
                  <a:pt x="264" y="105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42017" name="Freeform 125"/>
          <p:cNvSpPr>
            <a:spLocks/>
          </p:cNvSpPr>
          <p:nvPr/>
        </p:nvSpPr>
        <p:spPr bwMode="auto">
          <a:xfrm flipV="1">
            <a:off x="7450139" y="2260600"/>
            <a:ext cx="274637" cy="114300"/>
          </a:xfrm>
          <a:custGeom>
            <a:avLst/>
            <a:gdLst>
              <a:gd name="T0" fmla="*/ 0 w 264"/>
              <a:gd name="T1" fmla="*/ 0 h 105"/>
              <a:gd name="T2" fmla="*/ 2147483647 w 264"/>
              <a:gd name="T3" fmla="*/ 0 h 105"/>
              <a:gd name="T4" fmla="*/ 2147483647 w 264"/>
              <a:gd name="T5" fmla="*/ 2147483647 h 105"/>
              <a:gd name="T6" fmla="*/ 2147483647 w 264"/>
              <a:gd name="T7" fmla="*/ 2147483647 h 105"/>
              <a:gd name="T8" fmla="*/ 0 60000 65536"/>
              <a:gd name="T9" fmla="*/ 0 60000 65536"/>
              <a:gd name="T10" fmla="*/ 0 60000 65536"/>
              <a:gd name="T11" fmla="*/ 0 60000 65536"/>
              <a:gd name="T12" fmla="*/ 0 w 264"/>
              <a:gd name="T13" fmla="*/ 0 h 105"/>
              <a:gd name="T14" fmla="*/ 264 w 264"/>
              <a:gd name="T15" fmla="*/ 105 h 10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64" h="105">
                <a:moveTo>
                  <a:pt x="0" y="0"/>
                </a:moveTo>
                <a:lnTo>
                  <a:pt x="52" y="0"/>
                </a:lnTo>
                <a:lnTo>
                  <a:pt x="207" y="105"/>
                </a:lnTo>
                <a:lnTo>
                  <a:pt x="264" y="105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42018" name="Text Box 126"/>
          <p:cNvSpPr txBox="1">
            <a:spLocks noChangeArrowheads="1"/>
          </p:cNvSpPr>
          <p:nvPr/>
        </p:nvSpPr>
        <p:spPr bwMode="auto">
          <a:xfrm>
            <a:off x="7235826" y="2449513"/>
            <a:ext cx="95091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CN" sz="1600">
                <a:solidFill>
                  <a:srgbClr val="000099"/>
                </a:solidFill>
                <a:latin typeface="Comic Sans MS" panose="030F0702030302020204" pitchFamily="66" charset="0"/>
              </a:rPr>
              <a:t>CMTS</a:t>
            </a:r>
          </a:p>
        </p:txBody>
      </p:sp>
      <p:sp>
        <p:nvSpPr>
          <p:cNvPr id="42019" name="AutoShape 127"/>
          <p:cNvSpPr>
            <a:spLocks noChangeArrowheads="1"/>
          </p:cNvSpPr>
          <p:nvPr/>
        </p:nvSpPr>
        <p:spPr bwMode="auto">
          <a:xfrm>
            <a:off x="7031038" y="1524000"/>
            <a:ext cx="1206500" cy="261938"/>
          </a:xfrm>
          <a:prstGeom prst="triangle">
            <a:avLst>
              <a:gd name="adj" fmla="val 50000"/>
            </a:avLst>
          </a:prstGeom>
          <a:noFill/>
          <a:ln w="9525">
            <a:solidFill>
              <a:schemeClr val="tx1"/>
            </a:solidFill>
            <a:prstDash val="dash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42020" name="Freeform 174"/>
          <p:cNvSpPr>
            <a:spLocks/>
          </p:cNvSpPr>
          <p:nvPr/>
        </p:nvSpPr>
        <p:spPr bwMode="auto">
          <a:xfrm>
            <a:off x="7775576" y="2193925"/>
            <a:ext cx="206375" cy="927100"/>
          </a:xfrm>
          <a:custGeom>
            <a:avLst/>
            <a:gdLst>
              <a:gd name="T0" fmla="*/ 0 w 130"/>
              <a:gd name="T1" fmla="*/ 0 h 584"/>
              <a:gd name="T2" fmla="*/ 2147483647 w 130"/>
              <a:gd name="T3" fmla="*/ 0 h 584"/>
              <a:gd name="T4" fmla="*/ 2147483647 w 130"/>
              <a:gd name="T5" fmla="*/ 2147483647 h 584"/>
              <a:gd name="T6" fmla="*/ 0 60000 65536"/>
              <a:gd name="T7" fmla="*/ 0 60000 65536"/>
              <a:gd name="T8" fmla="*/ 0 60000 65536"/>
              <a:gd name="T9" fmla="*/ 0 w 130"/>
              <a:gd name="T10" fmla="*/ 0 h 584"/>
              <a:gd name="T11" fmla="*/ 130 w 130"/>
              <a:gd name="T12" fmla="*/ 584 h 58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30" h="584">
                <a:moveTo>
                  <a:pt x="0" y="0"/>
                </a:moveTo>
                <a:lnTo>
                  <a:pt x="130" y="0"/>
                </a:lnTo>
                <a:lnTo>
                  <a:pt x="130" y="584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grpSp>
        <p:nvGrpSpPr>
          <p:cNvPr id="28" name="Group 175"/>
          <p:cNvGrpSpPr>
            <a:grpSpLocks/>
          </p:cNvGrpSpPr>
          <p:nvPr/>
        </p:nvGrpSpPr>
        <p:grpSpPr bwMode="auto">
          <a:xfrm>
            <a:off x="7734301" y="2355850"/>
            <a:ext cx="2517775" cy="511175"/>
            <a:chOff x="3912" y="1484"/>
            <a:chExt cx="1586" cy="322"/>
          </a:xfrm>
        </p:grpSpPr>
        <p:sp>
          <p:nvSpPr>
            <p:cNvPr id="42029" name="Line 176"/>
            <p:cNvSpPr>
              <a:spLocks noChangeShapeType="1"/>
            </p:cNvSpPr>
            <p:nvPr/>
          </p:nvSpPr>
          <p:spPr bwMode="auto">
            <a:xfrm flipH="1" flipV="1">
              <a:off x="3912" y="1497"/>
              <a:ext cx="711" cy="94"/>
            </a:xfrm>
            <a:prstGeom prst="line">
              <a:avLst/>
            </a:prstGeom>
            <a:noFill/>
            <a:ln w="9525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2030" name="Text Box 177"/>
            <p:cNvSpPr txBox="1">
              <a:spLocks noChangeArrowheads="1"/>
            </p:cNvSpPr>
            <p:nvPr/>
          </p:nvSpPr>
          <p:spPr bwMode="auto">
            <a:xfrm>
              <a:off x="4222" y="1484"/>
              <a:ext cx="1276" cy="3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r">
                <a:lnSpc>
                  <a:spcPct val="85000"/>
                </a:lnSpc>
              </a:pPr>
              <a:r>
                <a:rPr lang="en-US" altLang="zh-CN" sz="1600" i="1">
                  <a:solidFill>
                    <a:srgbClr val="000099"/>
                  </a:solidFill>
                  <a:latin typeface="Comic Sans MS" panose="030F0702030302020204" pitchFamily="66" charset="0"/>
                </a:rPr>
                <a:t>cable modem</a:t>
              </a:r>
            </a:p>
            <a:p>
              <a:pPr algn="r">
                <a:lnSpc>
                  <a:spcPct val="85000"/>
                </a:lnSpc>
              </a:pPr>
              <a:r>
                <a:rPr lang="en-US" altLang="zh-CN" sz="1600" i="1">
                  <a:solidFill>
                    <a:srgbClr val="000099"/>
                  </a:solidFill>
                  <a:latin typeface="Comic Sans MS" panose="030F0702030302020204" pitchFamily="66" charset="0"/>
                </a:rPr>
                <a:t>termination system</a:t>
              </a:r>
            </a:p>
          </p:txBody>
        </p:sp>
      </p:grpSp>
      <p:sp>
        <p:nvSpPr>
          <p:cNvPr id="55334" name="Rectangle 3"/>
          <p:cNvSpPr>
            <a:spLocks noChangeArrowheads="1"/>
          </p:cNvSpPr>
          <p:nvPr/>
        </p:nvSpPr>
        <p:spPr bwMode="auto">
          <a:xfrm>
            <a:off x="1897063" y="4246564"/>
            <a:ext cx="8401050" cy="2090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287338" indent="-287338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dirty="0">
                <a:solidFill>
                  <a:srgbClr val="000099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HFC: hybrid fiber coax</a:t>
            </a:r>
          </a:p>
          <a:p>
            <a:pPr marL="742950" lvl="1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Comic Sans MS" panose="030F0702030302020204" pitchFamily="66" charset="0"/>
              <a:buChar char="­"/>
              <a:defRPr/>
            </a:pPr>
            <a:r>
              <a:rPr lang="en-US" dirty="0">
                <a:solidFill>
                  <a:srgbClr val="0000FF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asymmetric: up to 30Mbps downstream transmission rate, 2 Mbps upstream transmission rate</a:t>
            </a:r>
          </a:p>
          <a:p>
            <a:pPr marL="342900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dirty="0">
                <a:solidFill>
                  <a:srgbClr val="000099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network </a:t>
            </a:r>
            <a:r>
              <a:rPr lang="en-US" dirty="0">
                <a:solidFill>
                  <a:srgbClr val="0000FF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of cable, fiber attaches homes to ISP router</a:t>
            </a:r>
          </a:p>
          <a:p>
            <a:pPr marL="742950" lvl="1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Comic Sans MS" panose="030F0702030302020204" pitchFamily="66" charset="0"/>
              <a:buChar char="­"/>
              <a:defRPr/>
            </a:pPr>
            <a:r>
              <a:rPr lang="en-US" dirty="0">
                <a:solidFill>
                  <a:srgbClr val="0000FF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homes</a:t>
            </a:r>
            <a:r>
              <a:rPr lang="en-US" dirty="0"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 </a:t>
            </a:r>
            <a:r>
              <a:rPr lang="en-US" i="1" dirty="0">
                <a:solidFill>
                  <a:srgbClr val="CC0000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share access network</a:t>
            </a:r>
            <a:r>
              <a:rPr lang="en-US" dirty="0">
                <a:solidFill>
                  <a:srgbClr val="FF0000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to cable headend </a:t>
            </a:r>
          </a:p>
          <a:p>
            <a:pPr marL="742950" lvl="1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Comic Sans MS" panose="030F0702030302020204" pitchFamily="66" charset="0"/>
              <a:buChar char="­"/>
              <a:defRPr/>
            </a:pPr>
            <a:r>
              <a:rPr lang="en-US" dirty="0">
                <a:solidFill>
                  <a:srgbClr val="0000FF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unlike DSL, which has dedicated access to central office</a:t>
            </a:r>
          </a:p>
          <a:p>
            <a:pPr marL="742950" lvl="1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defRPr/>
            </a:pPr>
            <a:endParaRPr lang="en-US" sz="2000" dirty="0">
              <a:latin typeface="Comic Sans MS" panose="030F0702030302020204" pitchFamily="66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2023" name="Title 41"/>
          <p:cNvSpPr>
            <a:spLocks/>
          </p:cNvSpPr>
          <p:nvPr/>
        </p:nvSpPr>
        <p:spPr bwMode="auto">
          <a:xfrm>
            <a:off x="1905000" y="239714"/>
            <a:ext cx="7071320" cy="83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CN" sz="3600" dirty="0">
                <a:solidFill>
                  <a:srgbClr val="000099"/>
                </a:solidFill>
                <a:latin typeface="Comic Sans MS" panose="030F0702030302020204" pitchFamily="66" charset="0"/>
              </a:rPr>
              <a:t>Access network: cable network</a:t>
            </a:r>
          </a:p>
        </p:txBody>
      </p:sp>
      <p:pic>
        <p:nvPicPr>
          <p:cNvPr id="42024" name="Picture 180" descr="underline_base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3739" y="868363"/>
            <a:ext cx="6823074" cy="19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2025" name="Group 181"/>
          <p:cNvGrpSpPr>
            <a:grpSpLocks/>
          </p:cNvGrpSpPr>
          <p:nvPr/>
        </p:nvGrpSpPr>
        <p:grpSpPr bwMode="auto">
          <a:xfrm>
            <a:off x="2084388" y="1928813"/>
            <a:ext cx="609600" cy="609600"/>
            <a:chOff x="-44" y="1473"/>
            <a:chExt cx="981" cy="1105"/>
          </a:xfrm>
        </p:grpSpPr>
        <p:pic>
          <p:nvPicPr>
            <p:cNvPr id="42027" name="Picture 182" descr="desktop_computer_stylized_medium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2028" name="Freeform 183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</p:grpSp>
      <p:sp>
        <p:nvSpPr>
          <p:cNvPr id="222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0344472" y="6600388"/>
            <a:ext cx="1631669" cy="284996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>
                <a:solidFill>
                  <a:schemeClr val="accent2"/>
                </a:solidFill>
                <a:latin typeface="Tahoma" panose="020B0604030504040204" pitchFamily="34" charset="0"/>
              </a:rPr>
              <a:t>1.2 network edge</a:t>
            </a:r>
          </a:p>
        </p:txBody>
      </p:sp>
    </p:spTree>
    <p:extLst>
      <p:ext uri="{BB962C8B-B14F-4D97-AF65-F5344CB8AC3E}">
        <p14:creationId xmlns:p14="http://schemas.microsoft.com/office/powerpoint/2010/main" val="1411647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32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856640" y="6645954"/>
            <a:ext cx="360040" cy="223246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BCA5810C-0230-4B54-B818-E307ED1DC4BB}" type="slidenum">
              <a:rPr lang="en-US" altLang="zh-CN" sz="1200" smtClean="0">
                <a:solidFill>
                  <a:schemeClr val="accent4"/>
                </a:solidFill>
                <a:latin typeface="Tahoma" panose="020B0604030504040204" pitchFamily="34" charset="0"/>
              </a:rPr>
              <a:pPr/>
              <a:t>21</a:t>
            </a:fld>
            <a:endParaRPr lang="en-US" altLang="zh-CN" sz="1200" dirty="0">
              <a:solidFill>
                <a:schemeClr val="accent4"/>
              </a:solidFill>
              <a:latin typeface="Tahoma" panose="020B0604030504040204" pitchFamily="34" charset="0"/>
            </a:endParaRPr>
          </a:p>
        </p:txBody>
      </p:sp>
      <p:sp>
        <p:nvSpPr>
          <p:cNvPr id="43010" name="Title 41"/>
          <p:cNvSpPr>
            <a:spLocks/>
          </p:cNvSpPr>
          <p:nvPr/>
        </p:nvSpPr>
        <p:spPr bwMode="auto">
          <a:xfrm>
            <a:off x="1905001" y="239714"/>
            <a:ext cx="6907214" cy="83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CN" sz="3600" dirty="0">
                <a:solidFill>
                  <a:srgbClr val="000099"/>
                </a:solidFill>
                <a:latin typeface="Comic Sans MS" panose="030F0702030302020204" pitchFamily="66" charset="0"/>
              </a:rPr>
              <a:t>Access network: home network</a:t>
            </a:r>
          </a:p>
        </p:txBody>
      </p:sp>
      <p:pic>
        <p:nvPicPr>
          <p:cNvPr id="43011" name="Picture 85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3739" y="868363"/>
            <a:ext cx="6940573" cy="1762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2" name="AutoShape 99"/>
          <p:cNvSpPr>
            <a:spLocks noChangeArrowheads="1"/>
          </p:cNvSpPr>
          <p:nvPr/>
        </p:nvSpPr>
        <p:spPr bwMode="auto">
          <a:xfrm>
            <a:off x="2278063" y="1158875"/>
            <a:ext cx="5649912" cy="768350"/>
          </a:xfrm>
          <a:prstGeom prst="triangle">
            <a:avLst>
              <a:gd name="adj" fmla="val 50000"/>
            </a:avLst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11289" name="Text Box 26"/>
          <p:cNvSpPr txBox="1">
            <a:spLocks noChangeArrowheads="1"/>
          </p:cNvSpPr>
          <p:nvPr/>
        </p:nvSpPr>
        <p:spPr bwMode="auto">
          <a:xfrm>
            <a:off x="7429500" y="3178175"/>
            <a:ext cx="2897188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85000"/>
              </a:lnSpc>
            </a:pPr>
            <a:r>
              <a:rPr lang="en-US" altLang="zh-CN" sz="2000">
                <a:solidFill>
                  <a:srgbClr val="000099"/>
                </a:solidFill>
                <a:latin typeface="Comic Sans MS" panose="030F0702030302020204" pitchFamily="66" charset="0"/>
              </a:rPr>
              <a:t>to/from headend or central office</a:t>
            </a:r>
          </a:p>
        </p:txBody>
      </p:sp>
      <p:sp>
        <p:nvSpPr>
          <p:cNvPr id="43014" name="Rectangle 87"/>
          <p:cNvSpPr>
            <a:spLocks noChangeArrowheads="1"/>
          </p:cNvSpPr>
          <p:nvPr/>
        </p:nvSpPr>
        <p:spPr bwMode="auto">
          <a:xfrm>
            <a:off x="2713038" y="1912939"/>
            <a:ext cx="4781550" cy="2662237"/>
          </a:xfrm>
          <a:prstGeom prst="rect">
            <a:avLst/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grpSp>
        <p:nvGrpSpPr>
          <p:cNvPr id="43015" name="Group 105"/>
          <p:cNvGrpSpPr>
            <a:grpSpLocks/>
          </p:cNvGrpSpPr>
          <p:nvPr/>
        </p:nvGrpSpPr>
        <p:grpSpPr bwMode="auto">
          <a:xfrm>
            <a:off x="5811839" y="3252788"/>
            <a:ext cx="3000375" cy="361950"/>
            <a:chOff x="2434" y="2109"/>
            <a:chExt cx="1890" cy="228"/>
          </a:xfrm>
        </p:grpSpPr>
        <p:grpSp>
          <p:nvGrpSpPr>
            <p:cNvPr id="43095" name="Group 91"/>
            <p:cNvGrpSpPr>
              <a:grpSpLocks/>
            </p:cNvGrpSpPr>
            <p:nvPr/>
          </p:nvGrpSpPr>
          <p:grpSpPr bwMode="auto">
            <a:xfrm>
              <a:off x="2722" y="2109"/>
              <a:ext cx="642" cy="228"/>
              <a:chOff x="322" y="890"/>
              <a:chExt cx="872" cy="339"/>
            </a:xfrm>
          </p:grpSpPr>
          <p:sp>
            <p:nvSpPr>
              <p:cNvPr id="43098" name="Rectangle 92"/>
              <p:cNvSpPr>
                <a:spLocks noChangeArrowheads="1"/>
              </p:cNvSpPr>
              <p:nvPr/>
            </p:nvSpPr>
            <p:spPr bwMode="auto">
              <a:xfrm>
                <a:off x="323" y="1004"/>
                <a:ext cx="871" cy="225"/>
              </a:xfrm>
              <a:prstGeom prst="rect">
                <a:avLst/>
              </a:prstGeom>
              <a:solidFill>
                <a:srgbClr val="FFFF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3099" name="Rectangle 93"/>
              <p:cNvSpPr>
                <a:spLocks noChangeArrowheads="1"/>
              </p:cNvSpPr>
              <p:nvPr/>
            </p:nvSpPr>
            <p:spPr bwMode="auto">
              <a:xfrm>
                <a:off x="393" y="1073"/>
                <a:ext cx="57" cy="57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3100" name="Rectangle 94"/>
              <p:cNvSpPr>
                <a:spLocks noChangeArrowheads="1"/>
              </p:cNvSpPr>
              <p:nvPr/>
            </p:nvSpPr>
            <p:spPr bwMode="auto">
              <a:xfrm>
                <a:off x="467" y="1073"/>
                <a:ext cx="56" cy="57"/>
              </a:xfrm>
              <a:prstGeom prst="rect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3101" name="Rectangle 95"/>
              <p:cNvSpPr>
                <a:spLocks noChangeArrowheads="1"/>
              </p:cNvSpPr>
              <p:nvPr/>
            </p:nvSpPr>
            <p:spPr bwMode="auto">
              <a:xfrm>
                <a:off x="541" y="1071"/>
                <a:ext cx="56" cy="55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3102" name="Rectangle 96"/>
              <p:cNvSpPr>
                <a:spLocks noChangeArrowheads="1"/>
              </p:cNvSpPr>
              <p:nvPr/>
            </p:nvSpPr>
            <p:spPr bwMode="auto">
              <a:xfrm>
                <a:off x="615" y="1071"/>
                <a:ext cx="56" cy="55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3103" name="AutoShape 97"/>
              <p:cNvSpPr>
                <a:spLocks noChangeArrowheads="1"/>
              </p:cNvSpPr>
              <p:nvPr/>
            </p:nvSpPr>
            <p:spPr bwMode="auto">
              <a:xfrm rot="10800000" flipH="1">
                <a:off x="322" y="890"/>
                <a:ext cx="859" cy="11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4501 w 21600"/>
                  <a:gd name="T13" fmla="*/ 4516 h 21600"/>
                  <a:gd name="T14" fmla="*/ 17099 w 21600"/>
                  <a:gd name="T15" fmla="*/ 17084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5400" y="21600"/>
                    </a:lnTo>
                    <a:lnTo>
                      <a:pt x="16200" y="2160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43096" name="Line 102"/>
            <p:cNvSpPr>
              <a:spLocks noChangeShapeType="1"/>
            </p:cNvSpPr>
            <p:nvPr/>
          </p:nvSpPr>
          <p:spPr bwMode="auto">
            <a:xfrm flipH="1">
              <a:off x="3361" y="2258"/>
              <a:ext cx="963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3097" name="Line 104"/>
            <p:cNvSpPr>
              <a:spLocks noChangeShapeType="1"/>
            </p:cNvSpPr>
            <p:nvPr/>
          </p:nvSpPr>
          <p:spPr bwMode="auto">
            <a:xfrm flipH="1">
              <a:off x="2434" y="2261"/>
              <a:ext cx="28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</p:grpSp>
      <p:grpSp>
        <p:nvGrpSpPr>
          <p:cNvPr id="43016" name="Group 107"/>
          <p:cNvGrpSpPr>
            <a:grpSpLocks/>
          </p:cNvGrpSpPr>
          <p:nvPr/>
        </p:nvGrpSpPr>
        <p:grpSpPr bwMode="auto">
          <a:xfrm>
            <a:off x="4797426" y="3227388"/>
            <a:ext cx="1065213" cy="455612"/>
            <a:chOff x="2356" y="1300"/>
            <a:chExt cx="555" cy="194"/>
          </a:xfrm>
        </p:grpSpPr>
        <p:sp>
          <p:nvSpPr>
            <p:cNvPr id="43087" name="Oval 407"/>
            <p:cNvSpPr>
              <a:spLocks noChangeArrowheads="1"/>
            </p:cNvSpPr>
            <p:nvPr/>
          </p:nvSpPr>
          <p:spPr bwMode="auto">
            <a:xfrm>
              <a:off x="2357" y="1385"/>
              <a:ext cx="551" cy="109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3088" name="Rectangle 410"/>
            <p:cNvSpPr>
              <a:spLocks noChangeArrowheads="1"/>
            </p:cNvSpPr>
            <p:nvPr/>
          </p:nvSpPr>
          <p:spPr bwMode="auto">
            <a:xfrm>
              <a:off x="2357" y="1374"/>
              <a:ext cx="554" cy="66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3089" name="Oval 411"/>
            <p:cNvSpPr>
              <a:spLocks noChangeArrowheads="1"/>
            </p:cNvSpPr>
            <p:nvPr/>
          </p:nvSpPr>
          <p:spPr bwMode="auto">
            <a:xfrm>
              <a:off x="2356" y="1300"/>
              <a:ext cx="551" cy="127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43090" name="Group 111"/>
            <p:cNvGrpSpPr>
              <a:grpSpLocks/>
            </p:cNvGrpSpPr>
            <p:nvPr/>
          </p:nvGrpSpPr>
          <p:grpSpPr bwMode="auto">
            <a:xfrm>
              <a:off x="2468" y="1332"/>
              <a:ext cx="310" cy="60"/>
              <a:chOff x="2468" y="1332"/>
              <a:chExt cx="310" cy="60"/>
            </a:xfrm>
          </p:grpSpPr>
          <p:sp>
            <p:nvSpPr>
              <p:cNvPr id="43093" name="Freeform 112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3094" name="Freeform 113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43091" name="Line 114"/>
            <p:cNvSpPr>
              <a:spLocks noChangeShapeType="1"/>
            </p:cNvSpPr>
            <p:nvPr/>
          </p:nvSpPr>
          <p:spPr bwMode="auto">
            <a:xfrm>
              <a:off x="2357" y="1361"/>
              <a:ext cx="0" cy="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3092" name="Line 115"/>
            <p:cNvSpPr>
              <a:spLocks noChangeShapeType="1"/>
            </p:cNvSpPr>
            <p:nvPr/>
          </p:nvSpPr>
          <p:spPr bwMode="auto">
            <a:xfrm>
              <a:off x="2907" y="1363"/>
              <a:ext cx="0" cy="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</p:grpSp>
      <p:sp>
        <p:nvSpPr>
          <p:cNvPr id="43017" name="Line 116"/>
          <p:cNvSpPr>
            <a:spLocks noChangeShapeType="1"/>
          </p:cNvSpPr>
          <p:nvPr/>
        </p:nvSpPr>
        <p:spPr bwMode="auto">
          <a:xfrm flipH="1">
            <a:off x="3959226" y="3463925"/>
            <a:ext cx="8223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grpSp>
        <p:nvGrpSpPr>
          <p:cNvPr id="43018" name="Group 119"/>
          <p:cNvGrpSpPr>
            <a:grpSpLocks/>
          </p:cNvGrpSpPr>
          <p:nvPr/>
        </p:nvGrpSpPr>
        <p:grpSpPr bwMode="auto">
          <a:xfrm>
            <a:off x="3338514" y="2884489"/>
            <a:ext cx="1068387" cy="820737"/>
            <a:chOff x="2967" y="478"/>
            <a:chExt cx="788" cy="625"/>
          </a:xfrm>
        </p:grpSpPr>
        <p:pic>
          <p:nvPicPr>
            <p:cNvPr id="43085" name="Picture 120" descr="access_point_stylized_small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12" y="559"/>
              <a:ext cx="576" cy="5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3086" name="Picture 121" descr="antenna_radiation_stylized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67" y="478"/>
              <a:ext cx="788" cy="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3019" name="Line 122"/>
          <p:cNvSpPr>
            <a:spLocks noChangeShapeType="1"/>
          </p:cNvSpPr>
          <p:nvPr/>
        </p:nvSpPr>
        <p:spPr bwMode="auto">
          <a:xfrm flipH="1" flipV="1">
            <a:off x="5280025" y="2767013"/>
            <a:ext cx="0" cy="4683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grpSp>
        <p:nvGrpSpPr>
          <p:cNvPr id="7" name="Group 138"/>
          <p:cNvGrpSpPr>
            <a:grpSpLocks/>
          </p:cNvGrpSpPr>
          <p:nvPr/>
        </p:nvGrpSpPr>
        <p:grpSpPr bwMode="auto">
          <a:xfrm>
            <a:off x="6850063" y="3703639"/>
            <a:ext cx="2527300" cy="1265237"/>
            <a:chOff x="3355" y="2333"/>
            <a:chExt cx="1592" cy="797"/>
          </a:xfrm>
        </p:grpSpPr>
        <p:sp>
          <p:nvSpPr>
            <p:cNvPr id="43083" name="Text Box 39"/>
            <p:cNvSpPr txBox="1">
              <a:spLocks noChangeArrowheads="1"/>
            </p:cNvSpPr>
            <p:nvPr/>
          </p:nvSpPr>
          <p:spPr bwMode="auto">
            <a:xfrm>
              <a:off x="3355" y="2934"/>
              <a:ext cx="1592" cy="1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80000"/>
                </a:lnSpc>
              </a:pPr>
              <a:r>
                <a:rPr lang="en-US" altLang="zh-CN" sz="1800">
                  <a:solidFill>
                    <a:srgbClr val="000099"/>
                  </a:solidFill>
                  <a:latin typeface="Comic Sans MS" panose="030F0702030302020204" pitchFamily="66" charset="0"/>
                </a:rPr>
                <a:t>cable or DSL modem</a:t>
              </a:r>
            </a:p>
          </p:txBody>
        </p:sp>
        <p:sp>
          <p:nvSpPr>
            <p:cNvPr id="43084" name="Line 129"/>
            <p:cNvSpPr>
              <a:spLocks noChangeShapeType="1"/>
            </p:cNvSpPr>
            <p:nvPr/>
          </p:nvSpPr>
          <p:spPr bwMode="auto">
            <a:xfrm>
              <a:off x="3449" y="2333"/>
              <a:ext cx="0" cy="590"/>
            </a:xfrm>
            <a:prstGeom prst="line">
              <a:avLst/>
            </a:prstGeom>
            <a:noFill/>
            <a:ln w="1905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</p:grpSp>
      <p:grpSp>
        <p:nvGrpSpPr>
          <p:cNvPr id="8" name="Group 139"/>
          <p:cNvGrpSpPr>
            <a:grpSpLocks/>
          </p:cNvGrpSpPr>
          <p:nvPr/>
        </p:nvGrpSpPr>
        <p:grpSpPr bwMode="auto">
          <a:xfrm>
            <a:off x="5584826" y="3695700"/>
            <a:ext cx="2593975" cy="1778000"/>
            <a:chOff x="2558" y="2328"/>
            <a:chExt cx="1634" cy="1120"/>
          </a:xfrm>
        </p:grpSpPr>
        <p:sp>
          <p:nvSpPr>
            <p:cNvPr id="43081" name="Text Box 39"/>
            <p:cNvSpPr txBox="1">
              <a:spLocks noChangeArrowheads="1"/>
            </p:cNvSpPr>
            <p:nvPr/>
          </p:nvSpPr>
          <p:spPr bwMode="auto">
            <a:xfrm>
              <a:off x="2558" y="3252"/>
              <a:ext cx="1634" cy="1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80000"/>
                </a:lnSpc>
              </a:pPr>
              <a:r>
                <a:rPr lang="en-US" altLang="zh-CN" sz="1800">
                  <a:solidFill>
                    <a:srgbClr val="000099"/>
                  </a:solidFill>
                  <a:latin typeface="Comic Sans MS" panose="030F0702030302020204" pitchFamily="66" charset="0"/>
                </a:rPr>
                <a:t>router, firewall, NAT</a:t>
              </a:r>
            </a:p>
          </p:txBody>
        </p:sp>
        <p:sp>
          <p:nvSpPr>
            <p:cNvPr id="43082" name="Line 133"/>
            <p:cNvSpPr>
              <a:spLocks noChangeShapeType="1"/>
            </p:cNvSpPr>
            <p:nvPr/>
          </p:nvSpPr>
          <p:spPr bwMode="auto">
            <a:xfrm>
              <a:off x="2645" y="2328"/>
              <a:ext cx="0" cy="938"/>
            </a:xfrm>
            <a:prstGeom prst="line">
              <a:avLst/>
            </a:prstGeom>
            <a:noFill/>
            <a:ln w="1905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</p:grpSp>
      <p:grpSp>
        <p:nvGrpSpPr>
          <p:cNvPr id="9" name="Group 141"/>
          <p:cNvGrpSpPr>
            <a:grpSpLocks/>
          </p:cNvGrpSpPr>
          <p:nvPr/>
        </p:nvGrpSpPr>
        <p:grpSpPr bwMode="auto">
          <a:xfrm>
            <a:off x="5129213" y="4576763"/>
            <a:ext cx="2927350" cy="1403350"/>
            <a:chOff x="2062" y="2532"/>
            <a:chExt cx="1844" cy="1220"/>
          </a:xfrm>
        </p:grpSpPr>
        <p:sp>
          <p:nvSpPr>
            <p:cNvPr id="43079" name="Line 134"/>
            <p:cNvSpPr>
              <a:spLocks noChangeShapeType="1"/>
            </p:cNvSpPr>
            <p:nvPr/>
          </p:nvSpPr>
          <p:spPr bwMode="auto">
            <a:xfrm>
              <a:off x="2064" y="2532"/>
              <a:ext cx="0" cy="938"/>
            </a:xfrm>
            <a:prstGeom prst="line">
              <a:avLst/>
            </a:prstGeom>
            <a:noFill/>
            <a:ln w="1905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3080" name="Text Box 39"/>
            <p:cNvSpPr txBox="1">
              <a:spLocks noChangeArrowheads="1"/>
            </p:cNvSpPr>
            <p:nvPr/>
          </p:nvSpPr>
          <p:spPr bwMode="auto">
            <a:xfrm>
              <a:off x="2062" y="3471"/>
              <a:ext cx="1844" cy="2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80000"/>
                </a:lnSpc>
              </a:pPr>
              <a:r>
                <a:rPr lang="en-US" altLang="zh-CN" sz="1800">
                  <a:solidFill>
                    <a:srgbClr val="000099"/>
                  </a:solidFill>
                  <a:latin typeface="Comic Sans MS" panose="030F0702030302020204" pitchFamily="66" charset="0"/>
                </a:rPr>
                <a:t>wired Ethernet (1 Gbps)</a:t>
              </a:r>
            </a:p>
          </p:txBody>
        </p:sp>
      </p:grpSp>
      <p:grpSp>
        <p:nvGrpSpPr>
          <p:cNvPr id="10" name="Group 140"/>
          <p:cNvGrpSpPr>
            <a:grpSpLocks/>
          </p:cNvGrpSpPr>
          <p:nvPr/>
        </p:nvGrpSpPr>
        <p:grpSpPr bwMode="auto">
          <a:xfrm>
            <a:off x="1947863" y="3725862"/>
            <a:ext cx="1966912" cy="2047874"/>
            <a:chOff x="267" y="2347"/>
            <a:chExt cx="1239" cy="1290"/>
          </a:xfrm>
        </p:grpSpPr>
        <p:sp>
          <p:nvSpPr>
            <p:cNvPr id="43077" name="Line 136"/>
            <p:cNvSpPr>
              <a:spLocks noChangeShapeType="1"/>
            </p:cNvSpPr>
            <p:nvPr/>
          </p:nvSpPr>
          <p:spPr bwMode="auto">
            <a:xfrm>
              <a:off x="1360" y="2347"/>
              <a:ext cx="0" cy="938"/>
            </a:xfrm>
            <a:prstGeom prst="line">
              <a:avLst/>
            </a:prstGeom>
            <a:noFill/>
            <a:ln w="1905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3078" name="Text Box 39"/>
            <p:cNvSpPr txBox="1">
              <a:spLocks noChangeArrowheads="1"/>
            </p:cNvSpPr>
            <p:nvPr/>
          </p:nvSpPr>
          <p:spPr bwMode="auto">
            <a:xfrm>
              <a:off x="267" y="3300"/>
              <a:ext cx="1239" cy="3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r">
                <a:lnSpc>
                  <a:spcPct val="80000"/>
                </a:lnSpc>
              </a:pPr>
              <a:r>
                <a:rPr lang="en-US" altLang="zh-CN" sz="1800">
                  <a:solidFill>
                    <a:srgbClr val="000099"/>
                  </a:solidFill>
                  <a:latin typeface="Comic Sans MS" panose="030F0702030302020204" pitchFamily="66" charset="0"/>
                </a:rPr>
                <a:t>wireless access </a:t>
              </a:r>
            </a:p>
            <a:p>
              <a:pPr algn="r">
                <a:lnSpc>
                  <a:spcPct val="80000"/>
                </a:lnSpc>
              </a:pPr>
              <a:r>
                <a:rPr lang="en-US" altLang="zh-CN" sz="1800">
                  <a:solidFill>
                    <a:srgbClr val="000099"/>
                  </a:solidFill>
                  <a:latin typeface="Comic Sans MS" panose="030F0702030302020204" pitchFamily="66" charset="0"/>
                </a:rPr>
                <a:t>point (54 Mbps)</a:t>
              </a:r>
            </a:p>
          </p:txBody>
        </p:sp>
      </p:grpSp>
      <p:sp>
        <p:nvSpPr>
          <p:cNvPr id="11406" name="Text Box 142"/>
          <p:cNvSpPr txBox="1">
            <a:spLocks noChangeArrowheads="1"/>
          </p:cNvSpPr>
          <p:nvPr/>
        </p:nvSpPr>
        <p:spPr bwMode="auto">
          <a:xfrm>
            <a:off x="2507850" y="1303339"/>
            <a:ext cx="1157689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/>
            <a:r>
              <a:rPr lang="en-US" altLang="zh-CN" sz="2000">
                <a:solidFill>
                  <a:srgbClr val="000099"/>
                </a:solidFill>
                <a:latin typeface="Comic Sans MS" panose="030F0702030302020204" pitchFamily="66" charset="0"/>
              </a:rPr>
              <a:t>wireless</a:t>
            </a:r>
          </a:p>
          <a:p>
            <a:pPr algn="r"/>
            <a:r>
              <a:rPr lang="en-US" altLang="zh-CN" sz="2000">
                <a:solidFill>
                  <a:srgbClr val="000099"/>
                </a:solidFill>
                <a:latin typeface="Comic Sans MS" panose="030F0702030302020204" pitchFamily="66" charset="0"/>
              </a:rPr>
              <a:t>devices</a:t>
            </a:r>
          </a:p>
        </p:txBody>
      </p:sp>
      <p:grpSp>
        <p:nvGrpSpPr>
          <p:cNvPr id="43025" name="Group 143"/>
          <p:cNvGrpSpPr>
            <a:grpSpLocks/>
          </p:cNvGrpSpPr>
          <p:nvPr/>
        </p:nvGrpSpPr>
        <p:grpSpPr bwMode="auto">
          <a:xfrm>
            <a:off x="2908301" y="1954214"/>
            <a:ext cx="733425" cy="758825"/>
            <a:chOff x="2751" y="1851"/>
            <a:chExt cx="462" cy="478"/>
          </a:xfrm>
        </p:grpSpPr>
        <p:pic>
          <p:nvPicPr>
            <p:cNvPr id="43075" name="Picture 144" descr="iphone_stylized_small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8" y="1922"/>
              <a:ext cx="152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3076" name="Picture 145" descr="antenna_radiation_stylized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1" y="1851"/>
              <a:ext cx="462" cy="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3026" name="Line 146"/>
          <p:cNvSpPr>
            <a:spLocks noChangeShapeType="1"/>
          </p:cNvSpPr>
          <p:nvPr/>
        </p:nvSpPr>
        <p:spPr bwMode="auto">
          <a:xfrm>
            <a:off x="5203825" y="3679825"/>
            <a:ext cx="12700" cy="2174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11411" name="Oval 147"/>
          <p:cNvSpPr>
            <a:spLocks noChangeArrowheads="1"/>
          </p:cNvSpPr>
          <p:nvPr/>
        </p:nvSpPr>
        <p:spPr bwMode="auto">
          <a:xfrm>
            <a:off x="2805113" y="2801939"/>
            <a:ext cx="3359150" cy="1050925"/>
          </a:xfrm>
          <a:prstGeom prst="ellipse">
            <a:avLst/>
          </a:prstGeom>
          <a:noFill/>
          <a:ln w="19050">
            <a:solidFill>
              <a:srgbClr val="CC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grpSp>
        <p:nvGrpSpPr>
          <p:cNvPr id="12" name="Group 150"/>
          <p:cNvGrpSpPr>
            <a:grpSpLocks/>
          </p:cNvGrpSpPr>
          <p:nvPr/>
        </p:nvGrpSpPr>
        <p:grpSpPr bwMode="auto">
          <a:xfrm>
            <a:off x="1565276" y="3532188"/>
            <a:ext cx="1725613" cy="720725"/>
            <a:chOff x="26" y="2225"/>
            <a:chExt cx="1087" cy="454"/>
          </a:xfrm>
        </p:grpSpPr>
        <p:sp>
          <p:nvSpPr>
            <p:cNvPr id="43073" name="Text Box 148"/>
            <p:cNvSpPr txBox="1">
              <a:spLocks noChangeArrowheads="1"/>
            </p:cNvSpPr>
            <p:nvPr/>
          </p:nvSpPr>
          <p:spPr bwMode="auto">
            <a:xfrm>
              <a:off x="26" y="2357"/>
              <a:ext cx="1087" cy="3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r">
                <a:lnSpc>
                  <a:spcPct val="85000"/>
                </a:lnSpc>
              </a:pPr>
              <a:r>
                <a:rPr lang="en-US" altLang="zh-CN" sz="1600">
                  <a:solidFill>
                    <a:srgbClr val="000099"/>
                  </a:solidFill>
                  <a:latin typeface="Comic Sans MS" panose="030F0702030302020204" pitchFamily="66" charset="0"/>
                </a:rPr>
                <a:t>often combined </a:t>
              </a:r>
            </a:p>
            <a:p>
              <a:pPr algn="r">
                <a:lnSpc>
                  <a:spcPct val="85000"/>
                </a:lnSpc>
              </a:pPr>
              <a:r>
                <a:rPr lang="en-US" altLang="zh-CN" sz="1600">
                  <a:solidFill>
                    <a:srgbClr val="000099"/>
                  </a:solidFill>
                  <a:latin typeface="Comic Sans MS" panose="030F0702030302020204" pitchFamily="66" charset="0"/>
                </a:rPr>
                <a:t>in single box</a:t>
              </a:r>
            </a:p>
          </p:txBody>
        </p:sp>
        <p:sp>
          <p:nvSpPr>
            <p:cNvPr id="43074" name="Line 149"/>
            <p:cNvSpPr>
              <a:spLocks noChangeShapeType="1"/>
            </p:cNvSpPr>
            <p:nvPr/>
          </p:nvSpPr>
          <p:spPr bwMode="auto">
            <a:xfrm flipV="1">
              <a:off x="590" y="2225"/>
              <a:ext cx="238" cy="1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</p:grpSp>
      <p:grpSp>
        <p:nvGrpSpPr>
          <p:cNvPr id="43029" name="Group 151"/>
          <p:cNvGrpSpPr>
            <a:grpSpLocks/>
          </p:cNvGrpSpPr>
          <p:nvPr/>
        </p:nvGrpSpPr>
        <p:grpSpPr bwMode="auto">
          <a:xfrm>
            <a:off x="3903664" y="1566863"/>
            <a:ext cx="954087" cy="1027112"/>
            <a:chOff x="877" y="1008"/>
            <a:chExt cx="2747" cy="2591"/>
          </a:xfrm>
        </p:grpSpPr>
        <p:pic>
          <p:nvPicPr>
            <p:cNvPr id="43050" name="Picture 152" descr="antenna_stylized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" y="1008"/>
              <a:ext cx="2725" cy="1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3051" name="Picture 153" descr="laptop_keyboard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1009" y="2586"/>
              <a:ext cx="2245" cy="10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3052" name="Freeform 154"/>
            <p:cNvSpPr>
              <a:spLocks/>
            </p:cNvSpPr>
            <p:nvPr/>
          </p:nvSpPr>
          <p:spPr bwMode="auto">
            <a:xfrm>
              <a:off x="1753" y="1603"/>
              <a:ext cx="1807" cy="1322"/>
            </a:xfrm>
            <a:custGeom>
              <a:avLst/>
              <a:gdLst>
                <a:gd name="T0" fmla="*/ 1 w 2982"/>
                <a:gd name="T1" fmla="*/ 0 h 2442"/>
                <a:gd name="T2" fmla="*/ 0 w 2982"/>
                <a:gd name="T3" fmla="*/ 1 h 2442"/>
                <a:gd name="T4" fmla="*/ 2 w 2982"/>
                <a:gd name="T5" fmla="*/ 1 h 2442"/>
                <a:gd name="T6" fmla="*/ 2 w 2982"/>
                <a:gd name="T7" fmla="*/ 1 h 2442"/>
                <a:gd name="T8" fmla="*/ 1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pic>
          <p:nvPicPr>
            <p:cNvPr id="43053" name="Picture 155" descr="screen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2" y="1637"/>
              <a:ext cx="1642" cy="12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3054" name="Freeform 156"/>
            <p:cNvSpPr>
              <a:spLocks/>
            </p:cNvSpPr>
            <p:nvPr/>
          </p:nvSpPr>
          <p:spPr bwMode="auto">
            <a:xfrm>
              <a:off x="2082" y="1564"/>
              <a:ext cx="1531" cy="246"/>
            </a:xfrm>
            <a:custGeom>
              <a:avLst/>
              <a:gdLst>
                <a:gd name="T0" fmla="*/ 1 w 2528"/>
                <a:gd name="T1" fmla="*/ 0 h 455"/>
                <a:gd name="T2" fmla="*/ 2 w 2528"/>
                <a:gd name="T3" fmla="*/ 1 h 455"/>
                <a:gd name="T4" fmla="*/ 2 w 2528"/>
                <a:gd name="T5" fmla="*/ 1 h 455"/>
                <a:gd name="T6" fmla="*/ 0 w 2528"/>
                <a:gd name="T7" fmla="*/ 1 h 455"/>
                <a:gd name="T8" fmla="*/ 1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3055" name="Freeform 157"/>
            <p:cNvSpPr>
              <a:spLocks/>
            </p:cNvSpPr>
            <p:nvPr/>
          </p:nvSpPr>
          <p:spPr bwMode="auto">
            <a:xfrm>
              <a:off x="1737" y="1562"/>
              <a:ext cx="425" cy="1024"/>
            </a:xfrm>
            <a:custGeom>
              <a:avLst/>
              <a:gdLst>
                <a:gd name="T0" fmla="*/ 1 w 702"/>
                <a:gd name="T1" fmla="*/ 0 h 1893"/>
                <a:gd name="T2" fmla="*/ 0 w 702"/>
                <a:gd name="T3" fmla="*/ 1 h 1893"/>
                <a:gd name="T4" fmla="*/ 1 w 702"/>
                <a:gd name="T5" fmla="*/ 1 h 1893"/>
                <a:gd name="T6" fmla="*/ 1 w 702"/>
                <a:gd name="T7" fmla="*/ 1 h 1893"/>
                <a:gd name="T8" fmla="*/ 1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3056" name="Freeform 158"/>
            <p:cNvSpPr>
              <a:spLocks/>
            </p:cNvSpPr>
            <p:nvPr/>
          </p:nvSpPr>
          <p:spPr bwMode="auto">
            <a:xfrm>
              <a:off x="3144" y="1745"/>
              <a:ext cx="458" cy="1182"/>
            </a:xfrm>
            <a:custGeom>
              <a:avLst/>
              <a:gdLst>
                <a:gd name="T0" fmla="*/ 1 w 756"/>
                <a:gd name="T1" fmla="*/ 0 h 2184"/>
                <a:gd name="T2" fmla="*/ 1 w 756"/>
                <a:gd name="T3" fmla="*/ 1 h 2184"/>
                <a:gd name="T4" fmla="*/ 0 w 756"/>
                <a:gd name="T5" fmla="*/ 1 h 2184"/>
                <a:gd name="T6" fmla="*/ 1 w 756"/>
                <a:gd name="T7" fmla="*/ 1 h 2184"/>
                <a:gd name="T8" fmla="*/ 1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3057" name="Freeform 159"/>
            <p:cNvSpPr>
              <a:spLocks/>
            </p:cNvSpPr>
            <p:nvPr/>
          </p:nvSpPr>
          <p:spPr bwMode="auto">
            <a:xfrm>
              <a:off x="1732" y="2534"/>
              <a:ext cx="1680" cy="399"/>
            </a:xfrm>
            <a:custGeom>
              <a:avLst/>
              <a:gdLst>
                <a:gd name="T0" fmla="*/ 1 w 2773"/>
                <a:gd name="T1" fmla="*/ 0 h 738"/>
                <a:gd name="T2" fmla="*/ 0 w 2773"/>
                <a:gd name="T3" fmla="*/ 1 h 738"/>
                <a:gd name="T4" fmla="*/ 2 w 2773"/>
                <a:gd name="T5" fmla="*/ 1 h 738"/>
                <a:gd name="T6" fmla="*/ 2 w 2773"/>
                <a:gd name="T7" fmla="*/ 1 h 738"/>
                <a:gd name="T8" fmla="*/ 1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3058" name="Freeform 160"/>
            <p:cNvSpPr>
              <a:spLocks/>
            </p:cNvSpPr>
            <p:nvPr/>
          </p:nvSpPr>
          <p:spPr bwMode="auto">
            <a:xfrm>
              <a:off x="3195" y="1755"/>
              <a:ext cx="429" cy="1187"/>
            </a:xfrm>
            <a:custGeom>
              <a:avLst/>
              <a:gdLst>
                <a:gd name="T0" fmla="*/ 2 w 637"/>
                <a:gd name="T1" fmla="*/ 0 h 1659"/>
                <a:gd name="T2" fmla="*/ 2 w 637"/>
                <a:gd name="T3" fmla="*/ 0 h 1659"/>
                <a:gd name="T4" fmla="*/ 1 w 637"/>
                <a:gd name="T5" fmla="*/ 15 h 1659"/>
                <a:gd name="T6" fmla="*/ 0 w 637"/>
                <a:gd name="T7" fmla="*/ 15 h 1659"/>
                <a:gd name="T8" fmla="*/ 2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3059" name="Freeform 161"/>
            <p:cNvSpPr>
              <a:spLocks/>
            </p:cNvSpPr>
            <p:nvPr/>
          </p:nvSpPr>
          <p:spPr bwMode="auto">
            <a:xfrm>
              <a:off x="1734" y="2587"/>
              <a:ext cx="1494" cy="394"/>
            </a:xfrm>
            <a:custGeom>
              <a:avLst/>
              <a:gdLst>
                <a:gd name="T0" fmla="*/ 0 w 2216"/>
                <a:gd name="T1" fmla="*/ 0 h 550"/>
                <a:gd name="T2" fmla="*/ 1 w 2216"/>
                <a:gd name="T3" fmla="*/ 1 h 550"/>
                <a:gd name="T4" fmla="*/ 9 w 2216"/>
                <a:gd name="T5" fmla="*/ 5 h 550"/>
                <a:gd name="T6" fmla="*/ 9 w 2216"/>
                <a:gd name="T7" fmla="*/ 4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43060" name="Group 162"/>
            <p:cNvGrpSpPr>
              <a:grpSpLocks/>
            </p:cNvGrpSpPr>
            <p:nvPr/>
          </p:nvGrpSpPr>
          <p:grpSpPr bwMode="auto">
            <a:xfrm>
              <a:off x="1709" y="3008"/>
              <a:ext cx="507" cy="234"/>
              <a:chOff x="1740" y="2642"/>
              <a:chExt cx="752" cy="327"/>
            </a:xfrm>
          </p:grpSpPr>
          <p:sp>
            <p:nvSpPr>
              <p:cNvPr id="43067" name="Freeform 163"/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3068" name="Freeform 164"/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3069" name="Freeform 165"/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3070" name="Freeform 166"/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3071" name="Freeform 167"/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3072" name="Freeform 168"/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43061" name="Freeform 169"/>
            <p:cNvSpPr>
              <a:spLocks/>
            </p:cNvSpPr>
            <p:nvPr/>
          </p:nvSpPr>
          <p:spPr bwMode="auto">
            <a:xfrm>
              <a:off x="2577" y="3043"/>
              <a:ext cx="614" cy="514"/>
            </a:xfrm>
            <a:custGeom>
              <a:avLst/>
              <a:gdLst>
                <a:gd name="T0" fmla="*/ 1 w 990"/>
                <a:gd name="T1" fmla="*/ 2 h 792"/>
                <a:gd name="T2" fmla="*/ 1 w 990"/>
                <a:gd name="T3" fmla="*/ 0 h 792"/>
                <a:gd name="T4" fmla="*/ 1 w 990"/>
                <a:gd name="T5" fmla="*/ 1 h 792"/>
                <a:gd name="T6" fmla="*/ 0 w 990"/>
                <a:gd name="T7" fmla="*/ 2 h 792"/>
                <a:gd name="T8" fmla="*/ 1 w 990"/>
                <a:gd name="T9" fmla="*/ 2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3062" name="Freeform 170"/>
            <p:cNvSpPr>
              <a:spLocks/>
            </p:cNvSpPr>
            <p:nvPr/>
          </p:nvSpPr>
          <p:spPr bwMode="auto">
            <a:xfrm>
              <a:off x="1010" y="3084"/>
              <a:ext cx="1571" cy="469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4 w 2532"/>
                <a:gd name="T5" fmla="*/ 2 h 723"/>
                <a:gd name="T6" fmla="*/ 4 w 2532"/>
                <a:gd name="T7" fmla="*/ 2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3063" name="Freeform 171"/>
            <p:cNvSpPr>
              <a:spLocks/>
            </p:cNvSpPr>
            <p:nvPr/>
          </p:nvSpPr>
          <p:spPr bwMode="auto">
            <a:xfrm>
              <a:off x="1011" y="2998"/>
              <a:ext cx="17" cy="95"/>
            </a:xfrm>
            <a:custGeom>
              <a:avLst/>
              <a:gdLst>
                <a:gd name="T0" fmla="*/ 1 w 26"/>
                <a:gd name="T1" fmla="*/ 1 h 147"/>
                <a:gd name="T2" fmla="*/ 1 w 26"/>
                <a:gd name="T3" fmla="*/ 1 h 147"/>
                <a:gd name="T4" fmla="*/ 0 w 26"/>
                <a:gd name="T5" fmla="*/ 1 h 147"/>
                <a:gd name="T6" fmla="*/ 1 w 26"/>
                <a:gd name="T7" fmla="*/ 0 h 147"/>
                <a:gd name="T8" fmla="*/ 1 w 26"/>
                <a:gd name="T9" fmla="*/ 1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3064" name="Freeform 172"/>
            <p:cNvSpPr>
              <a:spLocks/>
            </p:cNvSpPr>
            <p:nvPr/>
          </p:nvSpPr>
          <p:spPr bwMode="auto">
            <a:xfrm>
              <a:off x="1012" y="2611"/>
              <a:ext cx="730" cy="393"/>
            </a:xfrm>
            <a:custGeom>
              <a:avLst/>
              <a:gdLst>
                <a:gd name="T0" fmla="*/ 1 w 1176"/>
                <a:gd name="T1" fmla="*/ 0 h 606"/>
                <a:gd name="T2" fmla="*/ 0 w 1176"/>
                <a:gd name="T3" fmla="*/ 1 h 606"/>
                <a:gd name="T4" fmla="*/ 1 w 1176"/>
                <a:gd name="T5" fmla="*/ 1 h 606"/>
                <a:gd name="T6" fmla="*/ 1 w 1176"/>
                <a:gd name="T7" fmla="*/ 1 h 606"/>
                <a:gd name="T8" fmla="*/ 1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3065" name="Freeform 173"/>
            <p:cNvSpPr>
              <a:spLocks/>
            </p:cNvSpPr>
            <p:nvPr/>
          </p:nvSpPr>
          <p:spPr bwMode="auto">
            <a:xfrm>
              <a:off x="1061" y="3018"/>
              <a:ext cx="1490" cy="451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1 w 2532"/>
                <a:gd name="T5" fmla="*/ 1 h 723"/>
                <a:gd name="T6" fmla="*/ 1 w 2532"/>
                <a:gd name="T7" fmla="*/ 1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3066" name="Freeform 174"/>
            <p:cNvSpPr>
              <a:spLocks/>
            </p:cNvSpPr>
            <p:nvPr/>
          </p:nvSpPr>
          <p:spPr bwMode="auto">
            <a:xfrm flipV="1">
              <a:off x="2549" y="2986"/>
              <a:ext cx="608" cy="467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2 h 723"/>
                <a:gd name="T6" fmla="*/ 0 w 2532"/>
                <a:gd name="T7" fmla="*/ 2 h 723"/>
                <a:gd name="T8" fmla="*/ 0 w 2532"/>
                <a:gd name="T9" fmla="*/ 1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</p:grpSp>
      <p:grpSp>
        <p:nvGrpSpPr>
          <p:cNvPr id="43030" name="Group 175"/>
          <p:cNvGrpSpPr>
            <a:grpSpLocks/>
          </p:cNvGrpSpPr>
          <p:nvPr/>
        </p:nvGrpSpPr>
        <p:grpSpPr bwMode="auto">
          <a:xfrm>
            <a:off x="4673600" y="2032001"/>
            <a:ext cx="1123950" cy="862013"/>
            <a:chOff x="-44" y="1473"/>
            <a:chExt cx="981" cy="1105"/>
          </a:xfrm>
        </p:grpSpPr>
        <p:pic>
          <p:nvPicPr>
            <p:cNvPr id="43048" name="Picture 176" descr="desktop_computer_stylized_medium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3049" name="Freeform 177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</p:grpSp>
      <p:grpSp>
        <p:nvGrpSpPr>
          <p:cNvPr id="43031" name="Group 178"/>
          <p:cNvGrpSpPr>
            <a:grpSpLocks/>
          </p:cNvGrpSpPr>
          <p:nvPr/>
        </p:nvGrpSpPr>
        <p:grpSpPr bwMode="auto">
          <a:xfrm>
            <a:off x="4614863" y="3838575"/>
            <a:ext cx="849312" cy="712788"/>
            <a:chOff x="-44" y="1473"/>
            <a:chExt cx="981" cy="1105"/>
          </a:xfrm>
        </p:grpSpPr>
        <p:pic>
          <p:nvPicPr>
            <p:cNvPr id="43046" name="Picture 179" descr="desktop_computer_stylized_medium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3047" name="Freeform 180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</p:grpSp>
      <p:grpSp>
        <p:nvGrpSpPr>
          <p:cNvPr id="43033" name="Group 98"/>
          <p:cNvGrpSpPr>
            <a:grpSpLocks/>
          </p:cNvGrpSpPr>
          <p:nvPr/>
        </p:nvGrpSpPr>
        <p:grpSpPr bwMode="auto">
          <a:xfrm>
            <a:off x="6010275" y="1708150"/>
            <a:ext cx="958850" cy="1276350"/>
            <a:chOff x="5806938" y="3011924"/>
            <a:chExt cx="347997" cy="396620"/>
          </a:xfrm>
        </p:grpSpPr>
        <p:pic>
          <p:nvPicPr>
            <p:cNvPr id="43044" name="Picture 101" descr="fridge2.png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06702" y="3071517"/>
              <a:ext cx="189578" cy="3370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3045" name="Picture 1115" descr="antenna_stylized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06938" y="3011924"/>
              <a:ext cx="347997" cy="1675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3034" name="Group 347"/>
          <p:cNvGrpSpPr>
            <a:grpSpLocks/>
          </p:cNvGrpSpPr>
          <p:nvPr/>
        </p:nvGrpSpPr>
        <p:grpSpPr bwMode="auto">
          <a:xfrm>
            <a:off x="4760914" y="3187700"/>
            <a:ext cx="1114425" cy="541338"/>
            <a:chOff x="1871277" y="1576300"/>
            <a:chExt cx="1128371" cy="437861"/>
          </a:xfrm>
        </p:grpSpPr>
        <p:sp>
          <p:nvSpPr>
            <p:cNvPr id="88" name="Oval 87"/>
            <p:cNvSpPr>
              <a:spLocks noChangeArrowheads="1"/>
            </p:cNvSpPr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9" name="Rectangle 88"/>
            <p:cNvSpPr/>
            <p:nvPr/>
          </p:nvSpPr>
          <p:spPr bwMode="auto">
            <a:xfrm>
              <a:off x="1871277" y="1739375"/>
              <a:ext cx="1128371" cy="116848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90" name="Oval 89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91" name="Freeform 90"/>
            <p:cNvSpPr/>
            <p:nvPr/>
          </p:nvSpPr>
          <p:spPr bwMode="auto">
            <a:xfrm>
              <a:off x="2158995" y="1673888"/>
              <a:ext cx="549719" cy="160506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92" name="Freeform 91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93" name="Freeform 92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94" name="Freeform 93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95" name="Straight Connector 94"/>
            <p:cNvCxnSpPr>
              <a:cxnSpLocks noChangeShapeType="1"/>
              <a:endCxn id="90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6" name="Straight Connector 95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97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0344472" y="6600388"/>
            <a:ext cx="1631669" cy="284996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>
                <a:solidFill>
                  <a:schemeClr val="accent2"/>
                </a:solidFill>
                <a:latin typeface="Tahoma" panose="020B0604030504040204" pitchFamily="34" charset="0"/>
              </a:rPr>
              <a:t>1.2 network edge</a:t>
            </a:r>
          </a:p>
        </p:txBody>
      </p:sp>
    </p:spTree>
    <p:extLst>
      <p:ext uri="{BB962C8B-B14F-4D97-AF65-F5344CB8AC3E}">
        <p14:creationId xmlns:p14="http://schemas.microsoft.com/office/powerpoint/2010/main" val="1627320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1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1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89" grpId="0"/>
      <p:bldP spid="11406" grpId="0"/>
      <p:bldP spid="11411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9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856640" y="6645954"/>
            <a:ext cx="360040" cy="223246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4D6E46A9-FBEC-445A-9118-7CBF09FECFE5}" type="slidenum">
              <a:rPr lang="en-US" altLang="zh-CN" sz="1200" smtClean="0">
                <a:solidFill>
                  <a:schemeClr val="accent4"/>
                </a:solidFill>
                <a:latin typeface="Tahoma" panose="020B0604030504040204" pitchFamily="34" charset="0"/>
              </a:rPr>
              <a:pPr/>
              <a:t>22</a:t>
            </a:fld>
            <a:endParaRPr lang="en-US" altLang="zh-CN" sz="1200" dirty="0">
              <a:solidFill>
                <a:schemeClr val="accent4"/>
              </a:solidFill>
              <a:latin typeface="Tahoma" panose="020B0604030504040204" pitchFamily="34" charset="0"/>
            </a:endParaRPr>
          </a:p>
        </p:txBody>
      </p:sp>
      <p:sp>
        <p:nvSpPr>
          <p:cNvPr id="45058" name="Title 50"/>
          <p:cNvSpPr>
            <a:spLocks noGrp="1"/>
          </p:cNvSpPr>
          <p:nvPr>
            <p:ph type="title" idx="4294967295"/>
          </p:nvPr>
        </p:nvSpPr>
        <p:spPr>
          <a:xfrm>
            <a:off x="1835557" y="166205"/>
            <a:ext cx="8890000" cy="765175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zh-CN" sz="4000" dirty="0"/>
              <a:t>Enterprise access networks (Ethernet)</a:t>
            </a:r>
          </a:p>
        </p:txBody>
      </p:sp>
      <p:sp>
        <p:nvSpPr>
          <p:cNvPr id="58371" name="Content Placeholder 52"/>
          <p:cNvSpPr>
            <a:spLocks noGrp="1"/>
          </p:cNvSpPr>
          <p:nvPr>
            <p:ph idx="4294967295"/>
          </p:nvPr>
        </p:nvSpPr>
        <p:spPr>
          <a:xfrm>
            <a:off x="2147123" y="4757044"/>
            <a:ext cx="8413373" cy="1696292"/>
          </a:xfrm>
        </p:spPr>
        <p:txBody>
          <a:bodyPr>
            <a:normAutofit fontScale="77500" lnSpcReduction="20000"/>
          </a:bodyPr>
          <a:lstStyle/>
          <a:p>
            <a:pPr marL="287338" indent="-287338">
              <a:buFont typeface="Wingdings" charset="2"/>
              <a:buChar char="§"/>
              <a:defRPr/>
            </a:pPr>
            <a:r>
              <a:rPr lang="en-US" sz="2400" dirty="0">
                <a:ea typeface="ＭＳ Ｐゴシック" charset="0"/>
              </a:rPr>
              <a:t>typically used in companies, universities, etc.</a:t>
            </a:r>
          </a:p>
          <a:p>
            <a:pPr marL="287338" lvl="1" indent="-287338">
              <a:buSzPct val="100000"/>
              <a:buFont typeface="Wingdings" charset="2"/>
              <a:buChar char="§"/>
              <a:defRPr/>
            </a:pPr>
            <a:r>
              <a:rPr lang="en-US" dirty="0"/>
              <a:t>10 Mbps, 100Mbps, 1Gbps, 10Gbps transmission rates</a:t>
            </a:r>
          </a:p>
          <a:p>
            <a:pPr marL="287338" lvl="1" indent="-287338">
              <a:buSzPct val="100000"/>
              <a:buFont typeface="Wingdings" charset="2"/>
              <a:buChar char="§"/>
              <a:defRPr/>
            </a:pPr>
            <a:r>
              <a:rPr lang="en-US" dirty="0"/>
              <a:t>today, end systems typically connect into Ethernet switch</a:t>
            </a:r>
          </a:p>
          <a:p>
            <a:pPr marL="287338" lvl="1" indent="-287338">
              <a:buSzPct val="100000"/>
              <a:buFont typeface="Wingdings" charset="2"/>
              <a:buChar char="§"/>
              <a:defRPr/>
            </a:pPr>
            <a:r>
              <a:rPr lang="en-US" dirty="0"/>
              <a:t>Industrial Ethernet - the use of Ethernet in an industrial environment with protocols that provide determinism and real-time control</a:t>
            </a:r>
          </a:p>
          <a:p>
            <a:pPr eaLnBrk="1" hangingPunct="1">
              <a:buFont typeface="Wingdings" charset="2"/>
              <a:buChar char="§"/>
              <a:defRPr/>
            </a:pPr>
            <a:endParaRPr lang="en-US" sz="2400" dirty="0">
              <a:ea typeface="ＭＳ Ｐゴシック" charset="0"/>
            </a:endParaRPr>
          </a:p>
        </p:txBody>
      </p:sp>
      <p:sp>
        <p:nvSpPr>
          <p:cNvPr id="45060" name="Line 2"/>
          <p:cNvSpPr>
            <a:spLocks noChangeShapeType="1"/>
          </p:cNvSpPr>
          <p:nvPr/>
        </p:nvSpPr>
        <p:spPr bwMode="auto">
          <a:xfrm>
            <a:off x="3741738" y="3186113"/>
            <a:ext cx="0" cy="4683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45061" name="Line 3"/>
          <p:cNvSpPr>
            <a:spLocks noChangeShapeType="1"/>
          </p:cNvSpPr>
          <p:nvPr/>
        </p:nvSpPr>
        <p:spPr bwMode="auto">
          <a:xfrm>
            <a:off x="4160838" y="3194050"/>
            <a:ext cx="0" cy="558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45062" name="Line 4"/>
          <p:cNvSpPr>
            <a:spLocks noChangeShapeType="1"/>
          </p:cNvSpPr>
          <p:nvPr/>
        </p:nvSpPr>
        <p:spPr bwMode="auto">
          <a:xfrm flipH="1">
            <a:off x="3138488" y="3167063"/>
            <a:ext cx="69691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grpSp>
        <p:nvGrpSpPr>
          <p:cNvPr id="45063" name="Group 51"/>
          <p:cNvGrpSpPr>
            <a:grpSpLocks/>
          </p:cNvGrpSpPr>
          <p:nvPr/>
        </p:nvGrpSpPr>
        <p:grpSpPr bwMode="auto">
          <a:xfrm>
            <a:off x="3540126" y="2873375"/>
            <a:ext cx="1052513" cy="355600"/>
            <a:chOff x="4410" y="1365"/>
            <a:chExt cx="663" cy="224"/>
          </a:xfrm>
        </p:grpSpPr>
        <p:sp>
          <p:nvSpPr>
            <p:cNvPr id="45261" name="Rectangle 52"/>
            <p:cNvSpPr>
              <a:spLocks noChangeArrowheads="1"/>
            </p:cNvSpPr>
            <p:nvPr/>
          </p:nvSpPr>
          <p:spPr bwMode="auto">
            <a:xfrm>
              <a:off x="4410" y="1500"/>
              <a:ext cx="495" cy="87"/>
            </a:xfrm>
            <a:prstGeom prst="rect">
              <a:avLst/>
            </a:prstGeom>
            <a:gradFill rotWithShape="1">
              <a:gsLst>
                <a:gs pos="0">
                  <a:srgbClr val="009999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262" name="AutoShape 53"/>
            <p:cNvSpPr>
              <a:spLocks noChangeArrowheads="1"/>
            </p:cNvSpPr>
            <p:nvPr/>
          </p:nvSpPr>
          <p:spPr bwMode="auto">
            <a:xfrm>
              <a:off x="4410" y="1368"/>
              <a:ext cx="663" cy="135"/>
            </a:xfrm>
            <a:prstGeom prst="parallelogram">
              <a:avLst>
                <a:gd name="adj" fmla="val 122778"/>
              </a:avLst>
            </a:prstGeom>
            <a:gradFill rotWithShape="1">
              <a:gsLst>
                <a:gs pos="0">
                  <a:srgbClr val="009999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263" name="Freeform 54"/>
            <p:cNvSpPr>
              <a:spLocks/>
            </p:cNvSpPr>
            <p:nvPr/>
          </p:nvSpPr>
          <p:spPr bwMode="auto">
            <a:xfrm>
              <a:off x="4904" y="1365"/>
              <a:ext cx="169" cy="224"/>
            </a:xfrm>
            <a:custGeom>
              <a:avLst/>
              <a:gdLst>
                <a:gd name="T0" fmla="*/ 0 w 169"/>
                <a:gd name="T1" fmla="*/ 138 h 224"/>
                <a:gd name="T2" fmla="*/ 0 w 169"/>
                <a:gd name="T3" fmla="*/ 224 h 224"/>
                <a:gd name="T4" fmla="*/ 169 w 169"/>
                <a:gd name="T5" fmla="*/ 77 h 224"/>
                <a:gd name="T6" fmla="*/ 169 w 169"/>
                <a:gd name="T7" fmla="*/ 0 h 224"/>
                <a:gd name="T8" fmla="*/ 0 w 169"/>
                <a:gd name="T9" fmla="*/ 138 h 22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9"/>
                <a:gd name="T16" fmla="*/ 0 h 224"/>
                <a:gd name="T17" fmla="*/ 169 w 169"/>
                <a:gd name="T18" fmla="*/ 224 h 22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9" h="224">
                  <a:moveTo>
                    <a:pt x="0" y="138"/>
                  </a:moveTo>
                  <a:lnTo>
                    <a:pt x="0" y="224"/>
                  </a:lnTo>
                  <a:lnTo>
                    <a:pt x="169" y="77"/>
                  </a:lnTo>
                  <a:lnTo>
                    <a:pt x="169" y="0"/>
                  </a:lnTo>
                  <a:lnTo>
                    <a:pt x="0" y="138"/>
                  </a:lnTo>
                  <a:close/>
                </a:path>
              </a:pathLst>
            </a:custGeom>
            <a:solidFill>
              <a:srgbClr val="BBE0E3"/>
            </a:solidFill>
            <a:ln w="6350" cmpd="sng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264" name="Freeform 55"/>
            <p:cNvSpPr>
              <a:spLocks/>
            </p:cNvSpPr>
            <p:nvPr/>
          </p:nvSpPr>
          <p:spPr bwMode="auto">
            <a:xfrm>
              <a:off x="4475" y="1395"/>
              <a:ext cx="506" cy="80"/>
            </a:xfrm>
            <a:custGeom>
              <a:avLst/>
              <a:gdLst>
                <a:gd name="T0" fmla="*/ 0 w 280"/>
                <a:gd name="T1" fmla="*/ 1801 h 63"/>
                <a:gd name="T2" fmla="*/ 147159 w 280"/>
                <a:gd name="T3" fmla="*/ 1752 h 63"/>
                <a:gd name="T4" fmla="*/ 868488 w 280"/>
                <a:gd name="T5" fmla="*/ 0 h 63"/>
                <a:gd name="T6" fmla="*/ 1108812 w 280"/>
                <a:gd name="T7" fmla="*/ 0 h 6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80"/>
                <a:gd name="T13" fmla="*/ 0 h 63"/>
                <a:gd name="T14" fmla="*/ 280 w 280"/>
                <a:gd name="T15" fmla="*/ 63 h 6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80" h="63">
                  <a:moveTo>
                    <a:pt x="0" y="63"/>
                  </a:moveTo>
                  <a:lnTo>
                    <a:pt x="37" y="62"/>
                  </a:lnTo>
                  <a:lnTo>
                    <a:pt x="219" y="0"/>
                  </a:lnTo>
                  <a:lnTo>
                    <a:pt x="280" y="0"/>
                  </a:lnTo>
                </a:path>
              </a:pathLst>
            </a:custGeom>
            <a:noFill/>
            <a:ln w="19050" cap="flat" cmpd="sng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265" name="Freeform 56"/>
            <p:cNvSpPr>
              <a:spLocks/>
            </p:cNvSpPr>
            <p:nvPr/>
          </p:nvSpPr>
          <p:spPr bwMode="auto">
            <a:xfrm>
              <a:off x="4593" y="1391"/>
              <a:ext cx="293" cy="93"/>
            </a:xfrm>
            <a:custGeom>
              <a:avLst/>
              <a:gdLst>
                <a:gd name="T0" fmla="*/ 0 w 293"/>
                <a:gd name="T1" fmla="*/ 0 h 93"/>
                <a:gd name="T2" fmla="*/ 67 w 293"/>
                <a:gd name="T3" fmla="*/ 1 h 93"/>
                <a:gd name="T4" fmla="*/ 195 w 293"/>
                <a:gd name="T5" fmla="*/ 93 h 93"/>
                <a:gd name="T6" fmla="*/ 293 w 293"/>
                <a:gd name="T7" fmla="*/ 93 h 9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93"/>
                <a:gd name="T13" fmla="*/ 0 h 93"/>
                <a:gd name="T14" fmla="*/ 293 w 293"/>
                <a:gd name="T15" fmla="*/ 93 h 9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93" h="93">
                  <a:moveTo>
                    <a:pt x="0" y="0"/>
                  </a:moveTo>
                  <a:lnTo>
                    <a:pt x="67" y="1"/>
                  </a:lnTo>
                  <a:lnTo>
                    <a:pt x="195" y="93"/>
                  </a:lnTo>
                  <a:lnTo>
                    <a:pt x="293" y="93"/>
                  </a:lnTo>
                </a:path>
              </a:pathLst>
            </a:custGeom>
            <a:noFill/>
            <a:ln w="19050" cap="flat" cmpd="sng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</p:grpSp>
      <p:sp>
        <p:nvSpPr>
          <p:cNvPr id="45064" name="Line 59"/>
          <p:cNvSpPr>
            <a:spLocks noChangeShapeType="1"/>
          </p:cNvSpPr>
          <p:nvPr/>
        </p:nvSpPr>
        <p:spPr bwMode="auto">
          <a:xfrm flipH="1">
            <a:off x="2632075" y="2946400"/>
            <a:ext cx="106203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45065" name="Line 61"/>
          <p:cNvSpPr>
            <a:spLocks noChangeShapeType="1"/>
          </p:cNvSpPr>
          <p:nvPr/>
        </p:nvSpPr>
        <p:spPr bwMode="auto">
          <a:xfrm flipV="1">
            <a:off x="3913188" y="2328864"/>
            <a:ext cx="0" cy="5365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grpSp>
        <p:nvGrpSpPr>
          <p:cNvPr id="45066" name="Group 62"/>
          <p:cNvGrpSpPr>
            <a:grpSpLocks/>
          </p:cNvGrpSpPr>
          <p:nvPr/>
        </p:nvGrpSpPr>
        <p:grpSpPr bwMode="auto">
          <a:xfrm>
            <a:off x="3613151" y="1876426"/>
            <a:ext cx="873125" cy="627063"/>
            <a:chOff x="2967" y="478"/>
            <a:chExt cx="788" cy="625"/>
          </a:xfrm>
        </p:grpSpPr>
        <p:pic>
          <p:nvPicPr>
            <p:cNvPr id="45259" name="Picture 63" descr="access_point_stylized_small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12" y="559"/>
              <a:ext cx="576" cy="5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5260" name="Picture 64" descr="antenna_radiation_stylized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67" y="478"/>
              <a:ext cx="788" cy="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5067" name="Group 65"/>
          <p:cNvGrpSpPr>
            <a:grpSpLocks/>
          </p:cNvGrpSpPr>
          <p:nvPr/>
        </p:nvGrpSpPr>
        <p:grpSpPr bwMode="auto">
          <a:xfrm>
            <a:off x="4270375" y="1231900"/>
            <a:ext cx="622300" cy="706438"/>
            <a:chOff x="877" y="1008"/>
            <a:chExt cx="2747" cy="2591"/>
          </a:xfrm>
        </p:grpSpPr>
        <p:pic>
          <p:nvPicPr>
            <p:cNvPr id="45236" name="Picture 66" descr="antenna_stylized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" y="1008"/>
              <a:ext cx="2725" cy="1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5237" name="Picture 67" descr="laptop_keyboard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1009" y="2586"/>
              <a:ext cx="2245" cy="10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5238" name="Freeform 68"/>
            <p:cNvSpPr>
              <a:spLocks/>
            </p:cNvSpPr>
            <p:nvPr/>
          </p:nvSpPr>
          <p:spPr bwMode="auto">
            <a:xfrm>
              <a:off x="1753" y="1603"/>
              <a:ext cx="1807" cy="1322"/>
            </a:xfrm>
            <a:custGeom>
              <a:avLst/>
              <a:gdLst>
                <a:gd name="T0" fmla="*/ 1 w 2982"/>
                <a:gd name="T1" fmla="*/ 0 h 2442"/>
                <a:gd name="T2" fmla="*/ 0 w 2982"/>
                <a:gd name="T3" fmla="*/ 1 h 2442"/>
                <a:gd name="T4" fmla="*/ 2 w 2982"/>
                <a:gd name="T5" fmla="*/ 1 h 2442"/>
                <a:gd name="T6" fmla="*/ 2 w 2982"/>
                <a:gd name="T7" fmla="*/ 1 h 2442"/>
                <a:gd name="T8" fmla="*/ 1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pic>
          <p:nvPicPr>
            <p:cNvPr id="45239" name="Picture 69" descr="screen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2" y="1637"/>
              <a:ext cx="1642" cy="12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5240" name="Freeform 70"/>
            <p:cNvSpPr>
              <a:spLocks/>
            </p:cNvSpPr>
            <p:nvPr/>
          </p:nvSpPr>
          <p:spPr bwMode="auto">
            <a:xfrm>
              <a:off x="2082" y="1564"/>
              <a:ext cx="1531" cy="246"/>
            </a:xfrm>
            <a:custGeom>
              <a:avLst/>
              <a:gdLst>
                <a:gd name="T0" fmla="*/ 1 w 2528"/>
                <a:gd name="T1" fmla="*/ 0 h 455"/>
                <a:gd name="T2" fmla="*/ 2 w 2528"/>
                <a:gd name="T3" fmla="*/ 1 h 455"/>
                <a:gd name="T4" fmla="*/ 2 w 2528"/>
                <a:gd name="T5" fmla="*/ 1 h 455"/>
                <a:gd name="T6" fmla="*/ 0 w 2528"/>
                <a:gd name="T7" fmla="*/ 1 h 455"/>
                <a:gd name="T8" fmla="*/ 1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241" name="Freeform 71"/>
            <p:cNvSpPr>
              <a:spLocks/>
            </p:cNvSpPr>
            <p:nvPr/>
          </p:nvSpPr>
          <p:spPr bwMode="auto">
            <a:xfrm>
              <a:off x="1737" y="1562"/>
              <a:ext cx="425" cy="1024"/>
            </a:xfrm>
            <a:custGeom>
              <a:avLst/>
              <a:gdLst>
                <a:gd name="T0" fmla="*/ 1 w 702"/>
                <a:gd name="T1" fmla="*/ 0 h 1893"/>
                <a:gd name="T2" fmla="*/ 0 w 702"/>
                <a:gd name="T3" fmla="*/ 1 h 1893"/>
                <a:gd name="T4" fmla="*/ 1 w 702"/>
                <a:gd name="T5" fmla="*/ 1 h 1893"/>
                <a:gd name="T6" fmla="*/ 1 w 702"/>
                <a:gd name="T7" fmla="*/ 1 h 1893"/>
                <a:gd name="T8" fmla="*/ 1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242" name="Freeform 72"/>
            <p:cNvSpPr>
              <a:spLocks/>
            </p:cNvSpPr>
            <p:nvPr/>
          </p:nvSpPr>
          <p:spPr bwMode="auto">
            <a:xfrm>
              <a:off x="3144" y="1745"/>
              <a:ext cx="458" cy="1182"/>
            </a:xfrm>
            <a:custGeom>
              <a:avLst/>
              <a:gdLst>
                <a:gd name="T0" fmla="*/ 1 w 756"/>
                <a:gd name="T1" fmla="*/ 0 h 2184"/>
                <a:gd name="T2" fmla="*/ 1 w 756"/>
                <a:gd name="T3" fmla="*/ 1 h 2184"/>
                <a:gd name="T4" fmla="*/ 0 w 756"/>
                <a:gd name="T5" fmla="*/ 1 h 2184"/>
                <a:gd name="T6" fmla="*/ 1 w 756"/>
                <a:gd name="T7" fmla="*/ 1 h 2184"/>
                <a:gd name="T8" fmla="*/ 1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243" name="Freeform 73"/>
            <p:cNvSpPr>
              <a:spLocks/>
            </p:cNvSpPr>
            <p:nvPr/>
          </p:nvSpPr>
          <p:spPr bwMode="auto">
            <a:xfrm>
              <a:off x="1732" y="2534"/>
              <a:ext cx="1680" cy="399"/>
            </a:xfrm>
            <a:custGeom>
              <a:avLst/>
              <a:gdLst>
                <a:gd name="T0" fmla="*/ 1 w 2773"/>
                <a:gd name="T1" fmla="*/ 0 h 738"/>
                <a:gd name="T2" fmla="*/ 0 w 2773"/>
                <a:gd name="T3" fmla="*/ 1 h 738"/>
                <a:gd name="T4" fmla="*/ 2 w 2773"/>
                <a:gd name="T5" fmla="*/ 1 h 738"/>
                <a:gd name="T6" fmla="*/ 2 w 2773"/>
                <a:gd name="T7" fmla="*/ 1 h 738"/>
                <a:gd name="T8" fmla="*/ 1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244" name="Freeform 74"/>
            <p:cNvSpPr>
              <a:spLocks/>
            </p:cNvSpPr>
            <p:nvPr/>
          </p:nvSpPr>
          <p:spPr bwMode="auto">
            <a:xfrm>
              <a:off x="3195" y="1755"/>
              <a:ext cx="429" cy="1187"/>
            </a:xfrm>
            <a:custGeom>
              <a:avLst/>
              <a:gdLst>
                <a:gd name="T0" fmla="*/ 2 w 637"/>
                <a:gd name="T1" fmla="*/ 0 h 1659"/>
                <a:gd name="T2" fmla="*/ 2 w 637"/>
                <a:gd name="T3" fmla="*/ 0 h 1659"/>
                <a:gd name="T4" fmla="*/ 1 w 637"/>
                <a:gd name="T5" fmla="*/ 15 h 1659"/>
                <a:gd name="T6" fmla="*/ 0 w 637"/>
                <a:gd name="T7" fmla="*/ 15 h 1659"/>
                <a:gd name="T8" fmla="*/ 2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245" name="Freeform 75"/>
            <p:cNvSpPr>
              <a:spLocks/>
            </p:cNvSpPr>
            <p:nvPr/>
          </p:nvSpPr>
          <p:spPr bwMode="auto">
            <a:xfrm>
              <a:off x="1734" y="2587"/>
              <a:ext cx="1494" cy="394"/>
            </a:xfrm>
            <a:custGeom>
              <a:avLst/>
              <a:gdLst>
                <a:gd name="T0" fmla="*/ 0 w 2216"/>
                <a:gd name="T1" fmla="*/ 0 h 550"/>
                <a:gd name="T2" fmla="*/ 1 w 2216"/>
                <a:gd name="T3" fmla="*/ 1 h 550"/>
                <a:gd name="T4" fmla="*/ 9 w 2216"/>
                <a:gd name="T5" fmla="*/ 5 h 550"/>
                <a:gd name="T6" fmla="*/ 9 w 2216"/>
                <a:gd name="T7" fmla="*/ 4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45246" name="Group 76"/>
            <p:cNvGrpSpPr>
              <a:grpSpLocks/>
            </p:cNvGrpSpPr>
            <p:nvPr/>
          </p:nvGrpSpPr>
          <p:grpSpPr bwMode="auto">
            <a:xfrm>
              <a:off x="1709" y="3008"/>
              <a:ext cx="507" cy="234"/>
              <a:chOff x="1740" y="2642"/>
              <a:chExt cx="752" cy="327"/>
            </a:xfrm>
          </p:grpSpPr>
          <p:sp>
            <p:nvSpPr>
              <p:cNvPr id="45253" name="Freeform 77"/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5254" name="Freeform 78"/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5255" name="Freeform 79"/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5256" name="Freeform 80"/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5257" name="Freeform 81"/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5258" name="Freeform 82"/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45247" name="Freeform 83"/>
            <p:cNvSpPr>
              <a:spLocks/>
            </p:cNvSpPr>
            <p:nvPr/>
          </p:nvSpPr>
          <p:spPr bwMode="auto">
            <a:xfrm>
              <a:off x="2577" y="3043"/>
              <a:ext cx="614" cy="514"/>
            </a:xfrm>
            <a:custGeom>
              <a:avLst/>
              <a:gdLst>
                <a:gd name="T0" fmla="*/ 1 w 990"/>
                <a:gd name="T1" fmla="*/ 2 h 792"/>
                <a:gd name="T2" fmla="*/ 1 w 990"/>
                <a:gd name="T3" fmla="*/ 0 h 792"/>
                <a:gd name="T4" fmla="*/ 1 w 990"/>
                <a:gd name="T5" fmla="*/ 1 h 792"/>
                <a:gd name="T6" fmla="*/ 0 w 990"/>
                <a:gd name="T7" fmla="*/ 2 h 792"/>
                <a:gd name="T8" fmla="*/ 1 w 990"/>
                <a:gd name="T9" fmla="*/ 2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248" name="Freeform 84"/>
            <p:cNvSpPr>
              <a:spLocks/>
            </p:cNvSpPr>
            <p:nvPr/>
          </p:nvSpPr>
          <p:spPr bwMode="auto">
            <a:xfrm>
              <a:off x="1010" y="3084"/>
              <a:ext cx="1571" cy="469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4 w 2532"/>
                <a:gd name="T5" fmla="*/ 2 h 723"/>
                <a:gd name="T6" fmla="*/ 4 w 2532"/>
                <a:gd name="T7" fmla="*/ 2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249" name="Freeform 85"/>
            <p:cNvSpPr>
              <a:spLocks/>
            </p:cNvSpPr>
            <p:nvPr/>
          </p:nvSpPr>
          <p:spPr bwMode="auto">
            <a:xfrm>
              <a:off x="1011" y="2998"/>
              <a:ext cx="17" cy="95"/>
            </a:xfrm>
            <a:custGeom>
              <a:avLst/>
              <a:gdLst>
                <a:gd name="T0" fmla="*/ 1 w 26"/>
                <a:gd name="T1" fmla="*/ 1 h 147"/>
                <a:gd name="T2" fmla="*/ 1 w 26"/>
                <a:gd name="T3" fmla="*/ 1 h 147"/>
                <a:gd name="T4" fmla="*/ 0 w 26"/>
                <a:gd name="T5" fmla="*/ 1 h 147"/>
                <a:gd name="T6" fmla="*/ 1 w 26"/>
                <a:gd name="T7" fmla="*/ 0 h 147"/>
                <a:gd name="T8" fmla="*/ 1 w 26"/>
                <a:gd name="T9" fmla="*/ 1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250" name="Freeform 86"/>
            <p:cNvSpPr>
              <a:spLocks/>
            </p:cNvSpPr>
            <p:nvPr/>
          </p:nvSpPr>
          <p:spPr bwMode="auto">
            <a:xfrm>
              <a:off x="1012" y="2611"/>
              <a:ext cx="730" cy="393"/>
            </a:xfrm>
            <a:custGeom>
              <a:avLst/>
              <a:gdLst>
                <a:gd name="T0" fmla="*/ 1 w 1176"/>
                <a:gd name="T1" fmla="*/ 0 h 606"/>
                <a:gd name="T2" fmla="*/ 0 w 1176"/>
                <a:gd name="T3" fmla="*/ 1 h 606"/>
                <a:gd name="T4" fmla="*/ 1 w 1176"/>
                <a:gd name="T5" fmla="*/ 1 h 606"/>
                <a:gd name="T6" fmla="*/ 1 w 1176"/>
                <a:gd name="T7" fmla="*/ 1 h 606"/>
                <a:gd name="T8" fmla="*/ 1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251" name="Freeform 87"/>
            <p:cNvSpPr>
              <a:spLocks/>
            </p:cNvSpPr>
            <p:nvPr/>
          </p:nvSpPr>
          <p:spPr bwMode="auto">
            <a:xfrm>
              <a:off x="1061" y="3018"/>
              <a:ext cx="1490" cy="451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1 w 2532"/>
                <a:gd name="T5" fmla="*/ 1 h 723"/>
                <a:gd name="T6" fmla="*/ 1 w 2532"/>
                <a:gd name="T7" fmla="*/ 1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252" name="Freeform 88"/>
            <p:cNvSpPr>
              <a:spLocks/>
            </p:cNvSpPr>
            <p:nvPr/>
          </p:nvSpPr>
          <p:spPr bwMode="auto">
            <a:xfrm flipV="1">
              <a:off x="2549" y="2986"/>
              <a:ext cx="608" cy="467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2 h 723"/>
                <a:gd name="T6" fmla="*/ 0 w 2532"/>
                <a:gd name="T7" fmla="*/ 2 h 723"/>
                <a:gd name="T8" fmla="*/ 0 w 2532"/>
                <a:gd name="T9" fmla="*/ 1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45068" name="Group 89"/>
          <p:cNvGrpSpPr>
            <a:grpSpLocks/>
          </p:cNvGrpSpPr>
          <p:nvPr/>
        </p:nvGrpSpPr>
        <p:grpSpPr bwMode="auto">
          <a:xfrm>
            <a:off x="2740025" y="1511301"/>
            <a:ext cx="566738" cy="625475"/>
            <a:chOff x="877" y="1008"/>
            <a:chExt cx="2747" cy="2591"/>
          </a:xfrm>
        </p:grpSpPr>
        <p:pic>
          <p:nvPicPr>
            <p:cNvPr id="45213" name="Picture 90" descr="antenna_stylized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" y="1008"/>
              <a:ext cx="2725" cy="1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5214" name="Picture 91" descr="laptop_keyboard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1009" y="2586"/>
              <a:ext cx="2245" cy="10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5215" name="Freeform 92"/>
            <p:cNvSpPr>
              <a:spLocks/>
            </p:cNvSpPr>
            <p:nvPr/>
          </p:nvSpPr>
          <p:spPr bwMode="auto">
            <a:xfrm>
              <a:off x="1753" y="1603"/>
              <a:ext cx="1807" cy="1322"/>
            </a:xfrm>
            <a:custGeom>
              <a:avLst/>
              <a:gdLst>
                <a:gd name="T0" fmla="*/ 1 w 2982"/>
                <a:gd name="T1" fmla="*/ 0 h 2442"/>
                <a:gd name="T2" fmla="*/ 0 w 2982"/>
                <a:gd name="T3" fmla="*/ 1 h 2442"/>
                <a:gd name="T4" fmla="*/ 2 w 2982"/>
                <a:gd name="T5" fmla="*/ 1 h 2442"/>
                <a:gd name="T6" fmla="*/ 2 w 2982"/>
                <a:gd name="T7" fmla="*/ 1 h 2442"/>
                <a:gd name="T8" fmla="*/ 1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pic>
          <p:nvPicPr>
            <p:cNvPr id="45216" name="Picture 93" descr="screen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2" y="1637"/>
              <a:ext cx="1642" cy="12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5217" name="Freeform 94"/>
            <p:cNvSpPr>
              <a:spLocks/>
            </p:cNvSpPr>
            <p:nvPr/>
          </p:nvSpPr>
          <p:spPr bwMode="auto">
            <a:xfrm>
              <a:off x="2082" y="1564"/>
              <a:ext cx="1531" cy="246"/>
            </a:xfrm>
            <a:custGeom>
              <a:avLst/>
              <a:gdLst>
                <a:gd name="T0" fmla="*/ 1 w 2528"/>
                <a:gd name="T1" fmla="*/ 0 h 455"/>
                <a:gd name="T2" fmla="*/ 2 w 2528"/>
                <a:gd name="T3" fmla="*/ 1 h 455"/>
                <a:gd name="T4" fmla="*/ 2 w 2528"/>
                <a:gd name="T5" fmla="*/ 1 h 455"/>
                <a:gd name="T6" fmla="*/ 0 w 2528"/>
                <a:gd name="T7" fmla="*/ 1 h 455"/>
                <a:gd name="T8" fmla="*/ 1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218" name="Freeform 95"/>
            <p:cNvSpPr>
              <a:spLocks/>
            </p:cNvSpPr>
            <p:nvPr/>
          </p:nvSpPr>
          <p:spPr bwMode="auto">
            <a:xfrm>
              <a:off x="1737" y="1562"/>
              <a:ext cx="425" cy="1024"/>
            </a:xfrm>
            <a:custGeom>
              <a:avLst/>
              <a:gdLst>
                <a:gd name="T0" fmla="*/ 1 w 702"/>
                <a:gd name="T1" fmla="*/ 0 h 1893"/>
                <a:gd name="T2" fmla="*/ 0 w 702"/>
                <a:gd name="T3" fmla="*/ 1 h 1893"/>
                <a:gd name="T4" fmla="*/ 1 w 702"/>
                <a:gd name="T5" fmla="*/ 1 h 1893"/>
                <a:gd name="T6" fmla="*/ 1 w 702"/>
                <a:gd name="T7" fmla="*/ 1 h 1893"/>
                <a:gd name="T8" fmla="*/ 1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219" name="Freeform 96"/>
            <p:cNvSpPr>
              <a:spLocks/>
            </p:cNvSpPr>
            <p:nvPr/>
          </p:nvSpPr>
          <p:spPr bwMode="auto">
            <a:xfrm>
              <a:off x="3144" y="1745"/>
              <a:ext cx="458" cy="1182"/>
            </a:xfrm>
            <a:custGeom>
              <a:avLst/>
              <a:gdLst>
                <a:gd name="T0" fmla="*/ 1 w 756"/>
                <a:gd name="T1" fmla="*/ 0 h 2184"/>
                <a:gd name="T2" fmla="*/ 1 w 756"/>
                <a:gd name="T3" fmla="*/ 1 h 2184"/>
                <a:gd name="T4" fmla="*/ 0 w 756"/>
                <a:gd name="T5" fmla="*/ 1 h 2184"/>
                <a:gd name="T6" fmla="*/ 1 w 756"/>
                <a:gd name="T7" fmla="*/ 1 h 2184"/>
                <a:gd name="T8" fmla="*/ 1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220" name="Freeform 97"/>
            <p:cNvSpPr>
              <a:spLocks/>
            </p:cNvSpPr>
            <p:nvPr/>
          </p:nvSpPr>
          <p:spPr bwMode="auto">
            <a:xfrm>
              <a:off x="1732" y="2534"/>
              <a:ext cx="1680" cy="399"/>
            </a:xfrm>
            <a:custGeom>
              <a:avLst/>
              <a:gdLst>
                <a:gd name="T0" fmla="*/ 1 w 2773"/>
                <a:gd name="T1" fmla="*/ 0 h 738"/>
                <a:gd name="T2" fmla="*/ 0 w 2773"/>
                <a:gd name="T3" fmla="*/ 1 h 738"/>
                <a:gd name="T4" fmla="*/ 2 w 2773"/>
                <a:gd name="T5" fmla="*/ 1 h 738"/>
                <a:gd name="T6" fmla="*/ 2 w 2773"/>
                <a:gd name="T7" fmla="*/ 1 h 738"/>
                <a:gd name="T8" fmla="*/ 1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221" name="Freeform 98"/>
            <p:cNvSpPr>
              <a:spLocks/>
            </p:cNvSpPr>
            <p:nvPr/>
          </p:nvSpPr>
          <p:spPr bwMode="auto">
            <a:xfrm>
              <a:off x="3195" y="1755"/>
              <a:ext cx="429" cy="1187"/>
            </a:xfrm>
            <a:custGeom>
              <a:avLst/>
              <a:gdLst>
                <a:gd name="T0" fmla="*/ 2 w 637"/>
                <a:gd name="T1" fmla="*/ 0 h 1659"/>
                <a:gd name="T2" fmla="*/ 2 w 637"/>
                <a:gd name="T3" fmla="*/ 0 h 1659"/>
                <a:gd name="T4" fmla="*/ 1 w 637"/>
                <a:gd name="T5" fmla="*/ 15 h 1659"/>
                <a:gd name="T6" fmla="*/ 0 w 637"/>
                <a:gd name="T7" fmla="*/ 15 h 1659"/>
                <a:gd name="T8" fmla="*/ 2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222" name="Freeform 99"/>
            <p:cNvSpPr>
              <a:spLocks/>
            </p:cNvSpPr>
            <p:nvPr/>
          </p:nvSpPr>
          <p:spPr bwMode="auto">
            <a:xfrm>
              <a:off x="1734" y="2587"/>
              <a:ext cx="1494" cy="394"/>
            </a:xfrm>
            <a:custGeom>
              <a:avLst/>
              <a:gdLst>
                <a:gd name="T0" fmla="*/ 0 w 2216"/>
                <a:gd name="T1" fmla="*/ 0 h 550"/>
                <a:gd name="T2" fmla="*/ 1 w 2216"/>
                <a:gd name="T3" fmla="*/ 1 h 550"/>
                <a:gd name="T4" fmla="*/ 9 w 2216"/>
                <a:gd name="T5" fmla="*/ 5 h 550"/>
                <a:gd name="T6" fmla="*/ 9 w 2216"/>
                <a:gd name="T7" fmla="*/ 4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45223" name="Group 100"/>
            <p:cNvGrpSpPr>
              <a:grpSpLocks/>
            </p:cNvGrpSpPr>
            <p:nvPr/>
          </p:nvGrpSpPr>
          <p:grpSpPr bwMode="auto">
            <a:xfrm>
              <a:off x="1709" y="3008"/>
              <a:ext cx="507" cy="234"/>
              <a:chOff x="1740" y="2642"/>
              <a:chExt cx="752" cy="327"/>
            </a:xfrm>
          </p:grpSpPr>
          <p:sp>
            <p:nvSpPr>
              <p:cNvPr id="45230" name="Freeform 101"/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5231" name="Freeform 102"/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5232" name="Freeform 103"/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5233" name="Freeform 104"/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5234" name="Freeform 105"/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5235" name="Freeform 106"/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45224" name="Freeform 107"/>
            <p:cNvSpPr>
              <a:spLocks/>
            </p:cNvSpPr>
            <p:nvPr/>
          </p:nvSpPr>
          <p:spPr bwMode="auto">
            <a:xfrm>
              <a:off x="2577" y="3043"/>
              <a:ext cx="614" cy="514"/>
            </a:xfrm>
            <a:custGeom>
              <a:avLst/>
              <a:gdLst>
                <a:gd name="T0" fmla="*/ 1 w 990"/>
                <a:gd name="T1" fmla="*/ 2 h 792"/>
                <a:gd name="T2" fmla="*/ 1 w 990"/>
                <a:gd name="T3" fmla="*/ 0 h 792"/>
                <a:gd name="T4" fmla="*/ 1 w 990"/>
                <a:gd name="T5" fmla="*/ 1 h 792"/>
                <a:gd name="T6" fmla="*/ 0 w 990"/>
                <a:gd name="T7" fmla="*/ 2 h 792"/>
                <a:gd name="T8" fmla="*/ 1 w 990"/>
                <a:gd name="T9" fmla="*/ 2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225" name="Freeform 108"/>
            <p:cNvSpPr>
              <a:spLocks/>
            </p:cNvSpPr>
            <p:nvPr/>
          </p:nvSpPr>
          <p:spPr bwMode="auto">
            <a:xfrm>
              <a:off x="1010" y="3084"/>
              <a:ext cx="1571" cy="469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4 w 2532"/>
                <a:gd name="T5" fmla="*/ 2 h 723"/>
                <a:gd name="T6" fmla="*/ 4 w 2532"/>
                <a:gd name="T7" fmla="*/ 2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226" name="Freeform 109"/>
            <p:cNvSpPr>
              <a:spLocks/>
            </p:cNvSpPr>
            <p:nvPr/>
          </p:nvSpPr>
          <p:spPr bwMode="auto">
            <a:xfrm>
              <a:off x="1011" y="2998"/>
              <a:ext cx="17" cy="95"/>
            </a:xfrm>
            <a:custGeom>
              <a:avLst/>
              <a:gdLst>
                <a:gd name="T0" fmla="*/ 1 w 26"/>
                <a:gd name="T1" fmla="*/ 1 h 147"/>
                <a:gd name="T2" fmla="*/ 1 w 26"/>
                <a:gd name="T3" fmla="*/ 1 h 147"/>
                <a:gd name="T4" fmla="*/ 0 w 26"/>
                <a:gd name="T5" fmla="*/ 1 h 147"/>
                <a:gd name="T6" fmla="*/ 1 w 26"/>
                <a:gd name="T7" fmla="*/ 0 h 147"/>
                <a:gd name="T8" fmla="*/ 1 w 26"/>
                <a:gd name="T9" fmla="*/ 1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227" name="Freeform 110"/>
            <p:cNvSpPr>
              <a:spLocks/>
            </p:cNvSpPr>
            <p:nvPr/>
          </p:nvSpPr>
          <p:spPr bwMode="auto">
            <a:xfrm>
              <a:off x="1012" y="2611"/>
              <a:ext cx="730" cy="393"/>
            </a:xfrm>
            <a:custGeom>
              <a:avLst/>
              <a:gdLst>
                <a:gd name="T0" fmla="*/ 1 w 1176"/>
                <a:gd name="T1" fmla="*/ 0 h 606"/>
                <a:gd name="T2" fmla="*/ 0 w 1176"/>
                <a:gd name="T3" fmla="*/ 1 h 606"/>
                <a:gd name="T4" fmla="*/ 1 w 1176"/>
                <a:gd name="T5" fmla="*/ 1 h 606"/>
                <a:gd name="T6" fmla="*/ 1 w 1176"/>
                <a:gd name="T7" fmla="*/ 1 h 606"/>
                <a:gd name="T8" fmla="*/ 1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228" name="Freeform 111"/>
            <p:cNvSpPr>
              <a:spLocks/>
            </p:cNvSpPr>
            <p:nvPr/>
          </p:nvSpPr>
          <p:spPr bwMode="auto">
            <a:xfrm>
              <a:off x="1061" y="3018"/>
              <a:ext cx="1490" cy="451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1 w 2532"/>
                <a:gd name="T5" fmla="*/ 1 h 723"/>
                <a:gd name="T6" fmla="*/ 1 w 2532"/>
                <a:gd name="T7" fmla="*/ 1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229" name="Freeform 112"/>
            <p:cNvSpPr>
              <a:spLocks/>
            </p:cNvSpPr>
            <p:nvPr/>
          </p:nvSpPr>
          <p:spPr bwMode="auto">
            <a:xfrm flipV="1">
              <a:off x="2549" y="2986"/>
              <a:ext cx="608" cy="467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2 h 723"/>
                <a:gd name="T6" fmla="*/ 0 w 2532"/>
                <a:gd name="T7" fmla="*/ 2 h 723"/>
                <a:gd name="T8" fmla="*/ 0 w 2532"/>
                <a:gd name="T9" fmla="*/ 1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</p:grpSp>
      <p:grpSp>
        <p:nvGrpSpPr>
          <p:cNvPr id="45069" name="Group 113"/>
          <p:cNvGrpSpPr>
            <a:grpSpLocks/>
          </p:cNvGrpSpPr>
          <p:nvPr/>
        </p:nvGrpSpPr>
        <p:grpSpPr bwMode="auto">
          <a:xfrm>
            <a:off x="3487738" y="1203325"/>
            <a:ext cx="635000" cy="615950"/>
            <a:chOff x="877" y="1008"/>
            <a:chExt cx="2747" cy="2591"/>
          </a:xfrm>
        </p:grpSpPr>
        <p:pic>
          <p:nvPicPr>
            <p:cNvPr id="45190" name="Picture 114" descr="antenna_stylized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" y="1008"/>
              <a:ext cx="2725" cy="1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5191" name="Picture 115" descr="laptop_keyboard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1009" y="2586"/>
              <a:ext cx="2245" cy="10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5192" name="Freeform 116"/>
            <p:cNvSpPr>
              <a:spLocks/>
            </p:cNvSpPr>
            <p:nvPr/>
          </p:nvSpPr>
          <p:spPr bwMode="auto">
            <a:xfrm>
              <a:off x="1753" y="1603"/>
              <a:ext cx="1807" cy="1322"/>
            </a:xfrm>
            <a:custGeom>
              <a:avLst/>
              <a:gdLst>
                <a:gd name="T0" fmla="*/ 1 w 2982"/>
                <a:gd name="T1" fmla="*/ 0 h 2442"/>
                <a:gd name="T2" fmla="*/ 0 w 2982"/>
                <a:gd name="T3" fmla="*/ 1 h 2442"/>
                <a:gd name="T4" fmla="*/ 2 w 2982"/>
                <a:gd name="T5" fmla="*/ 1 h 2442"/>
                <a:gd name="T6" fmla="*/ 2 w 2982"/>
                <a:gd name="T7" fmla="*/ 1 h 2442"/>
                <a:gd name="T8" fmla="*/ 1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pic>
          <p:nvPicPr>
            <p:cNvPr id="45193" name="Picture 117" descr="screen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2" y="1637"/>
              <a:ext cx="1642" cy="12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5194" name="Freeform 118"/>
            <p:cNvSpPr>
              <a:spLocks/>
            </p:cNvSpPr>
            <p:nvPr/>
          </p:nvSpPr>
          <p:spPr bwMode="auto">
            <a:xfrm>
              <a:off x="2082" y="1564"/>
              <a:ext cx="1531" cy="246"/>
            </a:xfrm>
            <a:custGeom>
              <a:avLst/>
              <a:gdLst>
                <a:gd name="T0" fmla="*/ 1 w 2528"/>
                <a:gd name="T1" fmla="*/ 0 h 455"/>
                <a:gd name="T2" fmla="*/ 2 w 2528"/>
                <a:gd name="T3" fmla="*/ 1 h 455"/>
                <a:gd name="T4" fmla="*/ 2 w 2528"/>
                <a:gd name="T5" fmla="*/ 1 h 455"/>
                <a:gd name="T6" fmla="*/ 0 w 2528"/>
                <a:gd name="T7" fmla="*/ 1 h 455"/>
                <a:gd name="T8" fmla="*/ 1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195" name="Freeform 119"/>
            <p:cNvSpPr>
              <a:spLocks/>
            </p:cNvSpPr>
            <p:nvPr/>
          </p:nvSpPr>
          <p:spPr bwMode="auto">
            <a:xfrm>
              <a:off x="1737" y="1562"/>
              <a:ext cx="425" cy="1024"/>
            </a:xfrm>
            <a:custGeom>
              <a:avLst/>
              <a:gdLst>
                <a:gd name="T0" fmla="*/ 1 w 702"/>
                <a:gd name="T1" fmla="*/ 0 h 1893"/>
                <a:gd name="T2" fmla="*/ 0 w 702"/>
                <a:gd name="T3" fmla="*/ 1 h 1893"/>
                <a:gd name="T4" fmla="*/ 1 w 702"/>
                <a:gd name="T5" fmla="*/ 1 h 1893"/>
                <a:gd name="T6" fmla="*/ 1 w 702"/>
                <a:gd name="T7" fmla="*/ 1 h 1893"/>
                <a:gd name="T8" fmla="*/ 1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196" name="Freeform 120"/>
            <p:cNvSpPr>
              <a:spLocks/>
            </p:cNvSpPr>
            <p:nvPr/>
          </p:nvSpPr>
          <p:spPr bwMode="auto">
            <a:xfrm>
              <a:off x="3144" y="1745"/>
              <a:ext cx="458" cy="1182"/>
            </a:xfrm>
            <a:custGeom>
              <a:avLst/>
              <a:gdLst>
                <a:gd name="T0" fmla="*/ 1 w 756"/>
                <a:gd name="T1" fmla="*/ 0 h 2184"/>
                <a:gd name="T2" fmla="*/ 1 w 756"/>
                <a:gd name="T3" fmla="*/ 1 h 2184"/>
                <a:gd name="T4" fmla="*/ 0 w 756"/>
                <a:gd name="T5" fmla="*/ 1 h 2184"/>
                <a:gd name="T6" fmla="*/ 1 w 756"/>
                <a:gd name="T7" fmla="*/ 1 h 2184"/>
                <a:gd name="T8" fmla="*/ 1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197" name="Freeform 121"/>
            <p:cNvSpPr>
              <a:spLocks/>
            </p:cNvSpPr>
            <p:nvPr/>
          </p:nvSpPr>
          <p:spPr bwMode="auto">
            <a:xfrm>
              <a:off x="1732" y="2534"/>
              <a:ext cx="1680" cy="399"/>
            </a:xfrm>
            <a:custGeom>
              <a:avLst/>
              <a:gdLst>
                <a:gd name="T0" fmla="*/ 1 w 2773"/>
                <a:gd name="T1" fmla="*/ 0 h 738"/>
                <a:gd name="T2" fmla="*/ 0 w 2773"/>
                <a:gd name="T3" fmla="*/ 1 h 738"/>
                <a:gd name="T4" fmla="*/ 2 w 2773"/>
                <a:gd name="T5" fmla="*/ 1 h 738"/>
                <a:gd name="T6" fmla="*/ 2 w 2773"/>
                <a:gd name="T7" fmla="*/ 1 h 738"/>
                <a:gd name="T8" fmla="*/ 1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198" name="Freeform 122"/>
            <p:cNvSpPr>
              <a:spLocks/>
            </p:cNvSpPr>
            <p:nvPr/>
          </p:nvSpPr>
          <p:spPr bwMode="auto">
            <a:xfrm>
              <a:off x="3195" y="1755"/>
              <a:ext cx="429" cy="1187"/>
            </a:xfrm>
            <a:custGeom>
              <a:avLst/>
              <a:gdLst>
                <a:gd name="T0" fmla="*/ 2 w 637"/>
                <a:gd name="T1" fmla="*/ 0 h 1659"/>
                <a:gd name="T2" fmla="*/ 2 w 637"/>
                <a:gd name="T3" fmla="*/ 0 h 1659"/>
                <a:gd name="T4" fmla="*/ 1 w 637"/>
                <a:gd name="T5" fmla="*/ 15 h 1659"/>
                <a:gd name="T6" fmla="*/ 0 w 637"/>
                <a:gd name="T7" fmla="*/ 15 h 1659"/>
                <a:gd name="T8" fmla="*/ 2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199" name="Freeform 123"/>
            <p:cNvSpPr>
              <a:spLocks/>
            </p:cNvSpPr>
            <p:nvPr/>
          </p:nvSpPr>
          <p:spPr bwMode="auto">
            <a:xfrm>
              <a:off x="1734" y="2587"/>
              <a:ext cx="1494" cy="394"/>
            </a:xfrm>
            <a:custGeom>
              <a:avLst/>
              <a:gdLst>
                <a:gd name="T0" fmla="*/ 0 w 2216"/>
                <a:gd name="T1" fmla="*/ 0 h 550"/>
                <a:gd name="T2" fmla="*/ 1 w 2216"/>
                <a:gd name="T3" fmla="*/ 1 h 550"/>
                <a:gd name="T4" fmla="*/ 9 w 2216"/>
                <a:gd name="T5" fmla="*/ 5 h 550"/>
                <a:gd name="T6" fmla="*/ 9 w 2216"/>
                <a:gd name="T7" fmla="*/ 4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45200" name="Group 124"/>
            <p:cNvGrpSpPr>
              <a:grpSpLocks/>
            </p:cNvGrpSpPr>
            <p:nvPr/>
          </p:nvGrpSpPr>
          <p:grpSpPr bwMode="auto">
            <a:xfrm>
              <a:off x="1709" y="3008"/>
              <a:ext cx="507" cy="234"/>
              <a:chOff x="1740" y="2642"/>
              <a:chExt cx="752" cy="327"/>
            </a:xfrm>
          </p:grpSpPr>
          <p:sp>
            <p:nvSpPr>
              <p:cNvPr id="45207" name="Freeform 125"/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5208" name="Freeform 126"/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5209" name="Freeform 127"/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5210" name="Freeform 128"/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5211" name="Freeform 129"/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5212" name="Freeform 130"/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45201" name="Freeform 131"/>
            <p:cNvSpPr>
              <a:spLocks/>
            </p:cNvSpPr>
            <p:nvPr/>
          </p:nvSpPr>
          <p:spPr bwMode="auto">
            <a:xfrm>
              <a:off x="2577" y="3043"/>
              <a:ext cx="614" cy="514"/>
            </a:xfrm>
            <a:custGeom>
              <a:avLst/>
              <a:gdLst>
                <a:gd name="T0" fmla="*/ 1 w 990"/>
                <a:gd name="T1" fmla="*/ 2 h 792"/>
                <a:gd name="T2" fmla="*/ 1 w 990"/>
                <a:gd name="T3" fmla="*/ 0 h 792"/>
                <a:gd name="T4" fmla="*/ 1 w 990"/>
                <a:gd name="T5" fmla="*/ 1 h 792"/>
                <a:gd name="T6" fmla="*/ 0 w 990"/>
                <a:gd name="T7" fmla="*/ 2 h 792"/>
                <a:gd name="T8" fmla="*/ 1 w 990"/>
                <a:gd name="T9" fmla="*/ 2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202" name="Freeform 132"/>
            <p:cNvSpPr>
              <a:spLocks/>
            </p:cNvSpPr>
            <p:nvPr/>
          </p:nvSpPr>
          <p:spPr bwMode="auto">
            <a:xfrm>
              <a:off x="1010" y="3084"/>
              <a:ext cx="1571" cy="469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4 w 2532"/>
                <a:gd name="T5" fmla="*/ 2 h 723"/>
                <a:gd name="T6" fmla="*/ 4 w 2532"/>
                <a:gd name="T7" fmla="*/ 2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203" name="Freeform 133"/>
            <p:cNvSpPr>
              <a:spLocks/>
            </p:cNvSpPr>
            <p:nvPr/>
          </p:nvSpPr>
          <p:spPr bwMode="auto">
            <a:xfrm>
              <a:off x="1011" y="2998"/>
              <a:ext cx="17" cy="95"/>
            </a:xfrm>
            <a:custGeom>
              <a:avLst/>
              <a:gdLst>
                <a:gd name="T0" fmla="*/ 1 w 26"/>
                <a:gd name="T1" fmla="*/ 1 h 147"/>
                <a:gd name="T2" fmla="*/ 1 w 26"/>
                <a:gd name="T3" fmla="*/ 1 h 147"/>
                <a:gd name="T4" fmla="*/ 0 w 26"/>
                <a:gd name="T5" fmla="*/ 1 h 147"/>
                <a:gd name="T6" fmla="*/ 1 w 26"/>
                <a:gd name="T7" fmla="*/ 0 h 147"/>
                <a:gd name="T8" fmla="*/ 1 w 26"/>
                <a:gd name="T9" fmla="*/ 1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204" name="Freeform 134"/>
            <p:cNvSpPr>
              <a:spLocks/>
            </p:cNvSpPr>
            <p:nvPr/>
          </p:nvSpPr>
          <p:spPr bwMode="auto">
            <a:xfrm>
              <a:off x="1012" y="2611"/>
              <a:ext cx="730" cy="393"/>
            </a:xfrm>
            <a:custGeom>
              <a:avLst/>
              <a:gdLst>
                <a:gd name="T0" fmla="*/ 1 w 1176"/>
                <a:gd name="T1" fmla="*/ 0 h 606"/>
                <a:gd name="T2" fmla="*/ 0 w 1176"/>
                <a:gd name="T3" fmla="*/ 1 h 606"/>
                <a:gd name="T4" fmla="*/ 1 w 1176"/>
                <a:gd name="T5" fmla="*/ 1 h 606"/>
                <a:gd name="T6" fmla="*/ 1 w 1176"/>
                <a:gd name="T7" fmla="*/ 1 h 606"/>
                <a:gd name="T8" fmla="*/ 1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205" name="Freeform 135"/>
            <p:cNvSpPr>
              <a:spLocks/>
            </p:cNvSpPr>
            <p:nvPr/>
          </p:nvSpPr>
          <p:spPr bwMode="auto">
            <a:xfrm>
              <a:off x="1061" y="3018"/>
              <a:ext cx="1490" cy="451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1 w 2532"/>
                <a:gd name="T5" fmla="*/ 1 h 723"/>
                <a:gd name="T6" fmla="*/ 1 w 2532"/>
                <a:gd name="T7" fmla="*/ 1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206" name="Freeform 136"/>
            <p:cNvSpPr>
              <a:spLocks/>
            </p:cNvSpPr>
            <p:nvPr/>
          </p:nvSpPr>
          <p:spPr bwMode="auto">
            <a:xfrm flipV="1">
              <a:off x="2549" y="2986"/>
              <a:ext cx="608" cy="467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2 h 723"/>
                <a:gd name="T6" fmla="*/ 0 w 2532"/>
                <a:gd name="T7" fmla="*/ 2 h 723"/>
                <a:gd name="T8" fmla="*/ 0 w 2532"/>
                <a:gd name="T9" fmla="*/ 1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45070" name="Group 296"/>
          <p:cNvGrpSpPr>
            <a:grpSpLocks/>
          </p:cNvGrpSpPr>
          <p:nvPr/>
        </p:nvGrpSpPr>
        <p:grpSpPr bwMode="auto">
          <a:xfrm>
            <a:off x="5953126" y="1851026"/>
            <a:ext cx="1166813" cy="479425"/>
            <a:chOff x="2356" y="1300"/>
            <a:chExt cx="555" cy="194"/>
          </a:xfrm>
        </p:grpSpPr>
        <p:sp>
          <p:nvSpPr>
            <p:cNvPr id="45182" name="Oval 407"/>
            <p:cNvSpPr>
              <a:spLocks noChangeArrowheads="1"/>
            </p:cNvSpPr>
            <p:nvPr/>
          </p:nvSpPr>
          <p:spPr bwMode="auto">
            <a:xfrm>
              <a:off x="2357" y="1385"/>
              <a:ext cx="551" cy="109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183" name="Rectangle 410"/>
            <p:cNvSpPr>
              <a:spLocks noChangeArrowheads="1"/>
            </p:cNvSpPr>
            <p:nvPr/>
          </p:nvSpPr>
          <p:spPr bwMode="auto">
            <a:xfrm>
              <a:off x="2357" y="1374"/>
              <a:ext cx="554" cy="66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184" name="Oval 411"/>
            <p:cNvSpPr>
              <a:spLocks noChangeArrowheads="1"/>
            </p:cNvSpPr>
            <p:nvPr/>
          </p:nvSpPr>
          <p:spPr bwMode="auto">
            <a:xfrm>
              <a:off x="2356" y="1300"/>
              <a:ext cx="551" cy="127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45185" name="Group 300"/>
            <p:cNvGrpSpPr>
              <a:grpSpLocks/>
            </p:cNvGrpSpPr>
            <p:nvPr/>
          </p:nvGrpSpPr>
          <p:grpSpPr bwMode="auto">
            <a:xfrm>
              <a:off x="2468" y="1332"/>
              <a:ext cx="310" cy="60"/>
              <a:chOff x="2468" y="1332"/>
              <a:chExt cx="310" cy="60"/>
            </a:xfrm>
          </p:grpSpPr>
          <p:sp>
            <p:nvSpPr>
              <p:cNvPr id="45188" name="Freeform 301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5189" name="Freeform 302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45186" name="Line 303"/>
            <p:cNvSpPr>
              <a:spLocks noChangeShapeType="1"/>
            </p:cNvSpPr>
            <p:nvPr/>
          </p:nvSpPr>
          <p:spPr bwMode="auto">
            <a:xfrm>
              <a:off x="2357" y="1361"/>
              <a:ext cx="0" cy="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187" name="Line 304"/>
            <p:cNvSpPr>
              <a:spLocks noChangeShapeType="1"/>
            </p:cNvSpPr>
            <p:nvPr/>
          </p:nvSpPr>
          <p:spPr bwMode="auto">
            <a:xfrm>
              <a:off x="2907" y="1363"/>
              <a:ext cx="0" cy="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</p:grpSp>
      <p:sp>
        <p:nvSpPr>
          <p:cNvPr id="45071" name="Line 305"/>
          <p:cNvSpPr>
            <a:spLocks noChangeShapeType="1"/>
          </p:cNvSpPr>
          <p:nvPr/>
        </p:nvSpPr>
        <p:spPr bwMode="auto">
          <a:xfrm flipV="1">
            <a:off x="4302126" y="2111376"/>
            <a:ext cx="1668463" cy="76676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45072" name="Line 306"/>
          <p:cNvSpPr>
            <a:spLocks noChangeShapeType="1"/>
          </p:cNvSpPr>
          <p:nvPr/>
        </p:nvSpPr>
        <p:spPr bwMode="auto">
          <a:xfrm>
            <a:off x="6118225" y="3005138"/>
            <a:ext cx="0" cy="65246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45073" name="Line 340"/>
          <p:cNvSpPr>
            <a:spLocks noChangeShapeType="1"/>
          </p:cNvSpPr>
          <p:nvPr/>
        </p:nvSpPr>
        <p:spPr bwMode="auto">
          <a:xfrm>
            <a:off x="6499225" y="2997201"/>
            <a:ext cx="0" cy="65246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grpSp>
        <p:nvGrpSpPr>
          <p:cNvPr id="45074" name="Group 230"/>
          <p:cNvGrpSpPr>
            <a:grpSpLocks/>
          </p:cNvGrpSpPr>
          <p:nvPr/>
        </p:nvGrpSpPr>
        <p:grpSpPr bwMode="auto">
          <a:xfrm>
            <a:off x="5956301" y="3616326"/>
            <a:ext cx="365125" cy="766763"/>
            <a:chOff x="4140" y="429"/>
            <a:chExt cx="1425" cy="2396"/>
          </a:xfrm>
        </p:grpSpPr>
        <p:sp>
          <p:nvSpPr>
            <p:cNvPr id="45150" name="Freeform 231"/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3 w 354"/>
                <a:gd name="T1" fmla="*/ 0 h 2742"/>
                <a:gd name="T2" fmla="*/ 15 w 354"/>
                <a:gd name="T3" fmla="*/ 27 h 2742"/>
                <a:gd name="T4" fmla="*/ 15 w 354"/>
                <a:gd name="T5" fmla="*/ 205 h 2742"/>
                <a:gd name="T6" fmla="*/ 0 w 354"/>
                <a:gd name="T7" fmla="*/ 215 h 2742"/>
                <a:gd name="T8" fmla="*/ 3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151" name="Rectangle 232"/>
            <p:cNvSpPr>
              <a:spLocks noChangeArrowheads="1"/>
            </p:cNvSpPr>
            <p:nvPr/>
          </p:nvSpPr>
          <p:spPr bwMode="auto">
            <a:xfrm>
              <a:off x="4208" y="429"/>
              <a:ext cx="1047" cy="2282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152" name="Freeform 233"/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9 w 211"/>
                <a:gd name="T3" fmla="*/ 18 h 2537"/>
                <a:gd name="T4" fmla="*/ 2 w 211"/>
                <a:gd name="T5" fmla="*/ 196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153" name="Freeform 234"/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1 h 226"/>
                <a:gd name="T4" fmla="*/ 14 w 328"/>
                <a:gd name="T5" fmla="*/ 19 h 226"/>
                <a:gd name="T6" fmla="*/ 0 w 328"/>
                <a:gd name="T7" fmla="*/ 8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154" name="Rectangle 235"/>
            <p:cNvSpPr>
              <a:spLocks noChangeArrowheads="1"/>
            </p:cNvSpPr>
            <p:nvPr/>
          </p:nvSpPr>
          <p:spPr bwMode="auto">
            <a:xfrm>
              <a:off x="4214" y="692"/>
              <a:ext cx="595" cy="5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45155" name="Group 236"/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45180" name="AutoShape 237"/>
              <p:cNvSpPr>
                <a:spLocks noChangeArrowheads="1"/>
              </p:cNvSpPr>
              <p:nvPr/>
            </p:nvSpPr>
            <p:spPr bwMode="auto">
              <a:xfrm>
                <a:off x="612" y="2567"/>
                <a:ext cx="727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5181" name="AutoShape 238"/>
              <p:cNvSpPr>
                <a:spLocks noChangeArrowheads="1"/>
              </p:cNvSpPr>
              <p:nvPr/>
            </p:nvSpPr>
            <p:spPr bwMode="auto">
              <a:xfrm>
                <a:off x="627" y="2581"/>
                <a:ext cx="696" cy="10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45156" name="Rectangle 239"/>
            <p:cNvSpPr>
              <a:spLocks noChangeArrowheads="1"/>
            </p:cNvSpPr>
            <p:nvPr/>
          </p:nvSpPr>
          <p:spPr bwMode="auto">
            <a:xfrm>
              <a:off x="4227" y="1019"/>
              <a:ext cx="595" cy="45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45157" name="Group 240"/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45178" name="AutoShape 241"/>
              <p:cNvSpPr>
                <a:spLocks noChangeArrowheads="1"/>
              </p:cNvSpPr>
              <p:nvPr/>
            </p:nvSpPr>
            <p:spPr bwMode="auto">
              <a:xfrm>
                <a:off x="614" y="2569"/>
                <a:ext cx="727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5179" name="AutoShape 242"/>
              <p:cNvSpPr>
                <a:spLocks noChangeArrowheads="1"/>
              </p:cNvSpPr>
              <p:nvPr/>
            </p:nvSpPr>
            <p:spPr bwMode="auto">
              <a:xfrm>
                <a:off x="630" y="2584"/>
                <a:ext cx="696" cy="10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45158" name="Rectangle 243"/>
            <p:cNvSpPr>
              <a:spLocks noChangeArrowheads="1"/>
            </p:cNvSpPr>
            <p:nvPr/>
          </p:nvSpPr>
          <p:spPr bwMode="auto">
            <a:xfrm>
              <a:off x="4214" y="1357"/>
              <a:ext cx="601" cy="5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159" name="Rectangle 244"/>
            <p:cNvSpPr>
              <a:spLocks noChangeArrowheads="1"/>
            </p:cNvSpPr>
            <p:nvPr/>
          </p:nvSpPr>
          <p:spPr bwMode="auto">
            <a:xfrm>
              <a:off x="4227" y="1654"/>
              <a:ext cx="595" cy="5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45160" name="Group 245"/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45176" name="AutoShape 246"/>
              <p:cNvSpPr>
                <a:spLocks noChangeArrowheads="1"/>
              </p:cNvSpPr>
              <p:nvPr/>
            </p:nvSpPr>
            <p:spPr bwMode="auto">
              <a:xfrm>
                <a:off x="614" y="2570"/>
                <a:ext cx="725" cy="137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5177" name="AutoShape 247"/>
              <p:cNvSpPr>
                <a:spLocks noChangeArrowheads="1"/>
              </p:cNvSpPr>
              <p:nvPr/>
            </p:nvSpPr>
            <p:spPr bwMode="auto">
              <a:xfrm>
                <a:off x="629" y="2584"/>
                <a:ext cx="695" cy="10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45161" name="Freeform 248"/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0 h 226"/>
                <a:gd name="T4" fmla="*/ 14 w 328"/>
                <a:gd name="T5" fmla="*/ 17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45162" name="Group 249"/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45174" name="AutoShape 250"/>
              <p:cNvSpPr>
                <a:spLocks noChangeArrowheads="1"/>
              </p:cNvSpPr>
              <p:nvPr/>
            </p:nvSpPr>
            <p:spPr bwMode="auto">
              <a:xfrm>
                <a:off x="616" y="2568"/>
                <a:ext cx="725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5175" name="AutoShape 251"/>
              <p:cNvSpPr>
                <a:spLocks noChangeArrowheads="1"/>
              </p:cNvSpPr>
              <p:nvPr/>
            </p:nvSpPr>
            <p:spPr bwMode="auto">
              <a:xfrm>
                <a:off x="632" y="2583"/>
                <a:ext cx="695" cy="10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45163" name="Rectangle 252"/>
            <p:cNvSpPr>
              <a:spLocks noChangeArrowheads="1"/>
            </p:cNvSpPr>
            <p:nvPr/>
          </p:nvSpPr>
          <p:spPr bwMode="auto">
            <a:xfrm>
              <a:off x="5249" y="429"/>
              <a:ext cx="68" cy="2287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164" name="Freeform 253"/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4 w 296"/>
                <a:gd name="T3" fmla="*/ 10 h 256"/>
                <a:gd name="T4" fmla="*/ 14 w 296"/>
                <a:gd name="T5" fmla="*/ 19 h 256"/>
                <a:gd name="T6" fmla="*/ 0 w 296"/>
                <a:gd name="T7" fmla="*/ 7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165" name="Freeform 254"/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4 w 304"/>
                <a:gd name="T3" fmla="*/ 13 h 288"/>
                <a:gd name="T4" fmla="*/ 13 w 304"/>
                <a:gd name="T5" fmla="*/ 23 h 288"/>
                <a:gd name="T6" fmla="*/ 2 w 304"/>
                <a:gd name="T7" fmla="*/ 1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166" name="Oval 255"/>
            <p:cNvSpPr>
              <a:spLocks noChangeArrowheads="1"/>
            </p:cNvSpPr>
            <p:nvPr/>
          </p:nvSpPr>
          <p:spPr bwMode="auto">
            <a:xfrm>
              <a:off x="5515" y="2612"/>
              <a:ext cx="50" cy="94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167" name="Freeform 256"/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9 h 240"/>
                <a:gd name="T2" fmla="*/ 2 w 306"/>
                <a:gd name="T3" fmla="*/ 19 h 240"/>
                <a:gd name="T4" fmla="*/ 14 w 306"/>
                <a:gd name="T5" fmla="*/ 9 h 240"/>
                <a:gd name="T6" fmla="*/ 14 w 306"/>
                <a:gd name="T7" fmla="*/ 0 h 240"/>
                <a:gd name="T8" fmla="*/ 0 w 306"/>
                <a:gd name="T9" fmla="*/ 9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168" name="AutoShape 257"/>
            <p:cNvSpPr>
              <a:spLocks noChangeArrowheads="1"/>
            </p:cNvSpPr>
            <p:nvPr/>
          </p:nvSpPr>
          <p:spPr bwMode="auto">
            <a:xfrm>
              <a:off x="4140" y="2676"/>
              <a:ext cx="1202" cy="149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169" name="AutoShape 258"/>
            <p:cNvSpPr>
              <a:spLocks noChangeArrowheads="1"/>
            </p:cNvSpPr>
            <p:nvPr/>
          </p:nvSpPr>
          <p:spPr bwMode="auto">
            <a:xfrm>
              <a:off x="4208" y="2711"/>
              <a:ext cx="1066" cy="84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170" name="Oval 259"/>
            <p:cNvSpPr>
              <a:spLocks noChangeArrowheads="1"/>
            </p:cNvSpPr>
            <p:nvPr/>
          </p:nvSpPr>
          <p:spPr bwMode="auto">
            <a:xfrm>
              <a:off x="4307" y="2383"/>
              <a:ext cx="161" cy="144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171" name="Oval 260"/>
            <p:cNvSpPr>
              <a:spLocks noChangeArrowheads="1"/>
            </p:cNvSpPr>
            <p:nvPr/>
          </p:nvSpPr>
          <p:spPr bwMode="auto">
            <a:xfrm>
              <a:off x="4487" y="2383"/>
              <a:ext cx="161" cy="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endParaRPr lang="zh-CN" altLang="zh-CN" sz="180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172" name="Oval 261"/>
            <p:cNvSpPr>
              <a:spLocks noChangeArrowheads="1"/>
            </p:cNvSpPr>
            <p:nvPr/>
          </p:nvSpPr>
          <p:spPr bwMode="auto">
            <a:xfrm>
              <a:off x="4660" y="2379"/>
              <a:ext cx="161" cy="144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173" name="Rectangle 262"/>
            <p:cNvSpPr>
              <a:spLocks noChangeArrowheads="1"/>
            </p:cNvSpPr>
            <p:nvPr/>
          </p:nvSpPr>
          <p:spPr bwMode="auto">
            <a:xfrm>
              <a:off x="5063" y="1833"/>
              <a:ext cx="87" cy="764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</p:grpSp>
      <p:sp>
        <p:nvSpPr>
          <p:cNvPr id="45075" name="Line 342"/>
          <p:cNvSpPr>
            <a:spLocks noChangeShapeType="1"/>
          </p:cNvSpPr>
          <p:nvPr/>
        </p:nvSpPr>
        <p:spPr bwMode="auto">
          <a:xfrm>
            <a:off x="4541839" y="3208339"/>
            <a:ext cx="503237" cy="331787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45076" name="Text Box 343"/>
          <p:cNvSpPr txBox="1">
            <a:spLocks noChangeArrowheads="1"/>
          </p:cNvSpPr>
          <p:nvPr/>
        </p:nvSpPr>
        <p:spPr bwMode="auto">
          <a:xfrm>
            <a:off x="4506575" y="3538538"/>
            <a:ext cx="1350050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85000"/>
              </a:lnSpc>
            </a:pPr>
            <a:r>
              <a:rPr lang="en-US" altLang="zh-CN" sz="2000">
                <a:solidFill>
                  <a:srgbClr val="000099"/>
                </a:solidFill>
                <a:latin typeface="Comic Sans MS" panose="030F0702030302020204" pitchFamily="66" charset="0"/>
              </a:rPr>
              <a:t>Ethernet </a:t>
            </a:r>
          </a:p>
          <a:p>
            <a:pPr algn="ctr">
              <a:lnSpc>
                <a:spcPct val="85000"/>
              </a:lnSpc>
            </a:pPr>
            <a:r>
              <a:rPr lang="en-US" altLang="zh-CN" sz="2000">
                <a:solidFill>
                  <a:srgbClr val="000099"/>
                </a:solidFill>
                <a:latin typeface="Comic Sans MS" panose="030F0702030302020204" pitchFamily="66" charset="0"/>
              </a:rPr>
              <a:t>switch</a:t>
            </a:r>
          </a:p>
        </p:txBody>
      </p:sp>
      <p:sp>
        <p:nvSpPr>
          <p:cNvPr id="45077" name="Line 344"/>
          <p:cNvSpPr>
            <a:spLocks noChangeShapeType="1"/>
          </p:cNvSpPr>
          <p:nvPr/>
        </p:nvSpPr>
        <p:spPr bwMode="auto">
          <a:xfrm>
            <a:off x="6831013" y="3954463"/>
            <a:ext cx="525462" cy="0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45078" name="Text Box 345"/>
          <p:cNvSpPr txBox="1">
            <a:spLocks noChangeArrowheads="1"/>
          </p:cNvSpPr>
          <p:nvPr/>
        </p:nvSpPr>
        <p:spPr bwMode="auto">
          <a:xfrm>
            <a:off x="7099393" y="3552825"/>
            <a:ext cx="2246129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85000"/>
              </a:lnSpc>
            </a:pPr>
            <a:r>
              <a:rPr lang="en-US" altLang="zh-CN" sz="2000">
                <a:solidFill>
                  <a:srgbClr val="000099"/>
                </a:solidFill>
                <a:latin typeface="Comic Sans MS" panose="030F0702030302020204" pitchFamily="66" charset="0"/>
              </a:rPr>
              <a:t>institutional mail,</a:t>
            </a:r>
          </a:p>
          <a:p>
            <a:pPr algn="ctr">
              <a:lnSpc>
                <a:spcPct val="85000"/>
              </a:lnSpc>
            </a:pPr>
            <a:r>
              <a:rPr lang="en-US" altLang="zh-CN" sz="2000">
                <a:solidFill>
                  <a:srgbClr val="000099"/>
                </a:solidFill>
                <a:latin typeface="Comic Sans MS" panose="030F0702030302020204" pitchFamily="66" charset="0"/>
              </a:rPr>
              <a:t>web servers</a:t>
            </a:r>
          </a:p>
        </p:txBody>
      </p:sp>
      <p:sp>
        <p:nvSpPr>
          <p:cNvPr id="45079" name="Text Box 346"/>
          <p:cNvSpPr txBox="1">
            <a:spLocks noChangeArrowheads="1"/>
          </p:cNvSpPr>
          <p:nvPr/>
        </p:nvSpPr>
        <p:spPr bwMode="auto">
          <a:xfrm>
            <a:off x="7711045" y="2986089"/>
            <a:ext cx="2478564" cy="3539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85000"/>
              </a:lnSpc>
            </a:pPr>
            <a:r>
              <a:rPr lang="en-US" altLang="zh-CN" sz="2000">
                <a:solidFill>
                  <a:srgbClr val="000099"/>
                </a:solidFill>
                <a:latin typeface="Comic Sans MS" panose="030F0702030302020204" pitchFamily="66" charset="0"/>
              </a:rPr>
              <a:t>institutional router</a:t>
            </a:r>
          </a:p>
        </p:txBody>
      </p:sp>
      <p:sp>
        <p:nvSpPr>
          <p:cNvPr id="45080" name="Line 347"/>
          <p:cNvSpPr>
            <a:spLocks noChangeShapeType="1"/>
          </p:cNvSpPr>
          <p:nvPr/>
        </p:nvSpPr>
        <p:spPr bwMode="auto">
          <a:xfrm>
            <a:off x="7029451" y="2368551"/>
            <a:ext cx="1006475" cy="663575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45081" name="Line 348"/>
          <p:cNvSpPr>
            <a:spLocks noChangeShapeType="1"/>
          </p:cNvSpPr>
          <p:nvPr/>
        </p:nvSpPr>
        <p:spPr bwMode="auto">
          <a:xfrm>
            <a:off x="7102475" y="2032000"/>
            <a:ext cx="97155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45082" name="Line 349"/>
          <p:cNvSpPr>
            <a:spLocks noChangeShapeType="1"/>
          </p:cNvSpPr>
          <p:nvPr/>
        </p:nvSpPr>
        <p:spPr bwMode="auto">
          <a:xfrm>
            <a:off x="8132763" y="2028825"/>
            <a:ext cx="971550" cy="0"/>
          </a:xfrm>
          <a:prstGeom prst="line">
            <a:avLst/>
          </a:prstGeom>
          <a:noFill/>
          <a:ln w="2857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45083" name="Line 350"/>
          <p:cNvSpPr>
            <a:spLocks noChangeShapeType="1"/>
          </p:cNvSpPr>
          <p:nvPr/>
        </p:nvSpPr>
        <p:spPr bwMode="auto">
          <a:xfrm>
            <a:off x="7523164" y="2117725"/>
            <a:ext cx="503237" cy="331788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45084" name="Text Box 351"/>
          <p:cNvSpPr txBox="1">
            <a:spLocks noChangeArrowheads="1"/>
          </p:cNvSpPr>
          <p:nvPr/>
        </p:nvSpPr>
        <p:spPr bwMode="auto">
          <a:xfrm>
            <a:off x="7865594" y="2320926"/>
            <a:ext cx="2526654" cy="877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85000"/>
              </a:lnSpc>
            </a:pPr>
            <a:r>
              <a:rPr lang="en-US" altLang="zh-CN" sz="2000">
                <a:solidFill>
                  <a:srgbClr val="000099"/>
                </a:solidFill>
                <a:latin typeface="Comic Sans MS" panose="030F0702030302020204" pitchFamily="66" charset="0"/>
              </a:rPr>
              <a:t>institutional link to </a:t>
            </a:r>
          </a:p>
          <a:p>
            <a:pPr algn="ctr">
              <a:lnSpc>
                <a:spcPct val="85000"/>
              </a:lnSpc>
            </a:pPr>
            <a:r>
              <a:rPr lang="en-US" altLang="zh-CN" sz="2000">
                <a:solidFill>
                  <a:srgbClr val="000099"/>
                </a:solidFill>
                <a:latin typeface="Comic Sans MS" panose="030F0702030302020204" pitchFamily="66" charset="0"/>
              </a:rPr>
              <a:t>ISP (Internet)</a:t>
            </a:r>
          </a:p>
          <a:p>
            <a:pPr algn="ctr">
              <a:lnSpc>
                <a:spcPct val="85000"/>
              </a:lnSpc>
            </a:pPr>
            <a:endParaRPr lang="en-US" altLang="zh-CN" sz="200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grpSp>
        <p:nvGrpSpPr>
          <p:cNvPr id="45085" name="Group 353"/>
          <p:cNvGrpSpPr>
            <a:grpSpLocks/>
          </p:cNvGrpSpPr>
          <p:nvPr/>
        </p:nvGrpSpPr>
        <p:grpSpPr bwMode="auto">
          <a:xfrm>
            <a:off x="5921376" y="2636838"/>
            <a:ext cx="1052513" cy="355600"/>
            <a:chOff x="4410" y="1365"/>
            <a:chExt cx="663" cy="224"/>
          </a:xfrm>
        </p:grpSpPr>
        <p:sp>
          <p:nvSpPr>
            <p:cNvPr id="45145" name="Rectangle 354"/>
            <p:cNvSpPr>
              <a:spLocks noChangeArrowheads="1"/>
            </p:cNvSpPr>
            <p:nvPr/>
          </p:nvSpPr>
          <p:spPr bwMode="auto">
            <a:xfrm>
              <a:off x="4410" y="1500"/>
              <a:ext cx="495" cy="87"/>
            </a:xfrm>
            <a:prstGeom prst="rect">
              <a:avLst/>
            </a:prstGeom>
            <a:gradFill rotWithShape="1">
              <a:gsLst>
                <a:gs pos="0">
                  <a:srgbClr val="009999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146" name="AutoShape 355"/>
            <p:cNvSpPr>
              <a:spLocks noChangeArrowheads="1"/>
            </p:cNvSpPr>
            <p:nvPr/>
          </p:nvSpPr>
          <p:spPr bwMode="auto">
            <a:xfrm>
              <a:off x="4410" y="1368"/>
              <a:ext cx="663" cy="135"/>
            </a:xfrm>
            <a:prstGeom prst="parallelogram">
              <a:avLst>
                <a:gd name="adj" fmla="val 122778"/>
              </a:avLst>
            </a:prstGeom>
            <a:gradFill rotWithShape="1">
              <a:gsLst>
                <a:gs pos="0">
                  <a:srgbClr val="009999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147" name="Freeform 356"/>
            <p:cNvSpPr>
              <a:spLocks/>
            </p:cNvSpPr>
            <p:nvPr/>
          </p:nvSpPr>
          <p:spPr bwMode="auto">
            <a:xfrm>
              <a:off x="4904" y="1365"/>
              <a:ext cx="169" cy="224"/>
            </a:xfrm>
            <a:custGeom>
              <a:avLst/>
              <a:gdLst>
                <a:gd name="T0" fmla="*/ 0 w 169"/>
                <a:gd name="T1" fmla="*/ 138 h 224"/>
                <a:gd name="T2" fmla="*/ 0 w 169"/>
                <a:gd name="T3" fmla="*/ 224 h 224"/>
                <a:gd name="T4" fmla="*/ 169 w 169"/>
                <a:gd name="T5" fmla="*/ 77 h 224"/>
                <a:gd name="T6" fmla="*/ 169 w 169"/>
                <a:gd name="T7" fmla="*/ 0 h 224"/>
                <a:gd name="T8" fmla="*/ 0 w 169"/>
                <a:gd name="T9" fmla="*/ 138 h 22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9"/>
                <a:gd name="T16" fmla="*/ 0 h 224"/>
                <a:gd name="T17" fmla="*/ 169 w 169"/>
                <a:gd name="T18" fmla="*/ 224 h 22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9" h="224">
                  <a:moveTo>
                    <a:pt x="0" y="138"/>
                  </a:moveTo>
                  <a:lnTo>
                    <a:pt x="0" y="224"/>
                  </a:lnTo>
                  <a:lnTo>
                    <a:pt x="169" y="77"/>
                  </a:lnTo>
                  <a:lnTo>
                    <a:pt x="169" y="0"/>
                  </a:lnTo>
                  <a:lnTo>
                    <a:pt x="0" y="138"/>
                  </a:lnTo>
                  <a:close/>
                </a:path>
              </a:pathLst>
            </a:custGeom>
            <a:solidFill>
              <a:srgbClr val="BBE0E3"/>
            </a:solidFill>
            <a:ln w="6350" cmpd="sng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148" name="Freeform 357"/>
            <p:cNvSpPr>
              <a:spLocks/>
            </p:cNvSpPr>
            <p:nvPr/>
          </p:nvSpPr>
          <p:spPr bwMode="auto">
            <a:xfrm>
              <a:off x="4475" y="1395"/>
              <a:ext cx="506" cy="80"/>
            </a:xfrm>
            <a:custGeom>
              <a:avLst/>
              <a:gdLst>
                <a:gd name="T0" fmla="*/ 0 w 280"/>
                <a:gd name="T1" fmla="*/ 1801 h 63"/>
                <a:gd name="T2" fmla="*/ 147159 w 280"/>
                <a:gd name="T3" fmla="*/ 1752 h 63"/>
                <a:gd name="T4" fmla="*/ 868488 w 280"/>
                <a:gd name="T5" fmla="*/ 0 h 63"/>
                <a:gd name="T6" fmla="*/ 1108812 w 280"/>
                <a:gd name="T7" fmla="*/ 0 h 6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80"/>
                <a:gd name="T13" fmla="*/ 0 h 63"/>
                <a:gd name="T14" fmla="*/ 280 w 280"/>
                <a:gd name="T15" fmla="*/ 63 h 6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80" h="63">
                  <a:moveTo>
                    <a:pt x="0" y="63"/>
                  </a:moveTo>
                  <a:lnTo>
                    <a:pt x="37" y="62"/>
                  </a:lnTo>
                  <a:lnTo>
                    <a:pt x="219" y="0"/>
                  </a:lnTo>
                  <a:lnTo>
                    <a:pt x="280" y="0"/>
                  </a:lnTo>
                </a:path>
              </a:pathLst>
            </a:custGeom>
            <a:noFill/>
            <a:ln w="19050" cap="flat" cmpd="sng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149" name="Freeform 358"/>
            <p:cNvSpPr>
              <a:spLocks/>
            </p:cNvSpPr>
            <p:nvPr/>
          </p:nvSpPr>
          <p:spPr bwMode="auto">
            <a:xfrm>
              <a:off x="4593" y="1391"/>
              <a:ext cx="293" cy="93"/>
            </a:xfrm>
            <a:custGeom>
              <a:avLst/>
              <a:gdLst>
                <a:gd name="T0" fmla="*/ 0 w 293"/>
                <a:gd name="T1" fmla="*/ 0 h 93"/>
                <a:gd name="T2" fmla="*/ 67 w 293"/>
                <a:gd name="T3" fmla="*/ 1 h 93"/>
                <a:gd name="T4" fmla="*/ 195 w 293"/>
                <a:gd name="T5" fmla="*/ 93 h 93"/>
                <a:gd name="T6" fmla="*/ 293 w 293"/>
                <a:gd name="T7" fmla="*/ 93 h 9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93"/>
                <a:gd name="T13" fmla="*/ 0 h 93"/>
                <a:gd name="T14" fmla="*/ 293 w 293"/>
                <a:gd name="T15" fmla="*/ 93 h 9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93" h="93">
                  <a:moveTo>
                    <a:pt x="0" y="0"/>
                  </a:moveTo>
                  <a:lnTo>
                    <a:pt x="67" y="1"/>
                  </a:lnTo>
                  <a:lnTo>
                    <a:pt x="195" y="93"/>
                  </a:lnTo>
                  <a:lnTo>
                    <a:pt x="293" y="93"/>
                  </a:lnTo>
                </a:path>
              </a:pathLst>
            </a:custGeom>
            <a:noFill/>
            <a:ln w="19050" cap="flat" cmpd="sng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</p:grpSp>
      <p:sp>
        <p:nvSpPr>
          <p:cNvPr id="45086" name="Line 359"/>
          <p:cNvSpPr>
            <a:spLocks noChangeShapeType="1"/>
          </p:cNvSpPr>
          <p:nvPr/>
        </p:nvSpPr>
        <p:spPr bwMode="auto">
          <a:xfrm>
            <a:off x="6507163" y="2332038"/>
            <a:ext cx="0" cy="29686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grpSp>
        <p:nvGrpSpPr>
          <p:cNvPr id="45087" name="Group 360"/>
          <p:cNvGrpSpPr>
            <a:grpSpLocks/>
          </p:cNvGrpSpPr>
          <p:nvPr/>
        </p:nvGrpSpPr>
        <p:grpSpPr bwMode="auto">
          <a:xfrm>
            <a:off x="6396039" y="3609976"/>
            <a:ext cx="365125" cy="766763"/>
            <a:chOff x="4140" y="429"/>
            <a:chExt cx="1425" cy="2396"/>
          </a:xfrm>
        </p:grpSpPr>
        <p:sp>
          <p:nvSpPr>
            <p:cNvPr id="45113" name="Freeform 361"/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3 w 354"/>
                <a:gd name="T1" fmla="*/ 0 h 2742"/>
                <a:gd name="T2" fmla="*/ 15 w 354"/>
                <a:gd name="T3" fmla="*/ 27 h 2742"/>
                <a:gd name="T4" fmla="*/ 15 w 354"/>
                <a:gd name="T5" fmla="*/ 205 h 2742"/>
                <a:gd name="T6" fmla="*/ 0 w 354"/>
                <a:gd name="T7" fmla="*/ 215 h 2742"/>
                <a:gd name="T8" fmla="*/ 3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114" name="Rectangle 362"/>
            <p:cNvSpPr>
              <a:spLocks noChangeArrowheads="1"/>
            </p:cNvSpPr>
            <p:nvPr/>
          </p:nvSpPr>
          <p:spPr bwMode="auto">
            <a:xfrm>
              <a:off x="4208" y="429"/>
              <a:ext cx="1047" cy="2282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115" name="Freeform 363"/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9 w 211"/>
                <a:gd name="T3" fmla="*/ 18 h 2537"/>
                <a:gd name="T4" fmla="*/ 2 w 211"/>
                <a:gd name="T5" fmla="*/ 196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116" name="Freeform 364"/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1 h 226"/>
                <a:gd name="T4" fmla="*/ 14 w 328"/>
                <a:gd name="T5" fmla="*/ 19 h 226"/>
                <a:gd name="T6" fmla="*/ 0 w 328"/>
                <a:gd name="T7" fmla="*/ 8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117" name="Rectangle 365"/>
            <p:cNvSpPr>
              <a:spLocks noChangeArrowheads="1"/>
            </p:cNvSpPr>
            <p:nvPr/>
          </p:nvSpPr>
          <p:spPr bwMode="auto">
            <a:xfrm>
              <a:off x="4214" y="692"/>
              <a:ext cx="595" cy="5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45118" name="Group 366"/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45143" name="AutoShape 367"/>
              <p:cNvSpPr>
                <a:spLocks noChangeArrowheads="1"/>
              </p:cNvSpPr>
              <p:nvPr/>
            </p:nvSpPr>
            <p:spPr bwMode="auto">
              <a:xfrm>
                <a:off x="612" y="2567"/>
                <a:ext cx="727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5144" name="AutoShape 368"/>
              <p:cNvSpPr>
                <a:spLocks noChangeArrowheads="1"/>
              </p:cNvSpPr>
              <p:nvPr/>
            </p:nvSpPr>
            <p:spPr bwMode="auto">
              <a:xfrm>
                <a:off x="627" y="2581"/>
                <a:ext cx="696" cy="10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45119" name="Rectangle 369"/>
            <p:cNvSpPr>
              <a:spLocks noChangeArrowheads="1"/>
            </p:cNvSpPr>
            <p:nvPr/>
          </p:nvSpPr>
          <p:spPr bwMode="auto">
            <a:xfrm>
              <a:off x="4227" y="1019"/>
              <a:ext cx="595" cy="45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45120" name="Group 370"/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45141" name="AutoShape 371"/>
              <p:cNvSpPr>
                <a:spLocks noChangeArrowheads="1"/>
              </p:cNvSpPr>
              <p:nvPr/>
            </p:nvSpPr>
            <p:spPr bwMode="auto">
              <a:xfrm>
                <a:off x="614" y="2569"/>
                <a:ext cx="727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5142" name="AutoShape 372"/>
              <p:cNvSpPr>
                <a:spLocks noChangeArrowheads="1"/>
              </p:cNvSpPr>
              <p:nvPr/>
            </p:nvSpPr>
            <p:spPr bwMode="auto">
              <a:xfrm>
                <a:off x="630" y="2584"/>
                <a:ext cx="696" cy="10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45121" name="Rectangle 373"/>
            <p:cNvSpPr>
              <a:spLocks noChangeArrowheads="1"/>
            </p:cNvSpPr>
            <p:nvPr/>
          </p:nvSpPr>
          <p:spPr bwMode="auto">
            <a:xfrm>
              <a:off x="4214" y="1357"/>
              <a:ext cx="601" cy="5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122" name="Rectangle 374"/>
            <p:cNvSpPr>
              <a:spLocks noChangeArrowheads="1"/>
            </p:cNvSpPr>
            <p:nvPr/>
          </p:nvSpPr>
          <p:spPr bwMode="auto">
            <a:xfrm>
              <a:off x="4227" y="1654"/>
              <a:ext cx="595" cy="5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45123" name="Group 375"/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45139" name="AutoShape 376"/>
              <p:cNvSpPr>
                <a:spLocks noChangeArrowheads="1"/>
              </p:cNvSpPr>
              <p:nvPr/>
            </p:nvSpPr>
            <p:spPr bwMode="auto">
              <a:xfrm>
                <a:off x="614" y="2570"/>
                <a:ext cx="725" cy="137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5140" name="AutoShape 377"/>
              <p:cNvSpPr>
                <a:spLocks noChangeArrowheads="1"/>
              </p:cNvSpPr>
              <p:nvPr/>
            </p:nvSpPr>
            <p:spPr bwMode="auto">
              <a:xfrm>
                <a:off x="629" y="2584"/>
                <a:ext cx="695" cy="10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45124" name="Freeform 378"/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0 h 226"/>
                <a:gd name="T4" fmla="*/ 14 w 328"/>
                <a:gd name="T5" fmla="*/ 17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45125" name="Group 379"/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45137" name="AutoShape 380"/>
              <p:cNvSpPr>
                <a:spLocks noChangeArrowheads="1"/>
              </p:cNvSpPr>
              <p:nvPr/>
            </p:nvSpPr>
            <p:spPr bwMode="auto">
              <a:xfrm>
                <a:off x="616" y="2568"/>
                <a:ext cx="725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5138" name="AutoShape 381"/>
              <p:cNvSpPr>
                <a:spLocks noChangeArrowheads="1"/>
              </p:cNvSpPr>
              <p:nvPr/>
            </p:nvSpPr>
            <p:spPr bwMode="auto">
              <a:xfrm>
                <a:off x="632" y="2583"/>
                <a:ext cx="695" cy="10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45126" name="Rectangle 382"/>
            <p:cNvSpPr>
              <a:spLocks noChangeArrowheads="1"/>
            </p:cNvSpPr>
            <p:nvPr/>
          </p:nvSpPr>
          <p:spPr bwMode="auto">
            <a:xfrm>
              <a:off x="5249" y="429"/>
              <a:ext cx="68" cy="2287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127" name="Freeform 383"/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4 w 296"/>
                <a:gd name="T3" fmla="*/ 10 h 256"/>
                <a:gd name="T4" fmla="*/ 14 w 296"/>
                <a:gd name="T5" fmla="*/ 19 h 256"/>
                <a:gd name="T6" fmla="*/ 0 w 296"/>
                <a:gd name="T7" fmla="*/ 7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128" name="Freeform 384"/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4 w 304"/>
                <a:gd name="T3" fmla="*/ 13 h 288"/>
                <a:gd name="T4" fmla="*/ 13 w 304"/>
                <a:gd name="T5" fmla="*/ 23 h 288"/>
                <a:gd name="T6" fmla="*/ 2 w 304"/>
                <a:gd name="T7" fmla="*/ 1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129" name="Oval 385"/>
            <p:cNvSpPr>
              <a:spLocks noChangeArrowheads="1"/>
            </p:cNvSpPr>
            <p:nvPr/>
          </p:nvSpPr>
          <p:spPr bwMode="auto">
            <a:xfrm>
              <a:off x="5515" y="2612"/>
              <a:ext cx="50" cy="94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130" name="Freeform 386"/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9 h 240"/>
                <a:gd name="T2" fmla="*/ 2 w 306"/>
                <a:gd name="T3" fmla="*/ 19 h 240"/>
                <a:gd name="T4" fmla="*/ 14 w 306"/>
                <a:gd name="T5" fmla="*/ 9 h 240"/>
                <a:gd name="T6" fmla="*/ 14 w 306"/>
                <a:gd name="T7" fmla="*/ 0 h 240"/>
                <a:gd name="T8" fmla="*/ 0 w 306"/>
                <a:gd name="T9" fmla="*/ 9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131" name="AutoShape 387"/>
            <p:cNvSpPr>
              <a:spLocks noChangeArrowheads="1"/>
            </p:cNvSpPr>
            <p:nvPr/>
          </p:nvSpPr>
          <p:spPr bwMode="auto">
            <a:xfrm>
              <a:off x="4140" y="2676"/>
              <a:ext cx="1202" cy="149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132" name="AutoShape 388"/>
            <p:cNvSpPr>
              <a:spLocks noChangeArrowheads="1"/>
            </p:cNvSpPr>
            <p:nvPr/>
          </p:nvSpPr>
          <p:spPr bwMode="auto">
            <a:xfrm>
              <a:off x="4208" y="2711"/>
              <a:ext cx="1066" cy="84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133" name="Oval 389"/>
            <p:cNvSpPr>
              <a:spLocks noChangeArrowheads="1"/>
            </p:cNvSpPr>
            <p:nvPr/>
          </p:nvSpPr>
          <p:spPr bwMode="auto">
            <a:xfrm>
              <a:off x="4307" y="2383"/>
              <a:ext cx="161" cy="144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134" name="Oval 390"/>
            <p:cNvSpPr>
              <a:spLocks noChangeArrowheads="1"/>
            </p:cNvSpPr>
            <p:nvPr/>
          </p:nvSpPr>
          <p:spPr bwMode="auto">
            <a:xfrm>
              <a:off x="4487" y="2383"/>
              <a:ext cx="161" cy="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endParaRPr lang="zh-CN" altLang="zh-CN" sz="180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135" name="Oval 391"/>
            <p:cNvSpPr>
              <a:spLocks noChangeArrowheads="1"/>
            </p:cNvSpPr>
            <p:nvPr/>
          </p:nvSpPr>
          <p:spPr bwMode="auto">
            <a:xfrm>
              <a:off x="4660" y="2379"/>
              <a:ext cx="161" cy="144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136" name="Rectangle 392"/>
            <p:cNvSpPr>
              <a:spLocks noChangeArrowheads="1"/>
            </p:cNvSpPr>
            <p:nvPr/>
          </p:nvSpPr>
          <p:spPr bwMode="auto">
            <a:xfrm>
              <a:off x="5063" y="1833"/>
              <a:ext cx="87" cy="764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</p:grpSp>
      <p:sp>
        <p:nvSpPr>
          <p:cNvPr id="45088" name="Line 393"/>
          <p:cNvSpPr>
            <a:spLocks noChangeShapeType="1"/>
          </p:cNvSpPr>
          <p:nvPr/>
        </p:nvSpPr>
        <p:spPr bwMode="auto">
          <a:xfrm flipH="1">
            <a:off x="5162550" y="3051175"/>
            <a:ext cx="788988" cy="503238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pic>
        <p:nvPicPr>
          <p:cNvPr id="45089" name="Picture 394" descr="underline_base"/>
          <p:cNvPicPr>
            <a:picLocks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1026" y="822325"/>
            <a:ext cx="8709470" cy="145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5090" name="Group 395"/>
          <p:cNvGrpSpPr>
            <a:grpSpLocks/>
          </p:cNvGrpSpPr>
          <p:nvPr/>
        </p:nvGrpSpPr>
        <p:grpSpPr bwMode="auto">
          <a:xfrm>
            <a:off x="2130425" y="2566988"/>
            <a:ext cx="723900" cy="665162"/>
            <a:chOff x="-44" y="1473"/>
            <a:chExt cx="981" cy="1105"/>
          </a:xfrm>
        </p:grpSpPr>
        <p:pic>
          <p:nvPicPr>
            <p:cNvPr id="45111" name="Picture 396" descr="desktop_computer_stylized_medium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5112" name="Freeform 397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45091" name="Group 398"/>
          <p:cNvGrpSpPr>
            <a:grpSpLocks/>
          </p:cNvGrpSpPr>
          <p:nvPr/>
        </p:nvGrpSpPr>
        <p:grpSpPr bwMode="auto">
          <a:xfrm>
            <a:off x="2524125" y="3016251"/>
            <a:ext cx="723900" cy="665163"/>
            <a:chOff x="-44" y="1473"/>
            <a:chExt cx="981" cy="1105"/>
          </a:xfrm>
        </p:grpSpPr>
        <p:pic>
          <p:nvPicPr>
            <p:cNvPr id="45109" name="Picture 399" descr="desktop_computer_stylized_medium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5110" name="Freeform 400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</p:grpSp>
      <p:grpSp>
        <p:nvGrpSpPr>
          <p:cNvPr id="45092" name="Group 401"/>
          <p:cNvGrpSpPr>
            <a:grpSpLocks/>
          </p:cNvGrpSpPr>
          <p:nvPr/>
        </p:nvGrpSpPr>
        <p:grpSpPr bwMode="auto">
          <a:xfrm>
            <a:off x="3135313" y="3592513"/>
            <a:ext cx="723900" cy="665162"/>
            <a:chOff x="-44" y="1473"/>
            <a:chExt cx="981" cy="1105"/>
          </a:xfrm>
        </p:grpSpPr>
        <p:pic>
          <p:nvPicPr>
            <p:cNvPr id="45107" name="Picture 402" descr="desktop_computer_stylized_medium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5108" name="Freeform 403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</p:grpSp>
      <p:grpSp>
        <p:nvGrpSpPr>
          <p:cNvPr id="45093" name="Group 404"/>
          <p:cNvGrpSpPr>
            <a:grpSpLocks/>
          </p:cNvGrpSpPr>
          <p:nvPr/>
        </p:nvGrpSpPr>
        <p:grpSpPr bwMode="auto">
          <a:xfrm>
            <a:off x="3708400" y="3606801"/>
            <a:ext cx="723900" cy="665163"/>
            <a:chOff x="-44" y="1473"/>
            <a:chExt cx="981" cy="1105"/>
          </a:xfrm>
        </p:grpSpPr>
        <p:pic>
          <p:nvPicPr>
            <p:cNvPr id="45105" name="Picture 405" descr="desktop_computer_stylized_medium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5106" name="Freeform 406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</p:grpSp>
      <p:grpSp>
        <p:nvGrpSpPr>
          <p:cNvPr id="45095" name="Group 347"/>
          <p:cNvGrpSpPr>
            <a:grpSpLocks/>
          </p:cNvGrpSpPr>
          <p:nvPr/>
        </p:nvGrpSpPr>
        <p:grpSpPr bwMode="auto">
          <a:xfrm>
            <a:off x="5910263" y="1743075"/>
            <a:ext cx="1262062" cy="647700"/>
            <a:chOff x="1871277" y="1576300"/>
            <a:chExt cx="1128371" cy="437861"/>
          </a:xfrm>
        </p:grpSpPr>
        <p:sp>
          <p:nvSpPr>
            <p:cNvPr id="202" name="Oval 201"/>
            <p:cNvSpPr>
              <a:spLocks noChangeArrowheads="1"/>
            </p:cNvSpPr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03" name="Rectangle 202"/>
            <p:cNvSpPr/>
            <p:nvPr/>
          </p:nvSpPr>
          <p:spPr bwMode="auto">
            <a:xfrm>
              <a:off x="1871277" y="1739425"/>
              <a:ext cx="1128371" cy="115904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04" name="Oval 203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05" name="Freeform 204"/>
            <p:cNvSpPr/>
            <p:nvPr/>
          </p:nvSpPr>
          <p:spPr bwMode="auto">
            <a:xfrm>
              <a:off x="2159402" y="1672887"/>
              <a:ext cx="549283" cy="160978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06" name="Freeform 205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07" name="Freeform 206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08" name="Freeform 207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209" name="Straight Connector 208"/>
            <p:cNvCxnSpPr>
              <a:cxnSpLocks noChangeShapeType="1"/>
              <a:endCxn id="204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0" name="Straight Connector 209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211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0344472" y="6600388"/>
            <a:ext cx="1631669" cy="284996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>
                <a:solidFill>
                  <a:schemeClr val="accent2"/>
                </a:solidFill>
                <a:latin typeface="Tahoma" panose="020B0604030504040204" pitchFamily="34" charset="0"/>
              </a:rPr>
              <a:t>1.2 network edge</a:t>
            </a:r>
          </a:p>
        </p:txBody>
      </p:sp>
    </p:spTree>
    <p:extLst>
      <p:ext uri="{BB962C8B-B14F-4D97-AF65-F5344CB8AC3E}">
        <p14:creationId xmlns:p14="http://schemas.microsoft.com/office/powerpoint/2010/main" val="374402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9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856640" y="6645954"/>
            <a:ext cx="360040" cy="223246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56E91B46-419C-4448-A093-B0279FC643BD}" type="slidenum">
              <a:rPr lang="en-US" altLang="zh-CN" sz="1200" smtClean="0">
                <a:solidFill>
                  <a:schemeClr val="accent4"/>
                </a:solidFill>
                <a:latin typeface="Tahoma" panose="020B0604030504040204" pitchFamily="34" charset="0"/>
              </a:rPr>
              <a:pPr/>
              <a:t>23</a:t>
            </a:fld>
            <a:endParaRPr lang="en-US" altLang="zh-CN" sz="1200" dirty="0">
              <a:solidFill>
                <a:schemeClr val="accent4"/>
              </a:solidFill>
              <a:latin typeface="Tahoma" panose="020B0604030504040204" pitchFamily="34" charset="0"/>
            </a:endParaRPr>
          </a:p>
        </p:txBody>
      </p:sp>
      <p:sp>
        <p:nvSpPr>
          <p:cNvPr id="4608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664861" y="204567"/>
            <a:ext cx="8382000" cy="984250"/>
          </a:xfrm>
        </p:spPr>
        <p:txBody>
          <a:bodyPr/>
          <a:lstStyle/>
          <a:p>
            <a:pPr eaLnBrk="1" hangingPunct="1"/>
            <a:r>
              <a:rPr lang="en-US" altLang="zh-CN" sz="3600" dirty="0"/>
              <a:t>Wireless access networks</a:t>
            </a:r>
            <a:endParaRPr lang="en-US" altLang="zh-CN" dirty="0"/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1343472" y="1378877"/>
            <a:ext cx="8370888" cy="865187"/>
          </a:xfrm>
        </p:spPr>
        <p:txBody>
          <a:bodyPr>
            <a:normAutofit fontScale="85000" lnSpcReduction="10000"/>
          </a:bodyPr>
          <a:lstStyle/>
          <a:p>
            <a:pPr>
              <a:buFont typeface="Wingdings" panose="05000000000000000000" pitchFamily="2" charset="2"/>
              <a:buChar char="n"/>
            </a:pPr>
            <a:r>
              <a:rPr lang="en-US" altLang="zh-CN" sz="2400" dirty="0"/>
              <a:t>shared </a:t>
            </a:r>
            <a:r>
              <a:rPr lang="en-US" altLang="zh-CN" sz="2400" i="1" dirty="0"/>
              <a:t>wireless</a:t>
            </a:r>
            <a:r>
              <a:rPr lang="en-US" altLang="zh-CN" sz="2400" dirty="0"/>
              <a:t> access network connects end system to router</a:t>
            </a:r>
          </a:p>
          <a:p>
            <a:pPr marL="682625" lvl="1" indent="-225425"/>
            <a:r>
              <a:rPr lang="en-US" altLang="zh-CN" sz="2000" dirty="0">
                <a:ea typeface="宋体" panose="02010600030101010101" pitchFamily="2" charset="-122"/>
              </a:rPr>
              <a:t>via base station aka </a:t>
            </a:r>
            <a:r>
              <a:rPr lang="en-US" altLang="ja-JP" sz="2000" dirty="0">
                <a:ea typeface="MS PGothic" panose="020B0600070205080204" pitchFamily="34" charset="-128"/>
              </a:rPr>
              <a:t>"access point"</a:t>
            </a:r>
            <a:endParaRPr lang="en-US" altLang="zh-CN" sz="2000" dirty="0">
              <a:ea typeface="宋体" panose="02010600030101010101" pitchFamily="2" charset="-122"/>
            </a:endParaRPr>
          </a:p>
        </p:txBody>
      </p:sp>
      <p:pic>
        <p:nvPicPr>
          <p:cNvPr id="46084" name="Picture 77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580" y="955991"/>
            <a:ext cx="5786468" cy="1410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085" name="Rectangle 3"/>
          <p:cNvSpPr>
            <a:spLocks noChangeArrowheads="1"/>
          </p:cNvSpPr>
          <p:nvPr/>
        </p:nvSpPr>
        <p:spPr bwMode="auto">
          <a:xfrm>
            <a:off x="1559496" y="2214564"/>
            <a:ext cx="4385693" cy="2230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682625" indent="-225425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i="1" dirty="0">
                <a:solidFill>
                  <a:srgbClr val="CC0000"/>
                </a:solidFill>
                <a:latin typeface="Comic Sans MS" panose="030F0702030302020204" pitchFamily="66" charset="0"/>
              </a:rPr>
              <a:t>wireless LANs:</a:t>
            </a:r>
          </a:p>
          <a:p>
            <a:pPr lvl="1"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</a:pPr>
            <a:r>
              <a:rPr lang="en-US" altLang="zh-CN" sz="2000" dirty="0">
                <a:solidFill>
                  <a:srgbClr val="000099"/>
                </a:solidFill>
                <a:latin typeface="Comic Sans MS" panose="030F0702030302020204" pitchFamily="66" charset="0"/>
              </a:rPr>
              <a:t>within building (100 ft.)</a:t>
            </a:r>
          </a:p>
          <a:p>
            <a:pPr lvl="1"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</a:pPr>
            <a:r>
              <a:rPr lang="en-US" altLang="zh-CN" sz="2000" dirty="0">
                <a:solidFill>
                  <a:srgbClr val="000099"/>
                </a:solidFill>
                <a:latin typeface="Comic Sans MS" panose="030F0702030302020204" pitchFamily="66" charset="0"/>
              </a:rPr>
              <a:t>802.11b/g/n/ac/ax (</a:t>
            </a:r>
            <a:r>
              <a:rPr lang="en-US" altLang="zh-CN" sz="2000" dirty="0" err="1">
                <a:solidFill>
                  <a:srgbClr val="000099"/>
                </a:solidFill>
                <a:latin typeface="Comic Sans MS" panose="030F0702030302020204" pitchFamily="66" charset="0"/>
              </a:rPr>
              <a:t>WiFi</a:t>
            </a:r>
            <a:r>
              <a:rPr lang="en-US" altLang="zh-CN" sz="2000" dirty="0">
                <a:solidFill>
                  <a:srgbClr val="000099"/>
                </a:solidFill>
                <a:latin typeface="Comic Sans MS" panose="030F0702030302020204" pitchFamily="66" charset="0"/>
              </a:rPr>
              <a:t>): 11M, 54M, 450M, 1G, 4G bps transmission rate</a:t>
            </a:r>
          </a:p>
        </p:txBody>
      </p:sp>
      <p:sp>
        <p:nvSpPr>
          <p:cNvPr id="46086" name="Rectangle 3"/>
          <p:cNvSpPr>
            <a:spLocks noChangeArrowheads="1"/>
          </p:cNvSpPr>
          <p:nvPr/>
        </p:nvSpPr>
        <p:spPr bwMode="auto">
          <a:xfrm>
            <a:off x="6164264" y="1819276"/>
            <a:ext cx="4619625" cy="2625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682625" indent="-225425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</a:pPr>
            <a:endParaRPr lang="en-US" altLang="zh-CN" dirty="0">
              <a:latin typeface="Comic Sans MS" panose="030F0702030302020204" pitchFamily="66" charset="0"/>
            </a:endParaRPr>
          </a:p>
          <a:p>
            <a:pPr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dirty="0">
                <a:solidFill>
                  <a:srgbClr val="CC0000"/>
                </a:solidFill>
                <a:latin typeface="Comic Sans MS" panose="030F0702030302020204" pitchFamily="66" charset="0"/>
              </a:rPr>
              <a:t>wide-area wireless access</a:t>
            </a:r>
          </a:p>
          <a:p>
            <a:pPr lvl="1"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</a:pPr>
            <a:r>
              <a:rPr lang="en-US" altLang="zh-CN" sz="2000" dirty="0">
                <a:solidFill>
                  <a:srgbClr val="000099"/>
                </a:solidFill>
                <a:latin typeface="Comic Sans MS" panose="030F0702030302020204" pitchFamily="66" charset="0"/>
              </a:rPr>
              <a:t>provided by telco (cellular) operator, 10</a:t>
            </a:r>
            <a:r>
              <a:rPr lang="en-US" altLang="ja-JP" sz="2000" dirty="0">
                <a:solidFill>
                  <a:srgbClr val="000099"/>
                </a:solidFill>
                <a:latin typeface="Comic Sans MS" panose="030F0702030302020204" pitchFamily="66" charset="0"/>
              </a:rPr>
              <a:t>'s km</a:t>
            </a:r>
          </a:p>
          <a:p>
            <a:pPr lvl="1"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</a:pPr>
            <a:r>
              <a:rPr lang="en-US" altLang="zh-CN" sz="2000" dirty="0">
                <a:solidFill>
                  <a:srgbClr val="000099"/>
                </a:solidFill>
                <a:latin typeface="Comic Sans MS" panose="030F0702030302020204" pitchFamily="66" charset="0"/>
              </a:rPr>
              <a:t>between 1 and 10 Mbps </a:t>
            </a:r>
          </a:p>
          <a:p>
            <a:pPr lvl="1"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</a:pPr>
            <a:r>
              <a:rPr lang="en-US" altLang="zh-CN" sz="2000" dirty="0">
                <a:solidFill>
                  <a:srgbClr val="000099"/>
                </a:solidFill>
                <a:latin typeface="Comic Sans MS" panose="030F0702030302020204" pitchFamily="66" charset="0"/>
              </a:rPr>
              <a:t>3G, 4G: LTE</a:t>
            </a:r>
          </a:p>
        </p:txBody>
      </p:sp>
      <p:grpSp>
        <p:nvGrpSpPr>
          <p:cNvPr id="46087" name="Group 85"/>
          <p:cNvGrpSpPr>
            <a:grpSpLocks/>
          </p:cNvGrpSpPr>
          <p:nvPr/>
        </p:nvGrpSpPr>
        <p:grpSpPr bwMode="auto">
          <a:xfrm>
            <a:off x="2464017" y="4432869"/>
            <a:ext cx="2487613" cy="1562100"/>
            <a:chOff x="2889" y="1631"/>
            <a:chExt cx="980" cy="743"/>
          </a:xfrm>
        </p:grpSpPr>
        <p:sp>
          <p:nvSpPr>
            <p:cNvPr id="46212" name="Rectangle 86"/>
            <p:cNvSpPr>
              <a:spLocks noChangeArrowheads="1"/>
            </p:cNvSpPr>
            <p:nvPr/>
          </p:nvSpPr>
          <p:spPr bwMode="auto">
            <a:xfrm>
              <a:off x="3046" y="1841"/>
              <a:ext cx="663" cy="533"/>
            </a:xfrm>
            <a:prstGeom prst="rect">
              <a:avLst/>
            </a:pr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/>
            </a:p>
          </p:txBody>
        </p:sp>
        <p:sp>
          <p:nvSpPr>
            <p:cNvPr id="46213" name="AutoShape 87"/>
            <p:cNvSpPr>
              <a:spLocks noChangeArrowheads="1"/>
            </p:cNvSpPr>
            <p:nvPr/>
          </p:nvSpPr>
          <p:spPr bwMode="auto">
            <a:xfrm>
              <a:off x="2889" y="1631"/>
              <a:ext cx="980" cy="253"/>
            </a:xfrm>
            <a:prstGeom prst="triangle">
              <a:avLst>
                <a:gd name="adj" fmla="val 50000"/>
              </a:avLst>
            </a:pr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CCFF"/>
                </a:solidFill>
              </a:endParaRPr>
            </a:p>
          </p:txBody>
        </p:sp>
      </p:grpSp>
      <p:sp>
        <p:nvSpPr>
          <p:cNvPr id="46088" name="Line 110"/>
          <p:cNvSpPr>
            <a:spLocks noChangeShapeType="1"/>
          </p:cNvSpPr>
          <p:nvPr/>
        </p:nvSpPr>
        <p:spPr bwMode="auto">
          <a:xfrm>
            <a:off x="4108666" y="5837807"/>
            <a:ext cx="0" cy="2206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46089" name="Line 116"/>
          <p:cNvSpPr>
            <a:spLocks noChangeShapeType="1"/>
          </p:cNvSpPr>
          <p:nvPr/>
        </p:nvSpPr>
        <p:spPr bwMode="auto">
          <a:xfrm flipV="1">
            <a:off x="3508591" y="5702869"/>
            <a:ext cx="287338" cy="47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grpSp>
        <p:nvGrpSpPr>
          <p:cNvPr id="46090" name="Group 228"/>
          <p:cNvGrpSpPr>
            <a:grpSpLocks/>
          </p:cNvGrpSpPr>
          <p:nvPr/>
        </p:nvGrpSpPr>
        <p:grpSpPr bwMode="auto">
          <a:xfrm>
            <a:off x="3784816" y="5545707"/>
            <a:ext cx="666750" cy="284163"/>
            <a:chOff x="4650" y="1129"/>
            <a:chExt cx="246" cy="95"/>
          </a:xfrm>
        </p:grpSpPr>
        <p:sp>
          <p:nvSpPr>
            <p:cNvPr id="46204" name="Oval 407"/>
            <p:cNvSpPr>
              <a:spLocks noChangeArrowheads="1"/>
            </p:cNvSpPr>
            <p:nvPr/>
          </p:nvSpPr>
          <p:spPr bwMode="auto">
            <a:xfrm>
              <a:off x="4651" y="1171"/>
              <a:ext cx="244" cy="53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6205" name="Rectangle 410"/>
            <p:cNvSpPr>
              <a:spLocks noChangeArrowheads="1"/>
            </p:cNvSpPr>
            <p:nvPr/>
          </p:nvSpPr>
          <p:spPr bwMode="auto">
            <a:xfrm>
              <a:off x="4651" y="1165"/>
              <a:ext cx="245" cy="33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6206" name="Oval 411"/>
            <p:cNvSpPr>
              <a:spLocks noChangeArrowheads="1"/>
            </p:cNvSpPr>
            <p:nvPr/>
          </p:nvSpPr>
          <p:spPr bwMode="auto">
            <a:xfrm>
              <a:off x="4650" y="1129"/>
              <a:ext cx="244" cy="62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46207" name="Group 232"/>
            <p:cNvGrpSpPr>
              <a:grpSpLocks/>
            </p:cNvGrpSpPr>
            <p:nvPr/>
          </p:nvGrpSpPr>
          <p:grpSpPr bwMode="auto">
            <a:xfrm>
              <a:off x="4699" y="1145"/>
              <a:ext cx="138" cy="29"/>
              <a:chOff x="2468" y="1332"/>
              <a:chExt cx="310" cy="60"/>
            </a:xfrm>
          </p:grpSpPr>
          <p:sp>
            <p:nvSpPr>
              <p:cNvPr id="46210" name="Freeform 233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12700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6211" name="Freeform 234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12700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46208" name="Line 235"/>
            <p:cNvSpPr>
              <a:spLocks noChangeShapeType="1"/>
            </p:cNvSpPr>
            <p:nvPr/>
          </p:nvSpPr>
          <p:spPr bwMode="auto">
            <a:xfrm>
              <a:off x="4651" y="1158"/>
              <a:ext cx="0" cy="4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6209" name="Line 236"/>
            <p:cNvSpPr>
              <a:spLocks noChangeShapeType="1"/>
            </p:cNvSpPr>
            <p:nvPr/>
          </p:nvSpPr>
          <p:spPr bwMode="auto">
            <a:xfrm>
              <a:off x="4894" y="1160"/>
              <a:ext cx="0" cy="4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</p:grpSp>
      <p:grpSp>
        <p:nvGrpSpPr>
          <p:cNvPr id="46091" name="Group 246"/>
          <p:cNvGrpSpPr>
            <a:grpSpLocks/>
          </p:cNvGrpSpPr>
          <p:nvPr/>
        </p:nvGrpSpPr>
        <p:grpSpPr bwMode="auto">
          <a:xfrm>
            <a:off x="3032341" y="5312344"/>
            <a:ext cx="863600" cy="588962"/>
            <a:chOff x="2967" y="478"/>
            <a:chExt cx="788" cy="625"/>
          </a:xfrm>
        </p:grpSpPr>
        <p:pic>
          <p:nvPicPr>
            <p:cNvPr id="46202" name="Picture 247" descr="access_point_stylized_small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12" y="559"/>
              <a:ext cx="576" cy="5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6203" name="Picture 248" descr="antenna_radiation_stylized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67" y="478"/>
              <a:ext cx="788" cy="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6092" name="Group 390"/>
          <p:cNvGrpSpPr>
            <a:grpSpLocks/>
          </p:cNvGrpSpPr>
          <p:nvPr/>
        </p:nvGrpSpPr>
        <p:grpSpPr bwMode="auto">
          <a:xfrm>
            <a:off x="2946616" y="4543995"/>
            <a:ext cx="757238" cy="682625"/>
            <a:chOff x="877" y="1008"/>
            <a:chExt cx="2747" cy="2591"/>
          </a:xfrm>
        </p:grpSpPr>
        <p:pic>
          <p:nvPicPr>
            <p:cNvPr id="46179" name="Picture 391" descr="antenna_stylized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" y="1008"/>
              <a:ext cx="2725" cy="1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6180" name="Picture 392" descr="laptop_keyboard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1009" y="2586"/>
              <a:ext cx="2245" cy="10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6181" name="Freeform 393"/>
            <p:cNvSpPr>
              <a:spLocks/>
            </p:cNvSpPr>
            <p:nvPr/>
          </p:nvSpPr>
          <p:spPr bwMode="auto">
            <a:xfrm>
              <a:off x="1753" y="1603"/>
              <a:ext cx="1807" cy="1322"/>
            </a:xfrm>
            <a:custGeom>
              <a:avLst/>
              <a:gdLst>
                <a:gd name="T0" fmla="*/ 1 w 2982"/>
                <a:gd name="T1" fmla="*/ 0 h 2442"/>
                <a:gd name="T2" fmla="*/ 0 w 2982"/>
                <a:gd name="T3" fmla="*/ 1 h 2442"/>
                <a:gd name="T4" fmla="*/ 2 w 2982"/>
                <a:gd name="T5" fmla="*/ 1 h 2442"/>
                <a:gd name="T6" fmla="*/ 2 w 2982"/>
                <a:gd name="T7" fmla="*/ 1 h 2442"/>
                <a:gd name="T8" fmla="*/ 1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pic>
          <p:nvPicPr>
            <p:cNvPr id="46182" name="Picture 394" descr="screen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2" y="1637"/>
              <a:ext cx="1642" cy="12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6183" name="Freeform 395"/>
            <p:cNvSpPr>
              <a:spLocks/>
            </p:cNvSpPr>
            <p:nvPr/>
          </p:nvSpPr>
          <p:spPr bwMode="auto">
            <a:xfrm>
              <a:off x="2082" y="1564"/>
              <a:ext cx="1531" cy="246"/>
            </a:xfrm>
            <a:custGeom>
              <a:avLst/>
              <a:gdLst>
                <a:gd name="T0" fmla="*/ 1 w 2528"/>
                <a:gd name="T1" fmla="*/ 0 h 455"/>
                <a:gd name="T2" fmla="*/ 2 w 2528"/>
                <a:gd name="T3" fmla="*/ 1 h 455"/>
                <a:gd name="T4" fmla="*/ 2 w 2528"/>
                <a:gd name="T5" fmla="*/ 1 h 455"/>
                <a:gd name="T6" fmla="*/ 0 w 2528"/>
                <a:gd name="T7" fmla="*/ 1 h 455"/>
                <a:gd name="T8" fmla="*/ 1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6184" name="Freeform 396"/>
            <p:cNvSpPr>
              <a:spLocks/>
            </p:cNvSpPr>
            <p:nvPr/>
          </p:nvSpPr>
          <p:spPr bwMode="auto">
            <a:xfrm>
              <a:off x="1737" y="1562"/>
              <a:ext cx="425" cy="1024"/>
            </a:xfrm>
            <a:custGeom>
              <a:avLst/>
              <a:gdLst>
                <a:gd name="T0" fmla="*/ 1 w 702"/>
                <a:gd name="T1" fmla="*/ 0 h 1893"/>
                <a:gd name="T2" fmla="*/ 0 w 702"/>
                <a:gd name="T3" fmla="*/ 1 h 1893"/>
                <a:gd name="T4" fmla="*/ 1 w 702"/>
                <a:gd name="T5" fmla="*/ 1 h 1893"/>
                <a:gd name="T6" fmla="*/ 1 w 702"/>
                <a:gd name="T7" fmla="*/ 1 h 1893"/>
                <a:gd name="T8" fmla="*/ 1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6185" name="Freeform 397"/>
            <p:cNvSpPr>
              <a:spLocks/>
            </p:cNvSpPr>
            <p:nvPr/>
          </p:nvSpPr>
          <p:spPr bwMode="auto">
            <a:xfrm>
              <a:off x="3144" y="1745"/>
              <a:ext cx="458" cy="1182"/>
            </a:xfrm>
            <a:custGeom>
              <a:avLst/>
              <a:gdLst>
                <a:gd name="T0" fmla="*/ 1 w 756"/>
                <a:gd name="T1" fmla="*/ 0 h 2184"/>
                <a:gd name="T2" fmla="*/ 1 w 756"/>
                <a:gd name="T3" fmla="*/ 1 h 2184"/>
                <a:gd name="T4" fmla="*/ 0 w 756"/>
                <a:gd name="T5" fmla="*/ 1 h 2184"/>
                <a:gd name="T6" fmla="*/ 1 w 756"/>
                <a:gd name="T7" fmla="*/ 1 h 2184"/>
                <a:gd name="T8" fmla="*/ 1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6186" name="Freeform 398"/>
            <p:cNvSpPr>
              <a:spLocks/>
            </p:cNvSpPr>
            <p:nvPr/>
          </p:nvSpPr>
          <p:spPr bwMode="auto">
            <a:xfrm>
              <a:off x="1732" y="2534"/>
              <a:ext cx="1680" cy="399"/>
            </a:xfrm>
            <a:custGeom>
              <a:avLst/>
              <a:gdLst>
                <a:gd name="T0" fmla="*/ 1 w 2773"/>
                <a:gd name="T1" fmla="*/ 0 h 738"/>
                <a:gd name="T2" fmla="*/ 0 w 2773"/>
                <a:gd name="T3" fmla="*/ 1 h 738"/>
                <a:gd name="T4" fmla="*/ 2 w 2773"/>
                <a:gd name="T5" fmla="*/ 1 h 738"/>
                <a:gd name="T6" fmla="*/ 2 w 2773"/>
                <a:gd name="T7" fmla="*/ 1 h 738"/>
                <a:gd name="T8" fmla="*/ 1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6187" name="Freeform 399"/>
            <p:cNvSpPr>
              <a:spLocks/>
            </p:cNvSpPr>
            <p:nvPr/>
          </p:nvSpPr>
          <p:spPr bwMode="auto">
            <a:xfrm>
              <a:off x="3195" y="1755"/>
              <a:ext cx="429" cy="1187"/>
            </a:xfrm>
            <a:custGeom>
              <a:avLst/>
              <a:gdLst>
                <a:gd name="T0" fmla="*/ 2 w 637"/>
                <a:gd name="T1" fmla="*/ 0 h 1659"/>
                <a:gd name="T2" fmla="*/ 2 w 637"/>
                <a:gd name="T3" fmla="*/ 0 h 1659"/>
                <a:gd name="T4" fmla="*/ 1 w 637"/>
                <a:gd name="T5" fmla="*/ 15 h 1659"/>
                <a:gd name="T6" fmla="*/ 0 w 637"/>
                <a:gd name="T7" fmla="*/ 15 h 1659"/>
                <a:gd name="T8" fmla="*/ 2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6188" name="Freeform 400"/>
            <p:cNvSpPr>
              <a:spLocks/>
            </p:cNvSpPr>
            <p:nvPr/>
          </p:nvSpPr>
          <p:spPr bwMode="auto">
            <a:xfrm>
              <a:off x="1734" y="2587"/>
              <a:ext cx="1494" cy="394"/>
            </a:xfrm>
            <a:custGeom>
              <a:avLst/>
              <a:gdLst>
                <a:gd name="T0" fmla="*/ 0 w 2216"/>
                <a:gd name="T1" fmla="*/ 0 h 550"/>
                <a:gd name="T2" fmla="*/ 1 w 2216"/>
                <a:gd name="T3" fmla="*/ 1 h 550"/>
                <a:gd name="T4" fmla="*/ 9 w 2216"/>
                <a:gd name="T5" fmla="*/ 5 h 550"/>
                <a:gd name="T6" fmla="*/ 9 w 2216"/>
                <a:gd name="T7" fmla="*/ 4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46189" name="Group 401"/>
            <p:cNvGrpSpPr>
              <a:grpSpLocks/>
            </p:cNvGrpSpPr>
            <p:nvPr/>
          </p:nvGrpSpPr>
          <p:grpSpPr bwMode="auto">
            <a:xfrm>
              <a:off x="1709" y="3008"/>
              <a:ext cx="507" cy="234"/>
              <a:chOff x="1740" y="2642"/>
              <a:chExt cx="752" cy="327"/>
            </a:xfrm>
          </p:grpSpPr>
          <p:sp>
            <p:nvSpPr>
              <p:cNvPr id="46196" name="Freeform 402"/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6197" name="Freeform 403"/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6198" name="Freeform 404"/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6199" name="Freeform 405"/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6200" name="Freeform 406"/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6201" name="Freeform 407"/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46190" name="Freeform 408"/>
            <p:cNvSpPr>
              <a:spLocks/>
            </p:cNvSpPr>
            <p:nvPr/>
          </p:nvSpPr>
          <p:spPr bwMode="auto">
            <a:xfrm>
              <a:off x="2577" y="3043"/>
              <a:ext cx="614" cy="514"/>
            </a:xfrm>
            <a:custGeom>
              <a:avLst/>
              <a:gdLst>
                <a:gd name="T0" fmla="*/ 1 w 990"/>
                <a:gd name="T1" fmla="*/ 2 h 792"/>
                <a:gd name="T2" fmla="*/ 1 w 990"/>
                <a:gd name="T3" fmla="*/ 0 h 792"/>
                <a:gd name="T4" fmla="*/ 1 w 990"/>
                <a:gd name="T5" fmla="*/ 1 h 792"/>
                <a:gd name="T6" fmla="*/ 0 w 990"/>
                <a:gd name="T7" fmla="*/ 2 h 792"/>
                <a:gd name="T8" fmla="*/ 1 w 990"/>
                <a:gd name="T9" fmla="*/ 2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6191" name="Freeform 409"/>
            <p:cNvSpPr>
              <a:spLocks/>
            </p:cNvSpPr>
            <p:nvPr/>
          </p:nvSpPr>
          <p:spPr bwMode="auto">
            <a:xfrm>
              <a:off x="1010" y="3084"/>
              <a:ext cx="1571" cy="469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4 w 2532"/>
                <a:gd name="T5" fmla="*/ 2 h 723"/>
                <a:gd name="T6" fmla="*/ 4 w 2532"/>
                <a:gd name="T7" fmla="*/ 2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6192" name="Freeform 410"/>
            <p:cNvSpPr>
              <a:spLocks/>
            </p:cNvSpPr>
            <p:nvPr/>
          </p:nvSpPr>
          <p:spPr bwMode="auto">
            <a:xfrm>
              <a:off x="1011" y="2998"/>
              <a:ext cx="17" cy="95"/>
            </a:xfrm>
            <a:custGeom>
              <a:avLst/>
              <a:gdLst>
                <a:gd name="T0" fmla="*/ 1 w 26"/>
                <a:gd name="T1" fmla="*/ 1 h 147"/>
                <a:gd name="T2" fmla="*/ 1 w 26"/>
                <a:gd name="T3" fmla="*/ 1 h 147"/>
                <a:gd name="T4" fmla="*/ 0 w 26"/>
                <a:gd name="T5" fmla="*/ 1 h 147"/>
                <a:gd name="T6" fmla="*/ 1 w 26"/>
                <a:gd name="T7" fmla="*/ 0 h 147"/>
                <a:gd name="T8" fmla="*/ 1 w 26"/>
                <a:gd name="T9" fmla="*/ 1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6193" name="Freeform 411"/>
            <p:cNvSpPr>
              <a:spLocks/>
            </p:cNvSpPr>
            <p:nvPr/>
          </p:nvSpPr>
          <p:spPr bwMode="auto">
            <a:xfrm>
              <a:off x="1012" y="2611"/>
              <a:ext cx="730" cy="393"/>
            </a:xfrm>
            <a:custGeom>
              <a:avLst/>
              <a:gdLst>
                <a:gd name="T0" fmla="*/ 1 w 1176"/>
                <a:gd name="T1" fmla="*/ 0 h 606"/>
                <a:gd name="T2" fmla="*/ 0 w 1176"/>
                <a:gd name="T3" fmla="*/ 1 h 606"/>
                <a:gd name="T4" fmla="*/ 1 w 1176"/>
                <a:gd name="T5" fmla="*/ 1 h 606"/>
                <a:gd name="T6" fmla="*/ 1 w 1176"/>
                <a:gd name="T7" fmla="*/ 1 h 606"/>
                <a:gd name="T8" fmla="*/ 1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6194" name="Freeform 412"/>
            <p:cNvSpPr>
              <a:spLocks/>
            </p:cNvSpPr>
            <p:nvPr/>
          </p:nvSpPr>
          <p:spPr bwMode="auto">
            <a:xfrm>
              <a:off x="1061" y="3018"/>
              <a:ext cx="1490" cy="451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1 w 2532"/>
                <a:gd name="T5" fmla="*/ 1 h 723"/>
                <a:gd name="T6" fmla="*/ 1 w 2532"/>
                <a:gd name="T7" fmla="*/ 1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6195" name="Freeform 413"/>
            <p:cNvSpPr>
              <a:spLocks/>
            </p:cNvSpPr>
            <p:nvPr/>
          </p:nvSpPr>
          <p:spPr bwMode="auto">
            <a:xfrm flipV="1">
              <a:off x="2549" y="2986"/>
              <a:ext cx="608" cy="467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2 h 723"/>
                <a:gd name="T6" fmla="*/ 0 w 2532"/>
                <a:gd name="T7" fmla="*/ 2 h 723"/>
                <a:gd name="T8" fmla="*/ 0 w 2532"/>
                <a:gd name="T9" fmla="*/ 1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</p:grpSp>
      <p:grpSp>
        <p:nvGrpSpPr>
          <p:cNvPr id="46093" name="Group 445"/>
          <p:cNvGrpSpPr>
            <a:grpSpLocks/>
          </p:cNvGrpSpPr>
          <p:nvPr/>
        </p:nvGrpSpPr>
        <p:grpSpPr bwMode="auto">
          <a:xfrm>
            <a:off x="6670676" y="4071939"/>
            <a:ext cx="2709863" cy="1951037"/>
            <a:chOff x="3652" y="2846"/>
            <a:chExt cx="1253" cy="934"/>
          </a:xfrm>
        </p:grpSpPr>
        <p:sp>
          <p:nvSpPr>
            <p:cNvPr id="46120" name="Freeform 84"/>
            <p:cNvSpPr>
              <a:spLocks/>
            </p:cNvSpPr>
            <p:nvPr/>
          </p:nvSpPr>
          <p:spPr bwMode="auto">
            <a:xfrm>
              <a:off x="3652" y="2949"/>
              <a:ext cx="1094" cy="675"/>
            </a:xfrm>
            <a:custGeom>
              <a:avLst/>
              <a:gdLst>
                <a:gd name="T0" fmla="*/ 1388 w 1036"/>
                <a:gd name="T1" fmla="*/ 11 h 675"/>
                <a:gd name="T2" fmla="*/ 837 w 1036"/>
                <a:gd name="T3" fmla="*/ 53 h 675"/>
                <a:gd name="T4" fmla="*/ 442 w 1036"/>
                <a:gd name="T5" fmla="*/ 129 h 675"/>
                <a:gd name="T6" fmla="*/ 329 w 1036"/>
                <a:gd name="T7" fmla="*/ 229 h 675"/>
                <a:gd name="T8" fmla="*/ 45 w 1036"/>
                <a:gd name="T9" fmla="*/ 297 h 675"/>
                <a:gd name="T10" fmla="*/ 37 w 1036"/>
                <a:gd name="T11" fmla="*/ 459 h 675"/>
                <a:gd name="T12" fmla="*/ 282 w 1036"/>
                <a:gd name="T13" fmla="*/ 489 h 675"/>
                <a:gd name="T14" fmla="*/ 984 w 1036"/>
                <a:gd name="T15" fmla="*/ 489 h 675"/>
                <a:gd name="T16" fmla="*/ 1281 w 1036"/>
                <a:gd name="T17" fmla="*/ 555 h 675"/>
                <a:gd name="T18" fmla="*/ 1612 w 1036"/>
                <a:gd name="T19" fmla="*/ 657 h 675"/>
                <a:gd name="T20" fmla="*/ 1865 w 1036"/>
                <a:gd name="T21" fmla="*/ 661 h 675"/>
                <a:gd name="T22" fmla="*/ 2039 w 1036"/>
                <a:gd name="T23" fmla="*/ 603 h 675"/>
                <a:gd name="T24" fmla="*/ 2128 w 1036"/>
                <a:gd name="T25" fmla="*/ 445 h 675"/>
                <a:gd name="T26" fmla="*/ 2183 w 1036"/>
                <a:gd name="T27" fmla="*/ 291 h 675"/>
                <a:gd name="T28" fmla="*/ 2189 w 1036"/>
                <a:gd name="T29" fmla="*/ 107 h 675"/>
                <a:gd name="T30" fmla="*/ 2001 w 1036"/>
                <a:gd name="T31" fmla="*/ 17 h 675"/>
                <a:gd name="T32" fmla="*/ 1662 w 1036"/>
                <a:gd name="T33" fmla="*/ 3 h 675"/>
                <a:gd name="T34" fmla="*/ 1388 w 1036"/>
                <a:gd name="T35" fmla="*/ 11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6121" name="Line 93"/>
            <p:cNvSpPr>
              <a:spLocks noChangeShapeType="1"/>
            </p:cNvSpPr>
            <p:nvPr/>
          </p:nvSpPr>
          <p:spPr bwMode="auto">
            <a:xfrm>
              <a:off x="4337" y="3386"/>
              <a:ext cx="96" cy="6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pic>
          <p:nvPicPr>
            <p:cNvPr id="46122" name="Picture 133" descr="car_icon_small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0" y="2956"/>
              <a:ext cx="535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46123" name="Group 134"/>
            <p:cNvGrpSpPr>
              <a:grpSpLocks/>
            </p:cNvGrpSpPr>
            <p:nvPr/>
          </p:nvGrpSpPr>
          <p:grpSpPr bwMode="auto">
            <a:xfrm>
              <a:off x="3911" y="2846"/>
              <a:ext cx="262" cy="243"/>
              <a:chOff x="2751" y="1851"/>
              <a:chExt cx="462" cy="478"/>
            </a:xfrm>
          </p:grpSpPr>
          <p:pic>
            <p:nvPicPr>
              <p:cNvPr id="46177" name="Picture 135" descr="iphone_stylized_small"/>
              <p:cNvPicPr>
                <a:picLocks noChangeAspect="1" noChangeArrowheads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28" y="1922"/>
                <a:ext cx="152" cy="4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6178" name="Picture 136" descr="antenna_radiation_stylized"/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51" y="1851"/>
                <a:ext cx="462" cy="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46124" name="Group 252"/>
            <p:cNvGrpSpPr>
              <a:grpSpLocks/>
            </p:cNvGrpSpPr>
            <p:nvPr/>
          </p:nvGrpSpPr>
          <p:grpSpPr bwMode="auto">
            <a:xfrm>
              <a:off x="4193" y="3034"/>
              <a:ext cx="288" cy="398"/>
              <a:chOff x="742" y="2409"/>
              <a:chExt cx="576" cy="881"/>
            </a:xfrm>
          </p:grpSpPr>
          <p:grpSp>
            <p:nvGrpSpPr>
              <p:cNvPr id="46159" name="Group 253"/>
              <p:cNvGrpSpPr>
                <a:grpSpLocks/>
              </p:cNvGrpSpPr>
              <p:nvPr/>
            </p:nvGrpSpPr>
            <p:grpSpPr bwMode="auto">
              <a:xfrm>
                <a:off x="832" y="2643"/>
                <a:ext cx="376" cy="647"/>
                <a:chOff x="3130" y="3288"/>
                <a:chExt cx="410" cy="742"/>
              </a:xfrm>
            </p:grpSpPr>
            <p:sp>
              <p:nvSpPr>
                <p:cNvPr id="46162" name="Line 270"/>
                <p:cNvSpPr>
                  <a:spLocks noChangeShapeType="1"/>
                </p:cNvSpPr>
                <p:nvPr/>
              </p:nvSpPr>
              <p:spPr bwMode="auto">
                <a:xfrm flipH="1">
                  <a:off x="3130" y="3288"/>
                  <a:ext cx="205" cy="672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6163" name="Line 271"/>
                <p:cNvSpPr>
                  <a:spLocks noChangeShapeType="1"/>
                </p:cNvSpPr>
                <p:nvPr/>
              </p:nvSpPr>
              <p:spPr bwMode="auto">
                <a:xfrm>
                  <a:off x="3335" y="3288"/>
                  <a:ext cx="205" cy="669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6164" name="Line 272"/>
                <p:cNvSpPr>
                  <a:spLocks noChangeShapeType="1"/>
                </p:cNvSpPr>
                <p:nvPr/>
              </p:nvSpPr>
              <p:spPr bwMode="auto">
                <a:xfrm>
                  <a:off x="3130" y="3957"/>
                  <a:ext cx="205" cy="73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6165" name="Line 273"/>
                <p:cNvSpPr>
                  <a:spLocks noChangeShapeType="1"/>
                </p:cNvSpPr>
                <p:nvPr/>
              </p:nvSpPr>
              <p:spPr bwMode="auto">
                <a:xfrm flipH="1">
                  <a:off x="3335" y="3957"/>
                  <a:ext cx="205" cy="73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6166" name="Line 274"/>
                <p:cNvSpPr>
                  <a:spLocks noChangeShapeType="1"/>
                </p:cNvSpPr>
                <p:nvPr/>
              </p:nvSpPr>
              <p:spPr bwMode="auto">
                <a:xfrm>
                  <a:off x="3335" y="3303"/>
                  <a:ext cx="0" cy="727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6167" name="Line 275"/>
                <p:cNvSpPr>
                  <a:spLocks noChangeShapeType="1"/>
                </p:cNvSpPr>
                <p:nvPr/>
              </p:nvSpPr>
              <p:spPr bwMode="auto">
                <a:xfrm flipV="1">
                  <a:off x="3130" y="3888"/>
                  <a:ext cx="205" cy="72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6168" name="Line 276"/>
                <p:cNvSpPr>
                  <a:spLocks noChangeShapeType="1"/>
                </p:cNvSpPr>
                <p:nvPr/>
              </p:nvSpPr>
              <p:spPr bwMode="auto">
                <a:xfrm flipH="1" flipV="1">
                  <a:off x="3335" y="3888"/>
                  <a:ext cx="205" cy="69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6169" name="Line 277"/>
                <p:cNvSpPr>
                  <a:spLocks noChangeShapeType="1"/>
                </p:cNvSpPr>
                <p:nvPr/>
              </p:nvSpPr>
              <p:spPr bwMode="auto">
                <a:xfrm>
                  <a:off x="3217" y="3668"/>
                  <a:ext cx="118" cy="5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6170" name="Line 278"/>
                <p:cNvSpPr>
                  <a:spLocks noChangeShapeType="1"/>
                </p:cNvSpPr>
                <p:nvPr/>
              </p:nvSpPr>
              <p:spPr bwMode="auto">
                <a:xfrm flipV="1">
                  <a:off x="3335" y="3668"/>
                  <a:ext cx="124" cy="5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6171" name="Line 279"/>
                <p:cNvSpPr>
                  <a:spLocks noChangeShapeType="1"/>
                </p:cNvSpPr>
                <p:nvPr/>
              </p:nvSpPr>
              <p:spPr bwMode="auto">
                <a:xfrm>
                  <a:off x="3178" y="3766"/>
                  <a:ext cx="152" cy="7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6172" name="Line 280"/>
                <p:cNvSpPr>
                  <a:spLocks noChangeShapeType="1"/>
                </p:cNvSpPr>
                <p:nvPr/>
              </p:nvSpPr>
              <p:spPr bwMode="auto">
                <a:xfrm flipV="1">
                  <a:off x="3335" y="3781"/>
                  <a:ext cx="153" cy="6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6173" name="Line 281"/>
                <p:cNvSpPr>
                  <a:spLocks noChangeShapeType="1"/>
                </p:cNvSpPr>
                <p:nvPr/>
              </p:nvSpPr>
              <p:spPr bwMode="auto">
                <a:xfrm flipV="1">
                  <a:off x="3335" y="3567"/>
                  <a:ext cx="78" cy="27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6174" name="Line 282"/>
                <p:cNvSpPr>
                  <a:spLocks noChangeShapeType="1"/>
                </p:cNvSpPr>
                <p:nvPr/>
              </p:nvSpPr>
              <p:spPr bwMode="auto">
                <a:xfrm flipV="1">
                  <a:off x="3335" y="3428"/>
                  <a:ext cx="49" cy="21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6175" name="Line 283"/>
                <p:cNvSpPr>
                  <a:spLocks noChangeShapeType="1"/>
                </p:cNvSpPr>
                <p:nvPr/>
              </p:nvSpPr>
              <p:spPr bwMode="auto">
                <a:xfrm>
                  <a:off x="3247" y="3558"/>
                  <a:ext cx="95" cy="3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6176" name="Line 284"/>
                <p:cNvSpPr>
                  <a:spLocks noChangeShapeType="1"/>
                </p:cNvSpPr>
                <p:nvPr/>
              </p:nvSpPr>
              <p:spPr bwMode="auto">
                <a:xfrm>
                  <a:off x="3289" y="3422"/>
                  <a:ext cx="55" cy="3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pic>
            <p:nvPicPr>
              <p:cNvPr id="46160" name="Picture 269" descr="cell_tower_radiation copy"/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2" y="2409"/>
                <a:ext cx="576" cy="4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6161" name="Oval 270"/>
              <p:cNvSpPr>
                <a:spLocks noChangeArrowheads="1"/>
              </p:cNvSpPr>
              <p:nvPr/>
            </p:nvSpPr>
            <p:spPr bwMode="auto">
              <a:xfrm>
                <a:off x="986" y="2597"/>
                <a:ext cx="65" cy="67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46125" name="Group 342"/>
            <p:cNvGrpSpPr>
              <a:grpSpLocks/>
            </p:cNvGrpSpPr>
            <p:nvPr/>
          </p:nvGrpSpPr>
          <p:grpSpPr bwMode="auto">
            <a:xfrm>
              <a:off x="3715" y="3159"/>
              <a:ext cx="337" cy="257"/>
              <a:chOff x="877" y="1008"/>
              <a:chExt cx="2747" cy="2591"/>
            </a:xfrm>
          </p:grpSpPr>
          <p:pic>
            <p:nvPicPr>
              <p:cNvPr id="46136" name="Picture 343" descr="antenna_stylized"/>
              <p:cNvPicPr>
                <a:picLocks noChangeAspect="1" noChangeArrowheads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77" y="1008"/>
                <a:ext cx="2725" cy="14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6137" name="Picture 344" descr="laptop_keyboard"/>
              <p:cNvPicPr>
                <a:picLocks noChangeAspect="1" noChangeArrowheads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9064" flipH="1">
                <a:off x="1009" y="2586"/>
                <a:ext cx="2245" cy="10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6138" name="Freeform 345"/>
              <p:cNvSpPr>
                <a:spLocks/>
              </p:cNvSpPr>
              <p:nvPr/>
            </p:nvSpPr>
            <p:spPr bwMode="auto">
              <a:xfrm>
                <a:off x="1753" y="1603"/>
                <a:ext cx="1807" cy="1322"/>
              </a:xfrm>
              <a:custGeom>
                <a:avLst/>
                <a:gdLst>
                  <a:gd name="T0" fmla="*/ 1 w 2982"/>
                  <a:gd name="T1" fmla="*/ 0 h 2442"/>
                  <a:gd name="T2" fmla="*/ 0 w 2982"/>
                  <a:gd name="T3" fmla="*/ 1 h 2442"/>
                  <a:gd name="T4" fmla="*/ 2 w 2982"/>
                  <a:gd name="T5" fmla="*/ 1 h 2442"/>
                  <a:gd name="T6" fmla="*/ 2 w 2982"/>
                  <a:gd name="T7" fmla="*/ 1 h 2442"/>
                  <a:gd name="T8" fmla="*/ 1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pic>
            <p:nvPicPr>
              <p:cNvPr id="46139" name="Picture 346" descr="screen"/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42" y="1637"/>
                <a:ext cx="1642" cy="12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6140" name="Freeform 347"/>
              <p:cNvSpPr>
                <a:spLocks/>
              </p:cNvSpPr>
              <p:nvPr/>
            </p:nvSpPr>
            <p:spPr bwMode="auto">
              <a:xfrm>
                <a:off x="2082" y="1564"/>
                <a:ext cx="1531" cy="246"/>
              </a:xfrm>
              <a:custGeom>
                <a:avLst/>
                <a:gdLst>
                  <a:gd name="T0" fmla="*/ 1 w 2528"/>
                  <a:gd name="T1" fmla="*/ 0 h 455"/>
                  <a:gd name="T2" fmla="*/ 2 w 2528"/>
                  <a:gd name="T3" fmla="*/ 1 h 455"/>
                  <a:gd name="T4" fmla="*/ 2 w 2528"/>
                  <a:gd name="T5" fmla="*/ 1 h 455"/>
                  <a:gd name="T6" fmla="*/ 0 w 2528"/>
                  <a:gd name="T7" fmla="*/ 1 h 455"/>
                  <a:gd name="T8" fmla="*/ 1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6141" name="Freeform 348"/>
              <p:cNvSpPr>
                <a:spLocks/>
              </p:cNvSpPr>
              <p:nvPr/>
            </p:nvSpPr>
            <p:spPr bwMode="auto">
              <a:xfrm>
                <a:off x="1737" y="1562"/>
                <a:ext cx="425" cy="1024"/>
              </a:xfrm>
              <a:custGeom>
                <a:avLst/>
                <a:gdLst>
                  <a:gd name="T0" fmla="*/ 1 w 702"/>
                  <a:gd name="T1" fmla="*/ 0 h 1893"/>
                  <a:gd name="T2" fmla="*/ 0 w 702"/>
                  <a:gd name="T3" fmla="*/ 1 h 1893"/>
                  <a:gd name="T4" fmla="*/ 1 w 702"/>
                  <a:gd name="T5" fmla="*/ 1 h 1893"/>
                  <a:gd name="T6" fmla="*/ 1 w 702"/>
                  <a:gd name="T7" fmla="*/ 1 h 1893"/>
                  <a:gd name="T8" fmla="*/ 1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6142" name="Freeform 349"/>
              <p:cNvSpPr>
                <a:spLocks/>
              </p:cNvSpPr>
              <p:nvPr/>
            </p:nvSpPr>
            <p:spPr bwMode="auto">
              <a:xfrm>
                <a:off x="3144" y="1745"/>
                <a:ext cx="458" cy="1182"/>
              </a:xfrm>
              <a:custGeom>
                <a:avLst/>
                <a:gdLst>
                  <a:gd name="T0" fmla="*/ 1 w 756"/>
                  <a:gd name="T1" fmla="*/ 0 h 2184"/>
                  <a:gd name="T2" fmla="*/ 1 w 756"/>
                  <a:gd name="T3" fmla="*/ 1 h 2184"/>
                  <a:gd name="T4" fmla="*/ 0 w 756"/>
                  <a:gd name="T5" fmla="*/ 1 h 2184"/>
                  <a:gd name="T6" fmla="*/ 1 w 756"/>
                  <a:gd name="T7" fmla="*/ 1 h 2184"/>
                  <a:gd name="T8" fmla="*/ 1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6143" name="Freeform 350"/>
              <p:cNvSpPr>
                <a:spLocks/>
              </p:cNvSpPr>
              <p:nvPr/>
            </p:nvSpPr>
            <p:spPr bwMode="auto">
              <a:xfrm>
                <a:off x="1732" y="2534"/>
                <a:ext cx="1680" cy="399"/>
              </a:xfrm>
              <a:custGeom>
                <a:avLst/>
                <a:gdLst>
                  <a:gd name="T0" fmla="*/ 1 w 2773"/>
                  <a:gd name="T1" fmla="*/ 0 h 738"/>
                  <a:gd name="T2" fmla="*/ 0 w 2773"/>
                  <a:gd name="T3" fmla="*/ 1 h 738"/>
                  <a:gd name="T4" fmla="*/ 2 w 2773"/>
                  <a:gd name="T5" fmla="*/ 1 h 738"/>
                  <a:gd name="T6" fmla="*/ 2 w 2773"/>
                  <a:gd name="T7" fmla="*/ 1 h 738"/>
                  <a:gd name="T8" fmla="*/ 1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6144" name="Freeform 351"/>
              <p:cNvSpPr>
                <a:spLocks/>
              </p:cNvSpPr>
              <p:nvPr/>
            </p:nvSpPr>
            <p:spPr bwMode="auto">
              <a:xfrm>
                <a:off x="3195" y="1755"/>
                <a:ext cx="429" cy="1187"/>
              </a:xfrm>
              <a:custGeom>
                <a:avLst/>
                <a:gdLst>
                  <a:gd name="T0" fmla="*/ 2 w 637"/>
                  <a:gd name="T1" fmla="*/ 0 h 1659"/>
                  <a:gd name="T2" fmla="*/ 2 w 637"/>
                  <a:gd name="T3" fmla="*/ 0 h 1659"/>
                  <a:gd name="T4" fmla="*/ 1 w 637"/>
                  <a:gd name="T5" fmla="*/ 15 h 1659"/>
                  <a:gd name="T6" fmla="*/ 0 w 637"/>
                  <a:gd name="T7" fmla="*/ 15 h 1659"/>
                  <a:gd name="T8" fmla="*/ 2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6145" name="Freeform 352"/>
              <p:cNvSpPr>
                <a:spLocks/>
              </p:cNvSpPr>
              <p:nvPr/>
            </p:nvSpPr>
            <p:spPr bwMode="auto">
              <a:xfrm>
                <a:off x="1734" y="2587"/>
                <a:ext cx="1494" cy="394"/>
              </a:xfrm>
              <a:custGeom>
                <a:avLst/>
                <a:gdLst>
                  <a:gd name="T0" fmla="*/ 0 w 2216"/>
                  <a:gd name="T1" fmla="*/ 0 h 550"/>
                  <a:gd name="T2" fmla="*/ 1 w 2216"/>
                  <a:gd name="T3" fmla="*/ 1 h 550"/>
                  <a:gd name="T4" fmla="*/ 9 w 2216"/>
                  <a:gd name="T5" fmla="*/ 5 h 550"/>
                  <a:gd name="T6" fmla="*/ 9 w 2216"/>
                  <a:gd name="T7" fmla="*/ 4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46146" name="Group 353"/>
              <p:cNvGrpSpPr>
                <a:grpSpLocks/>
              </p:cNvGrpSpPr>
              <p:nvPr/>
            </p:nvGrpSpPr>
            <p:grpSpPr bwMode="auto">
              <a:xfrm>
                <a:off x="1709" y="3008"/>
                <a:ext cx="507" cy="234"/>
                <a:chOff x="1740" y="2642"/>
                <a:chExt cx="752" cy="327"/>
              </a:xfrm>
            </p:grpSpPr>
            <p:sp>
              <p:nvSpPr>
                <p:cNvPr id="46153" name="Freeform 354"/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6154" name="Freeform 355"/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6155" name="Freeform 356"/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6156" name="Freeform 357"/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6157" name="Freeform 358"/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6158" name="Freeform 359"/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46147" name="Freeform 360"/>
              <p:cNvSpPr>
                <a:spLocks/>
              </p:cNvSpPr>
              <p:nvPr/>
            </p:nvSpPr>
            <p:spPr bwMode="auto">
              <a:xfrm>
                <a:off x="2577" y="3043"/>
                <a:ext cx="614" cy="514"/>
              </a:xfrm>
              <a:custGeom>
                <a:avLst/>
                <a:gdLst>
                  <a:gd name="T0" fmla="*/ 1 w 990"/>
                  <a:gd name="T1" fmla="*/ 2 h 792"/>
                  <a:gd name="T2" fmla="*/ 1 w 990"/>
                  <a:gd name="T3" fmla="*/ 0 h 792"/>
                  <a:gd name="T4" fmla="*/ 1 w 990"/>
                  <a:gd name="T5" fmla="*/ 1 h 792"/>
                  <a:gd name="T6" fmla="*/ 0 w 990"/>
                  <a:gd name="T7" fmla="*/ 2 h 792"/>
                  <a:gd name="T8" fmla="*/ 1 w 990"/>
                  <a:gd name="T9" fmla="*/ 2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6148" name="Freeform 361"/>
              <p:cNvSpPr>
                <a:spLocks/>
              </p:cNvSpPr>
              <p:nvPr/>
            </p:nvSpPr>
            <p:spPr bwMode="auto">
              <a:xfrm>
                <a:off x="1010" y="3084"/>
                <a:ext cx="1571" cy="469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4 w 2532"/>
                  <a:gd name="T5" fmla="*/ 2 h 723"/>
                  <a:gd name="T6" fmla="*/ 4 w 2532"/>
                  <a:gd name="T7" fmla="*/ 2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6149" name="Freeform 362"/>
              <p:cNvSpPr>
                <a:spLocks/>
              </p:cNvSpPr>
              <p:nvPr/>
            </p:nvSpPr>
            <p:spPr bwMode="auto">
              <a:xfrm>
                <a:off x="1011" y="2998"/>
                <a:ext cx="17" cy="95"/>
              </a:xfrm>
              <a:custGeom>
                <a:avLst/>
                <a:gdLst>
                  <a:gd name="T0" fmla="*/ 1 w 26"/>
                  <a:gd name="T1" fmla="*/ 1 h 147"/>
                  <a:gd name="T2" fmla="*/ 1 w 26"/>
                  <a:gd name="T3" fmla="*/ 1 h 147"/>
                  <a:gd name="T4" fmla="*/ 0 w 26"/>
                  <a:gd name="T5" fmla="*/ 1 h 147"/>
                  <a:gd name="T6" fmla="*/ 1 w 26"/>
                  <a:gd name="T7" fmla="*/ 0 h 147"/>
                  <a:gd name="T8" fmla="*/ 1 w 26"/>
                  <a:gd name="T9" fmla="*/ 1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6150" name="Freeform 363"/>
              <p:cNvSpPr>
                <a:spLocks/>
              </p:cNvSpPr>
              <p:nvPr/>
            </p:nvSpPr>
            <p:spPr bwMode="auto">
              <a:xfrm>
                <a:off x="1012" y="2611"/>
                <a:ext cx="730" cy="393"/>
              </a:xfrm>
              <a:custGeom>
                <a:avLst/>
                <a:gdLst>
                  <a:gd name="T0" fmla="*/ 1 w 1176"/>
                  <a:gd name="T1" fmla="*/ 0 h 606"/>
                  <a:gd name="T2" fmla="*/ 0 w 1176"/>
                  <a:gd name="T3" fmla="*/ 1 h 606"/>
                  <a:gd name="T4" fmla="*/ 1 w 1176"/>
                  <a:gd name="T5" fmla="*/ 1 h 606"/>
                  <a:gd name="T6" fmla="*/ 1 w 1176"/>
                  <a:gd name="T7" fmla="*/ 1 h 606"/>
                  <a:gd name="T8" fmla="*/ 1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6151" name="Freeform 364"/>
              <p:cNvSpPr>
                <a:spLocks/>
              </p:cNvSpPr>
              <p:nvPr/>
            </p:nvSpPr>
            <p:spPr bwMode="auto">
              <a:xfrm>
                <a:off x="1061" y="3018"/>
                <a:ext cx="1490" cy="451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1 w 2532"/>
                  <a:gd name="T5" fmla="*/ 1 h 723"/>
                  <a:gd name="T6" fmla="*/ 1 w 2532"/>
                  <a:gd name="T7" fmla="*/ 1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6152" name="Freeform 365"/>
              <p:cNvSpPr>
                <a:spLocks/>
              </p:cNvSpPr>
              <p:nvPr/>
            </p:nvSpPr>
            <p:spPr bwMode="auto">
              <a:xfrm flipV="1">
                <a:off x="2549" y="2986"/>
                <a:ext cx="608" cy="467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2 h 723"/>
                  <a:gd name="T6" fmla="*/ 0 w 2532"/>
                  <a:gd name="T7" fmla="*/ 2 h 723"/>
                  <a:gd name="T8" fmla="*/ 0 w 2532"/>
                  <a:gd name="T9" fmla="*/ 1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46126" name="Group 237"/>
            <p:cNvGrpSpPr>
              <a:grpSpLocks/>
            </p:cNvGrpSpPr>
            <p:nvPr/>
          </p:nvGrpSpPr>
          <p:grpSpPr bwMode="auto">
            <a:xfrm>
              <a:off x="4377" y="3439"/>
              <a:ext cx="246" cy="107"/>
              <a:chOff x="4650" y="1129"/>
              <a:chExt cx="246" cy="95"/>
            </a:xfrm>
          </p:grpSpPr>
          <p:sp>
            <p:nvSpPr>
              <p:cNvPr id="46128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6129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6130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46131" name="Group 241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46134" name="Freeform 242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6135" name="Freeform 243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46132" name="Line 244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6133" name="Line 245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46127" name="Line 444"/>
            <p:cNvSpPr>
              <a:spLocks noChangeShapeType="1"/>
            </p:cNvSpPr>
            <p:nvPr/>
          </p:nvSpPr>
          <p:spPr bwMode="auto">
            <a:xfrm>
              <a:off x="4514" y="3542"/>
              <a:ext cx="0" cy="2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</p:grpSp>
      <p:sp>
        <p:nvSpPr>
          <p:cNvPr id="46094" name="Text Box 446"/>
          <p:cNvSpPr txBox="1">
            <a:spLocks noChangeArrowheads="1"/>
          </p:cNvSpPr>
          <p:nvPr/>
        </p:nvSpPr>
        <p:spPr bwMode="auto">
          <a:xfrm>
            <a:off x="3549866" y="6082282"/>
            <a:ext cx="143340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800" i="1" dirty="0">
                <a:solidFill>
                  <a:srgbClr val="000099"/>
                </a:solidFill>
                <a:latin typeface="Comic Sans MS" panose="030F0702030302020204" pitchFamily="66" charset="0"/>
              </a:rPr>
              <a:t>to Internet</a:t>
            </a:r>
          </a:p>
        </p:txBody>
      </p:sp>
      <p:sp>
        <p:nvSpPr>
          <p:cNvPr id="46095" name="Text Box 447"/>
          <p:cNvSpPr txBox="1">
            <a:spLocks noChangeArrowheads="1"/>
          </p:cNvSpPr>
          <p:nvPr/>
        </p:nvSpPr>
        <p:spPr bwMode="auto">
          <a:xfrm>
            <a:off x="8235950" y="5884863"/>
            <a:ext cx="143340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800" i="1">
                <a:solidFill>
                  <a:srgbClr val="000099"/>
                </a:solidFill>
                <a:latin typeface="Comic Sans MS" panose="030F0702030302020204" pitchFamily="66" charset="0"/>
              </a:rPr>
              <a:t>to Internet</a:t>
            </a:r>
          </a:p>
        </p:txBody>
      </p:sp>
      <p:grpSp>
        <p:nvGrpSpPr>
          <p:cNvPr id="46097" name="Group 114"/>
          <p:cNvGrpSpPr>
            <a:grpSpLocks/>
          </p:cNvGrpSpPr>
          <p:nvPr/>
        </p:nvGrpSpPr>
        <p:grpSpPr bwMode="auto">
          <a:xfrm>
            <a:off x="3835616" y="4604320"/>
            <a:ext cx="636588" cy="879475"/>
            <a:chOff x="5806938" y="3011924"/>
            <a:chExt cx="347997" cy="396620"/>
          </a:xfrm>
        </p:grpSpPr>
        <p:pic>
          <p:nvPicPr>
            <p:cNvPr id="46118" name="Picture 117" descr="fridge2.png"/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06702" y="3071517"/>
              <a:ext cx="189578" cy="3370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6119" name="Picture 1115" descr="antenna_stylized"/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06938" y="3011924"/>
              <a:ext cx="347997" cy="1675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6098" name="Group 347"/>
          <p:cNvGrpSpPr>
            <a:grpSpLocks/>
          </p:cNvGrpSpPr>
          <p:nvPr/>
        </p:nvGrpSpPr>
        <p:grpSpPr bwMode="auto">
          <a:xfrm>
            <a:off x="3773704" y="5531420"/>
            <a:ext cx="692150" cy="331787"/>
            <a:chOff x="1871277" y="1576300"/>
            <a:chExt cx="1128371" cy="437861"/>
          </a:xfrm>
        </p:grpSpPr>
        <p:sp>
          <p:nvSpPr>
            <p:cNvPr id="116" name="Oval 115"/>
            <p:cNvSpPr>
              <a:spLocks noChangeArrowheads="1"/>
            </p:cNvSpPr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7" name="Rectangle 116"/>
            <p:cNvSpPr/>
            <p:nvPr/>
          </p:nvSpPr>
          <p:spPr bwMode="auto">
            <a:xfrm>
              <a:off x="1871277" y="1739712"/>
              <a:ext cx="1128371" cy="115226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8" name="Oval 117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9" name="Freeform 118"/>
            <p:cNvSpPr/>
            <p:nvPr/>
          </p:nvSpPr>
          <p:spPr bwMode="auto">
            <a:xfrm>
              <a:off x="2158545" y="1672671"/>
              <a:ext cx="548657" cy="161317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20" name="Freeform 119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21" name="Freeform 120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22" name="Freeform 121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123" name="Straight Connector 122"/>
            <p:cNvCxnSpPr>
              <a:cxnSpLocks noChangeShapeType="1"/>
              <a:endCxn id="118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4" name="Straight Connector 123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46099" name="Group 347"/>
          <p:cNvGrpSpPr>
            <a:grpSpLocks/>
          </p:cNvGrpSpPr>
          <p:nvPr/>
        </p:nvGrpSpPr>
        <p:grpSpPr bwMode="auto">
          <a:xfrm>
            <a:off x="8205788" y="5286376"/>
            <a:ext cx="569912" cy="269875"/>
            <a:chOff x="1871277" y="1576300"/>
            <a:chExt cx="1128371" cy="437861"/>
          </a:xfrm>
        </p:grpSpPr>
        <p:sp>
          <p:nvSpPr>
            <p:cNvPr id="126" name="Oval 125"/>
            <p:cNvSpPr>
              <a:spLocks noChangeArrowheads="1"/>
            </p:cNvSpPr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27" name="Rectangle 126"/>
            <p:cNvSpPr/>
            <p:nvPr/>
          </p:nvSpPr>
          <p:spPr bwMode="auto">
            <a:xfrm>
              <a:off x="1871277" y="1738567"/>
              <a:ext cx="1128371" cy="115904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28" name="Oval 127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29" name="Freeform 128"/>
            <p:cNvSpPr/>
            <p:nvPr/>
          </p:nvSpPr>
          <p:spPr bwMode="auto">
            <a:xfrm>
              <a:off x="2160442" y="1674175"/>
              <a:ext cx="546899" cy="159690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30" name="Freeform 129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31" name="Freeform 130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32" name="Freeform 131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133" name="Straight Connector 132"/>
            <p:cNvCxnSpPr>
              <a:cxnSpLocks noChangeShapeType="1"/>
              <a:endCxn id="128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34" name="Straight Connector 133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135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0344472" y="6600388"/>
            <a:ext cx="1631669" cy="284996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>
                <a:solidFill>
                  <a:schemeClr val="accent2"/>
                </a:solidFill>
                <a:latin typeface="Tahoma" panose="020B0604030504040204" pitchFamily="34" charset="0"/>
              </a:rPr>
              <a:t>1.2 network edge</a:t>
            </a:r>
          </a:p>
        </p:txBody>
      </p:sp>
    </p:spTree>
    <p:extLst>
      <p:ext uri="{BB962C8B-B14F-4D97-AF65-F5344CB8AC3E}">
        <p14:creationId xmlns:p14="http://schemas.microsoft.com/office/powerpoint/2010/main" val="36396620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129" name="Group 219"/>
          <p:cNvGrpSpPr>
            <a:grpSpLocks/>
          </p:cNvGrpSpPr>
          <p:nvPr/>
        </p:nvGrpSpPr>
        <p:grpSpPr bwMode="auto">
          <a:xfrm>
            <a:off x="6805614" y="2803525"/>
            <a:ext cx="409575" cy="565150"/>
            <a:chOff x="375561" y="297711"/>
            <a:chExt cx="1252683" cy="2142487"/>
          </a:xfrm>
        </p:grpSpPr>
        <p:sp>
          <p:nvSpPr>
            <p:cNvPr id="221" name="Freeform 220"/>
            <p:cNvSpPr/>
            <p:nvPr/>
          </p:nvSpPr>
          <p:spPr>
            <a:xfrm>
              <a:off x="375561" y="297711"/>
              <a:ext cx="971072" cy="2136471"/>
            </a:xfrm>
            <a:custGeom>
              <a:avLst/>
              <a:gdLst>
                <a:gd name="connsiteX0" fmla="*/ 0 w 966787"/>
                <a:gd name="connsiteY0" fmla="*/ 0 h 2138362"/>
                <a:gd name="connsiteX1" fmla="*/ 0 w 966787"/>
                <a:gd name="connsiteY1" fmla="*/ 1190625 h 2138362"/>
                <a:gd name="connsiteX2" fmla="*/ 966787 w 966787"/>
                <a:gd name="connsiteY2" fmla="*/ 2138362 h 2138362"/>
                <a:gd name="connsiteX3" fmla="*/ 962025 w 966787"/>
                <a:gd name="connsiteY3" fmla="*/ 742950 h 2138362"/>
                <a:gd name="connsiteX4" fmla="*/ 0 w 966787"/>
                <a:gd name="connsiteY4" fmla="*/ 0 h 2138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6787" h="2138362">
                  <a:moveTo>
                    <a:pt x="0" y="0"/>
                  </a:moveTo>
                  <a:lnTo>
                    <a:pt x="0" y="1190625"/>
                  </a:lnTo>
                  <a:lnTo>
                    <a:pt x="966787" y="2138362"/>
                  </a:lnTo>
                  <a:cubicBezTo>
                    <a:pt x="965200" y="1673225"/>
                    <a:pt x="963612" y="1208087"/>
                    <a:pt x="962025" y="74295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22" name="Freeform 221"/>
            <p:cNvSpPr/>
            <p:nvPr/>
          </p:nvSpPr>
          <p:spPr>
            <a:xfrm>
              <a:off x="375561" y="309747"/>
              <a:ext cx="1247826" cy="770332"/>
            </a:xfrm>
            <a:custGeom>
              <a:avLst/>
              <a:gdLst>
                <a:gd name="connsiteX0" fmla="*/ 0 w 966787"/>
                <a:gd name="connsiteY0" fmla="*/ 0 h 2138362"/>
                <a:gd name="connsiteX1" fmla="*/ 0 w 966787"/>
                <a:gd name="connsiteY1" fmla="*/ 1190625 h 2138362"/>
                <a:gd name="connsiteX2" fmla="*/ 966787 w 966787"/>
                <a:gd name="connsiteY2" fmla="*/ 2138362 h 2138362"/>
                <a:gd name="connsiteX3" fmla="*/ 962025 w 966787"/>
                <a:gd name="connsiteY3" fmla="*/ 742950 h 2138362"/>
                <a:gd name="connsiteX4" fmla="*/ 0 w 966787"/>
                <a:gd name="connsiteY4" fmla="*/ 0 h 2138362"/>
                <a:gd name="connsiteX0" fmla="*/ 928688 w 1895475"/>
                <a:gd name="connsiteY0" fmla="*/ 0 h 2138362"/>
                <a:gd name="connsiteX1" fmla="*/ 0 w 1895475"/>
                <a:gd name="connsiteY1" fmla="*/ 461963 h 2138362"/>
                <a:gd name="connsiteX2" fmla="*/ 1895475 w 1895475"/>
                <a:gd name="connsiteY2" fmla="*/ 2138362 h 2138362"/>
                <a:gd name="connsiteX3" fmla="*/ 1890713 w 1895475"/>
                <a:gd name="connsiteY3" fmla="*/ 742950 h 2138362"/>
                <a:gd name="connsiteX4" fmla="*/ 928688 w 1895475"/>
                <a:gd name="connsiteY4" fmla="*/ 0 h 2138362"/>
                <a:gd name="connsiteX0" fmla="*/ 247650 w 1895475"/>
                <a:gd name="connsiteY0" fmla="*/ 0 h 1738312"/>
                <a:gd name="connsiteX1" fmla="*/ 0 w 1895475"/>
                <a:gd name="connsiteY1" fmla="*/ 61913 h 1738312"/>
                <a:gd name="connsiteX2" fmla="*/ 1895475 w 1895475"/>
                <a:gd name="connsiteY2" fmla="*/ 1738312 h 1738312"/>
                <a:gd name="connsiteX3" fmla="*/ 1890713 w 1895475"/>
                <a:gd name="connsiteY3" fmla="*/ 342900 h 1738312"/>
                <a:gd name="connsiteX4" fmla="*/ 247650 w 1895475"/>
                <a:gd name="connsiteY4" fmla="*/ 0 h 1738312"/>
                <a:gd name="connsiteX0" fmla="*/ 247650 w 1895475"/>
                <a:gd name="connsiteY0" fmla="*/ 0 h 1738312"/>
                <a:gd name="connsiteX1" fmla="*/ 0 w 1895475"/>
                <a:gd name="connsiteY1" fmla="*/ 61913 h 1738312"/>
                <a:gd name="connsiteX2" fmla="*/ 1895475 w 1895475"/>
                <a:gd name="connsiteY2" fmla="*/ 1738312 h 1738312"/>
                <a:gd name="connsiteX3" fmla="*/ 1143000 w 1895475"/>
                <a:gd name="connsiteY3" fmla="*/ 776288 h 1738312"/>
                <a:gd name="connsiteX4" fmla="*/ 247650 w 1895475"/>
                <a:gd name="connsiteY4" fmla="*/ 0 h 1738312"/>
                <a:gd name="connsiteX0" fmla="*/ 247650 w 1895475"/>
                <a:gd name="connsiteY0" fmla="*/ 0 h 1738312"/>
                <a:gd name="connsiteX1" fmla="*/ 0 w 1895475"/>
                <a:gd name="connsiteY1" fmla="*/ 61913 h 1738312"/>
                <a:gd name="connsiteX2" fmla="*/ 1895475 w 1895475"/>
                <a:gd name="connsiteY2" fmla="*/ 1738312 h 1738312"/>
                <a:gd name="connsiteX3" fmla="*/ 1143000 w 1895475"/>
                <a:gd name="connsiteY3" fmla="*/ 776288 h 1738312"/>
                <a:gd name="connsiteX4" fmla="*/ 247650 w 1895475"/>
                <a:gd name="connsiteY4" fmla="*/ 0 h 1738312"/>
                <a:gd name="connsiteX0" fmla="*/ 247650 w 1895475"/>
                <a:gd name="connsiteY0" fmla="*/ 0 h 1738312"/>
                <a:gd name="connsiteX1" fmla="*/ 0 w 1895475"/>
                <a:gd name="connsiteY1" fmla="*/ 61913 h 1738312"/>
                <a:gd name="connsiteX2" fmla="*/ 1895475 w 1895475"/>
                <a:gd name="connsiteY2" fmla="*/ 1738312 h 1738312"/>
                <a:gd name="connsiteX3" fmla="*/ 1238250 w 1895475"/>
                <a:gd name="connsiteY3" fmla="*/ 814388 h 1738312"/>
                <a:gd name="connsiteX4" fmla="*/ 247650 w 1895475"/>
                <a:gd name="connsiteY4" fmla="*/ 0 h 1738312"/>
                <a:gd name="connsiteX0" fmla="*/ 247650 w 1895475"/>
                <a:gd name="connsiteY0" fmla="*/ 0 h 1738312"/>
                <a:gd name="connsiteX1" fmla="*/ 0 w 1895475"/>
                <a:gd name="connsiteY1" fmla="*/ 61913 h 1738312"/>
                <a:gd name="connsiteX2" fmla="*/ 1895475 w 1895475"/>
                <a:gd name="connsiteY2" fmla="*/ 1738312 h 1738312"/>
                <a:gd name="connsiteX3" fmla="*/ 1238250 w 1895475"/>
                <a:gd name="connsiteY3" fmla="*/ 814388 h 1738312"/>
                <a:gd name="connsiteX4" fmla="*/ 247650 w 1895475"/>
                <a:gd name="connsiteY4" fmla="*/ 0 h 1738312"/>
                <a:gd name="connsiteX0" fmla="*/ 247650 w 1238250"/>
                <a:gd name="connsiteY0" fmla="*/ 0 h 862012"/>
                <a:gd name="connsiteX1" fmla="*/ 0 w 1238250"/>
                <a:gd name="connsiteY1" fmla="*/ 61913 h 862012"/>
                <a:gd name="connsiteX2" fmla="*/ 947738 w 1238250"/>
                <a:gd name="connsiteY2" fmla="*/ 862012 h 862012"/>
                <a:gd name="connsiteX3" fmla="*/ 1238250 w 1238250"/>
                <a:gd name="connsiteY3" fmla="*/ 814388 h 862012"/>
                <a:gd name="connsiteX4" fmla="*/ 247650 w 1238250"/>
                <a:gd name="connsiteY4" fmla="*/ 0 h 862012"/>
                <a:gd name="connsiteX0" fmla="*/ 247650 w 1238250"/>
                <a:gd name="connsiteY0" fmla="*/ 0 h 823912"/>
                <a:gd name="connsiteX1" fmla="*/ 0 w 1238250"/>
                <a:gd name="connsiteY1" fmla="*/ 61913 h 823912"/>
                <a:gd name="connsiteX2" fmla="*/ 952500 w 1238250"/>
                <a:gd name="connsiteY2" fmla="*/ 823912 h 823912"/>
                <a:gd name="connsiteX3" fmla="*/ 1238250 w 1238250"/>
                <a:gd name="connsiteY3" fmla="*/ 814388 h 823912"/>
                <a:gd name="connsiteX4" fmla="*/ 247650 w 1238250"/>
                <a:gd name="connsiteY4" fmla="*/ 0 h 823912"/>
                <a:gd name="connsiteX0" fmla="*/ 247650 w 1238250"/>
                <a:gd name="connsiteY0" fmla="*/ 0 h 823912"/>
                <a:gd name="connsiteX1" fmla="*/ 0 w 1238250"/>
                <a:gd name="connsiteY1" fmla="*/ 61913 h 823912"/>
                <a:gd name="connsiteX2" fmla="*/ 952500 w 1238250"/>
                <a:gd name="connsiteY2" fmla="*/ 823912 h 823912"/>
                <a:gd name="connsiteX3" fmla="*/ 1238250 w 1238250"/>
                <a:gd name="connsiteY3" fmla="*/ 814388 h 823912"/>
                <a:gd name="connsiteX4" fmla="*/ 247650 w 1238250"/>
                <a:gd name="connsiteY4" fmla="*/ 0 h 823912"/>
                <a:gd name="connsiteX0" fmla="*/ 233363 w 1238250"/>
                <a:gd name="connsiteY0" fmla="*/ 0 h 766762"/>
                <a:gd name="connsiteX1" fmla="*/ 0 w 1238250"/>
                <a:gd name="connsiteY1" fmla="*/ 4763 h 766762"/>
                <a:gd name="connsiteX2" fmla="*/ 952500 w 1238250"/>
                <a:gd name="connsiteY2" fmla="*/ 766762 h 766762"/>
                <a:gd name="connsiteX3" fmla="*/ 1238250 w 1238250"/>
                <a:gd name="connsiteY3" fmla="*/ 757238 h 766762"/>
                <a:gd name="connsiteX4" fmla="*/ 233363 w 1238250"/>
                <a:gd name="connsiteY4" fmla="*/ 0 h 766762"/>
                <a:gd name="connsiteX0" fmla="*/ 233363 w 1238250"/>
                <a:gd name="connsiteY0" fmla="*/ 0 h 773376"/>
                <a:gd name="connsiteX1" fmla="*/ 0 w 1238250"/>
                <a:gd name="connsiteY1" fmla="*/ 4763 h 773376"/>
                <a:gd name="connsiteX2" fmla="*/ 952500 w 1238250"/>
                <a:gd name="connsiteY2" fmla="*/ 766762 h 773376"/>
                <a:gd name="connsiteX3" fmla="*/ 1238250 w 1238250"/>
                <a:gd name="connsiteY3" fmla="*/ 771525 h 773376"/>
                <a:gd name="connsiteX4" fmla="*/ 233363 w 1238250"/>
                <a:gd name="connsiteY4" fmla="*/ 0 h 773376"/>
                <a:gd name="connsiteX0" fmla="*/ 233363 w 1238250"/>
                <a:gd name="connsiteY0" fmla="*/ 0 h 766762"/>
                <a:gd name="connsiteX1" fmla="*/ 0 w 1238250"/>
                <a:gd name="connsiteY1" fmla="*/ 4763 h 766762"/>
                <a:gd name="connsiteX2" fmla="*/ 952500 w 1238250"/>
                <a:gd name="connsiteY2" fmla="*/ 766762 h 766762"/>
                <a:gd name="connsiteX3" fmla="*/ 1238250 w 1238250"/>
                <a:gd name="connsiteY3" fmla="*/ 757236 h 766762"/>
                <a:gd name="connsiteX4" fmla="*/ 233363 w 1238250"/>
                <a:gd name="connsiteY4" fmla="*/ 0 h 766762"/>
                <a:gd name="connsiteX0" fmla="*/ 233363 w 1238250"/>
                <a:gd name="connsiteY0" fmla="*/ 0 h 773375"/>
                <a:gd name="connsiteX1" fmla="*/ 0 w 1238250"/>
                <a:gd name="connsiteY1" fmla="*/ 4763 h 773375"/>
                <a:gd name="connsiteX2" fmla="*/ 952500 w 1238250"/>
                <a:gd name="connsiteY2" fmla="*/ 766762 h 773375"/>
                <a:gd name="connsiteX3" fmla="*/ 1238250 w 1238250"/>
                <a:gd name="connsiteY3" fmla="*/ 771523 h 773375"/>
                <a:gd name="connsiteX4" fmla="*/ 233363 w 1238250"/>
                <a:gd name="connsiteY4" fmla="*/ 0 h 773375"/>
                <a:gd name="connsiteX0" fmla="*/ 233363 w 1238250"/>
                <a:gd name="connsiteY0" fmla="*/ 0 h 771523"/>
                <a:gd name="connsiteX1" fmla="*/ 0 w 1238250"/>
                <a:gd name="connsiteY1" fmla="*/ 4763 h 771523"/>
                <a:gd name="connsiteX2" fmla="*/ 952500 w 1238250"/>
                <a:gd name="connsiteY2" fmla="*/ 766762 h 771523"/>
                <a:gd name="connsiteX3" fmla="*/ 1238250 w 1238250"/>
                <a:gd name="connsiteY3" fmla="*/ 771523 h 771523"/>
                <a:gd name="connsiteX4" fmla="*/ 233363 w 1238250"/>
                <a:gd name="connsiteY4" fmla="*/ 0 h 771523"/>
                <a:gd name="connsiteX0" fmla="*/ 233363 w 1238250"/>
                <a:gd name="connsiteY0" fmla="*/ 0 h 771523"/>
                <a:gd name="connsiteX1" fmla="*/ 0 w 1238250"/>
                <a:gd name="connsiteY1" fmla="*/ 23466 h 771523"/>
                <a:gd name="connsiteX2" fmla="*/ 952500 w 1238250"/>
                <a:gd name="connsiteY2" fmla="*/ 766762 h 771523"/>
                <a:gd name="connsiteX3" fmla="*/ 1238250 w 1238250"/>
                <a:gd name="connsiteY3" fmla="*/ 771523 h 771523"/>
                <a:gd name="connsiteX4" fmla="*/ 233363 w 1238250"/>
                <a:gd name="connsiteY4" fmla="*/ 0 h 771523"/>
                <a:gd name="connsiteX0" fmla="*/ 233363 w 1238250"/>
                <a:gd name="connsiteY0" fmla="*/ 0 h 757496"/>
                <a:gd name="connsiteX1" fmla="*/ 0 w 1238250"/>
                <a:gd name="connsiteY1" fmla="*/ 9439 h 757496"/>
                <a:gd name="connsiteX2" fmla="*/ 952500 w 1238250"/>
                <a:gd name="connsiteY2" fmla="*/ 752735 h 757496"/>
                <a:gd name="connsiteX3" fmla="*/ 1238250 w 1238250"/>
                <a:gd name="connsiteY3" fmla="*/ 757496 h 757496"/>
                <a:gd name="connsiteX4" fmla="*/ 233363 w 1238250"/>
                <a:gd name="connsiteY4" fmla="*/ 0 h 757496"/>
                <a:gd name="connsiteX0" fmla="*/ 233363 w 1238250"/>
                <a:gd name="connsiteY0" fmla="*/ 0 h 757496"/>
                <a:gd name="connsiteX1" fmla="*/ 0 w 1238250"/>
                <a:gd name="connsiteY1" fmla="*/ 9439 h 757496"/>
                <a:gd name="connsiteX2" fmla="*/ 952500 w 1238250"/>
                <a:gd name="connsiteY2" fmla="*/ 752735 h 757496"/>
                <a:gd name="connsiteX3" fmla="*/ 1238250 w 1238250"/>
                <a:gd name="connsiteY3" fmla="*/ 757496 h 757496"/>
                <a:gd name="connsiteX4" fmla="*/ 233363 w 1238250"/>
                <a:gd name="connsiteY4" fmla="*/ 0 h 757496"/>
                <a:gd name="connsiteX0" fmla="*/ 243561 w 1248448"/>
                <a:gd name="connsiteY0" fmla="*/ 573 h 758069"/>
                <a:gd name="connsiteX1" fmla="*/ 0 w 1248448"/>
                <a:gd name="connsiteY1" fmla="*/ 0 h 758069"/>
                <a:gd name="connsiteX2" fmla="*/ 962698 w 1248448"/>
                <a:gd name="connsiteY2" fmla="*/ 753308 h 758069"/>
                <a:gd name="connsiteX3" fmla="*/ 1248448 w 1248448"/>
                <a:gd name="connsiteY3" fmla="*/ 758069 h 758069"/>
                <a:gd name="connsiteX4" fmla="*/ 243561 w 1248448"/>
                <a:gd name="connsiteY4" fmla="*/ 573 h 758069"/>
                <a:gd name="connsiteX0" fmla="*/ 243561 w 1248448"/>
                <a:gd name="connsiteY0" fmla="*/ 573 h 758069"/>
                <a:gd name="connsiteX1" fmla="*/ 0 w 1248448"/>
                <a:gd name="connsiteY1" fmla="*/ 0 h 758069"/>
                <a:gd name="connsiteX2" fmla="*/ 962698 w 1248448"/>
                <a:gd name="connsiteY2" fmla="*/ 753308 h 758069"/>
                <a:gd name="connsiteX3" fmla="*/ 1248448 w 1248448"/>
                <a:gd name="connsiteY3" fmla="*/ 758069 h 758069"/>
                <a:gd name="connsiteX4" fmla="*/ 243561 w 1248448"/>
                <a:gd name="connsiteY4" fmla="*/ 573 h 758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8448" h="758069">
                  <a:moveTo>
                    <a:pt x="243561" y="573"/>
                  </a:moveTo>
                  <a:cubicBezTo>
                    <a:pt x="162374" y="382"/>
                    <a:pt x="235530" y="6639"/>
                    <a:pt x="0" y="0"/>
                  </a:cubicBezTo>
                  <a:lnTo>
                    <a:pt x="962698" y="753308"/>
                  </a:lnTo>
                  <a:cubicBezTo>
                    <a:pt x="1114838" y="758721"/>
                    <a:pt x="1045247" y="751718"/>
                    <a:pt x="1248448" y="758069"/>
                  </a:cubicBezTo>
                  <a:lnTo>
                    <a:pt x="243561" y="573"/>
                  </a:lnTo>
                  <a:close/>
                </a:path>
              </a:pathLst>
            </a:custGeom>
            <a:solidFill>
              <a:srgbClr val="0099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23" name="Rectangle 222"/>
            <p:cNvSpPr/>
            <p:nvPr/>
          </p:nvSpPr>
          <p:spPr>
            <a:xfrm>
              <a:off x="1332065" y="1080080"/>
              <a:ext cx="296179" cy="1360118"/>
            </a:xfrm>
            <a:prstGeom prst="rect">
              <a:avLst/>
            </a:prstGeom>
            <a:solidFill>
              <a:srgbClr val="33CC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endParaRPr>
            </a:p>
          </p:txBody>
        </p:sp>
      </p:grpSp>
      <p:sp>
        <p:nvSpPr>
          <p:cNvPr id="48151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856640" y="6645954"/>
            <a:ext cx="360040" cy="223246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C6F294B9-F25C-49B4-8E73-5CC14D3ABF28}" type="slidenum">
              <a:rPr lang="en-US" altLang="zh-CN" sz="1200" smtClean="0">
                <a:solidFill>
                  <a:schemeClr val="accent4"/>
                </a:solidFill>
                <a:latin typeface="Tahoma" panose="020B0604030504040204" pitchFamily="34" charset="0"/>
              </a:rPr>
              <a:pPr/>
              <a:t>24</a:t>
            </a:fld>
            <a:endParaRPr lang="en-US" altLang="zh-CN" sz="1200" dirty="0">
              <a:solidFill>
                <a:schemeClr val="accent4"/>
              </a:solidFill>
              <a:latin typeface="Tahoma" panose="020B0604030504040204" pitchFamily="34" charset="0"/>
            </a:endParaRPr>
          </a:p>
        </p:txBody>
      </p:sp>
      <p:sp>
        <p:nvSpPr>
          <p:cNvPr id="48130" name="Title 50"/>
          <p:cNvSpPr>
            <a:spLocks noGrp="1"/>
          </p:cNvSpPr>
          <p:nvPr>
            <p:ph type="title" idx="4294967295"/>
          </p:nvPr>
        </p:nvSpPr>
        <p:spPr>
          <a:xfrm>
            <a:off x="0" y="198438"/>
            <a:ext cx="8321675" cy="765175"/>
          </a:xfrm>
        </p:spPr>
        <p:txBody>
          <a:bodyPr/>
          <a:lstStyle/>
          <a:p>
            <a:pPr eaLnBrk="1" hangingPunct="1"/>
            <a:r>
              <a:rPr lang="en-US" altLang="zh-CN" sz="4000"/>
              <a:t>Host: sends </a:t>
            </a:r>
            <a:r>
              <a:rPr lang="en-US" altLang="zh-CN" sz="4000" i="1"/>
              <a:t>packets</a:t>
            </a:r>
            <a:r>
              <a:rPr lang="en-US" altLang="zh-CN" sz="4000"/>
              <a:t> of data</a:t>
            </a:r>
          </a:p>
        </p:txBody>
      </p:sp>
      <p:sp>
        <p:nvSpPr>
          <p:cNvPr id="243750" name="Content Placeholder 52"/>
          <p:cNvSpPr>
            <a:spLocks noGrp="1"/>
          </p:cNvSpPr>
          <p:nvPr>
            <p:ph idx="4294967295"/>
          </p:nvPr>
        </p:nvSpPr>
        <p:spPr>
          <a:xfrm>
            <a:off x="1265252" y="1323975"/>
            <a:ext cx="3775075" cy="3425825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  <a:defRPr/>
            </a:pPr>
            <a:r>
              <a:rPr lang="en-US" sz="2400" dirty="0">
                <a:ea typeface="+mn-ea"/>
              </a:rPr>
              <a:t>host sending function:</a:t>
            </a:r>
          </a:p>
          <a:p>
            <a:pPr eaLnBrk="1" hangingPunct="1">
              <a:buFont typeface="Wingdings" charset="2"/>
              <a:buChar char="§"/>
              <a:defRPr/>
            </a:pPr>
            <a:r>
              <a:rPr lang="en-US" sz="2400" dirty="0">
                <a:ea typeface="+mn-ea"/>
              </a:rPr>
              <a:t>takes application message</a:t>
            </a:r>
          </a:p>
          <a:p>
            <a:pPr eaLnBrk="1" hangingPunct="1">
              <a:buFont typeface="Wingdings" charset="2"/>
              <a:buChar char="§"/>
              <a:defRPr/>
            </a:pPr>
            <a:r>
              <a:rPr lang="en-US" sz="2400" dirty="0">
                <a:ea typeface="+mn-ea"/>
              </a:rPr>
              <a:t>breaks into smaller chunks, known as </a:t>
            </a:r>
            <a:r>
              <a:rPr lang="en-US" sz="2400" i="1" dirty="0">
                <a:solidFill>
                  <a:srgbClr val="C00000"/>
                </a:solidFill>
                <a:ea typeface="+mn-ea"/>
              </a:rPr>
              <a:t>packets</a:t>
            </a:r>
            <a:r>
              <a:rPr lang="en-US" sz="2400" dirty="0">
                <a:ea typeface="+mn-ea"/>
              </a:rPr>
              <a:t>, of length </a:t>
            </a:r>
            <a:r>
              <a:rPr lang="en-US" sz="2400" i="1" dirty="0">
                <a:solidFill>
                  <a:srgbClr val="C00000"/>
                </a:solidFill>
                <a:ea typeface="+mn-ea"/>
              </a:rPr>
              <a:t>L</a:t>
            </a:r>
            <a:r>
              <a:rPr lang="en-US" sz="2400" dirty="0">
                <a:ea typeface="+mn-ea"/>
              </a:rPr>
              <a:t> bits</a:t>
            </a:r>
          </a:p>
          <a:p>
            <a:pPr eaLnBrk="1" hangingPunct="1">
              <a:buFont typeface="Wingdings" charset="2"/>
              <a:buChar char="§"/>
              <a:defRPr/>
            </a:pPr>
            <a:r>
              <a:rPr lang="en-US" sz="2400" dirty="0">
                <a:ea typeface="+mn-ea"/>
              </a:rPr>
              <a:t>transmits packet into access network at </a:t>
            </a:r>
            <a:r>
              <a:rPr lang="en-US" sz="2400" i="1" dirty="0">
                <a:solidFill>
                  <a:srgbClr val="C00000"/>
                </a:solidFill>
                <a:ea typeface="+mn-ea"/>
              </a:rPr>
              <a:t>transmission rate R</a:t>
            </a:r>
          </a:p>
          <a:p>
            <a:pPr marL="682625" lvl="1" indent="-225425">
              <a:buFont typeface="Arial"/>
              <a:buChar char="•"/>
              <a:defRPr/>
            </a:pPr>
            <a:r>
              <a:rPr lang="en-US" dirty="0"/>
              <a:t>link transmission rate, aka link </a:t>
            </a:r>
            <a:r>
              <a:rPr lang="en-US" i="1" dirty="0">
                <a:solidFill>
                  <a:srgbClr val="C00000"/>
                </a:solidFill>
              </a:rPr>
              <a:t>capacity, aka link bandwidth</a:t>
            </a:r>
          </a:p>
        </p:txBody>
      </p:sp>
      <p:sp>
        <p:nvSpPr>
          <p:cNvPr id="48132" name="Line 305"/>
          <p:cNvSpPr>
            <a:spLocks noChangeShapeType="1"/>
          </p:cNvSpPr>
          <p:nvPr/>
        </p:nvSpPr>
        <p:spPr bwMode="auto">
          <a:xfrm>
            <a:off x="7229476" y="3727450"/>
            <a:ext cx="245427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pic>
        <p:nvPicPr>
          <p:cNvPr id="48133" name="Picture 394" descr="underline_base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22325"/>
            <a:ext cx="7600951" cy="621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8134" name="Group 51"/>
          <p:cNvGrpSpPr>
            <a:grpSpLocks/>
          </p:cNvGrpSpPr>
          <p:nvPr/>
        </p:nvGrpSpPr>
        <p:grpSpPr bwMode="auto">
          <a:xfrm>
            <a:off x="9407526" y="3427413"/>
            <a:ext cx="1052513" cy="355600"/>
            <a:chOff x="4410" y="1365"/>
            <a:chExt cx="663" cy="224"/>
          </a:xfrm>
        </p:grpSpPr>
        <p:sp>
          <p:nvSpPr>
            <p:cNvPr id="48160" name="Rectangle 52"/>
            <p:cNvSpPr>
              <a:spLocks noChangeArrowheads="1"/>
            </p:cNvSpPr>
            <p:nvPr/>
          </p:nvSpPr>
          <p:spPr bwMode="auto">
            <a:xfrm>
              <a:off x="4410" y="1500"/>
              <a:ext cx="495" cy="87"/>
            </a:xfrm>
            <a:prstGeom prst="rect">
              <a:avLst/>
            </a:prstGeom>
            <a:gradFill rotWithShape="1">
              <a:gsLst>
                <a:gs pos="0">
                  <a:srgbClr val="009999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8161" name="AutoShape 53"/>
            <p:cNvSpPr>
              <a:spLocks noChangeArrowheads="1"/>
            </p:cNvSpPr>
            <p:nvPr/>
          </p:nvSpPr>
          <p:spPr bwMode="auto">
            <a:xfrm>
              <a:off x="4410" y="1368"/>
              <a:ext cx="663" cy="135"/>
            </a:xfrm>
            <a:prstGeom prst="parallelogram">
              <a:avLst>
                <a:gd name="adj" fmla="val 122778"/>
              </a:avLst>
            </a:prstGeom>
            <a:gradFill rotWithShape="1">
              <a:gsLst>
                <a:gs pos="0">
                  <a:srgbClr val="009999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8162" name="Freeform 54"/>
            <p:cNvSpPr>
              <a:spLocks/>
            </p:cNvSpPr>
            <p:nvPr/>
          </p:nvSpPr>
          <p:spPr bwMode="auto">
            <a:xfrm>
              <a:off x="4904" y="1365"/>
              <a:ext cx="169" cy="224"/>
            </a:xfrm>
            <a:custGeom>
              <a:avLst/>
              <a:gdLst>
                <a:gd name="T0" fmla="*/ 0 w 169"/>
                <a:gd name="T1" fmla="*/ 138 h 224"/>
                <a:gd name="T2" fmla="*/ 0 w 169"/>
                <a:gd name="T3" fmla="*/ 224 h 224"/>
                <a:gd name="T4" fmla="*/ 169 w 169"/>
                <a:gd name="T5" fmla="*/ 77 h 224"/>
                <a:gd name="T6" fmla="*/ 169 w 169"/>
                <a:gd name="T7" fmla="*/ 0 h 224"/>
                <a:gd name="T8" fmla="*/ 0 w 169"/>
                <a:gd name="T9" fmla="*/ 138 h 22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9"/>
                <a:gd name="T16" fmla="*/ 0 h 224"/>
                <a:gd name="T17" fmla="*/ 169 w 169"/>
                <a:gd name="T18" fmla="*/ 224 h 22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9" h="224">
                  <a:moveTo>
                    <a:pt x="0" y="138"/>
                  </a:moveTo>
                  <a:lnTo>
                    <a:pt x="0" y="224"/>
                  </a:lnTo>
                  <a:lnTo>
                    <a:pt x="169" y="77"/>
                  </a:lnTo>
                  <a:lnTo>
                    <a:pt x="169" y="0"/>
                  </a:lnTo>
                  <a:lnTo>
                    <a:pt x="0" y="138"/>
                  </a:lnTo>
                  <a:close/>
                </a:path>
              </a:pathLst>
            </a:custGeom>
            <a:solidFill>
              <a:srgbClr val="BBE0E3"/>
            </a:solidFill>
            <a:ln w="6350" cmpd="sng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8163" name="Freeform 55"/>
            <p:cNvSpPr>
              <a:spLocks/>
            </p:cNvSpPr>
            <p:nvPr/>
          </p:nvSpPr>
          <p:spPr bwMode="auto">
            <a:xfrm>
              <a:off x="4475" y="1395"/>
              <a:ext cx="506" cy="80"/>
            </a:xfrm>
            <a:custGeom>
              <a:avLst/>
              <a:gdLst>
                <a:gd name="T0" fmla="*/ 0 w 280"/>
                <a:gd name="T1" fmla="*/ 1801 h 63"/>
                <a:gd name="T2" fmla="*/ 147159 w 280"/>
                <a:gd name="T3" fmla="*/ 1752 h 63"/>
                <a:gd name="T4" fmla="*/ 868488 w 280"/>
                <a:gd name="T5" fmla="*/ 0 h 63"/>
                <a:gd name="T6" fmla="*/ 1108812 w 280"/>
                <a:gd name="T7" fmla="*/ 0 h 6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80"/>
                <a:gd name="T13" fmla="*/ 0 h 63"/>
                <a:gd name="T14" fmla="*/ 280 w 280"/>
                <a:gd name="T15" fmla="*/ 63 h 6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80" h="63">
                  <a:moveTo>
                    <a:pt x="0" y="63"/>
                  </a:moveTo>
                  <a:lnTo>
                    <a:pt x="37" y="62"/>
                  </a:lnTo>
                  <a:lnTo>
                    <a:pt x="219" y="0"/>
                  </a:lnTo>
                  <a:lnTo>
                    <a:pt x="280" y="0"/>
                  </a:lnTo>
                </a:path>
              </a:pathLst>
            </a:custGeom>
            <a:noFill/>
            <a:ln w="19050" cap="flat" cmpd="sng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8164" name="Freeform 56"/>
            <p:cNvSpPr>
              <a:spLocks/>
            </p:cNvSpPr>
            <p:nvPr/>
          </p:nvSpPr>
          <p:spPr bwMode="auto">
            <a:xfrm>
              <a:off x="4593" y="1391"/>
              <a:ext cx="293" cy="93"/>
            </a:xfrm>
            <a:custGeom>
              <a:avLst/>
              <a:gdLst>
                <a:gd name="T0" fmla="*/ 0 w 293"/>
                <a:gd name="T1" fmla="*/ 0 h 93"/>
                <a:gd name="T2" fmla="*/ 67 w 293"/>
                <a:gd name="T3" fmla="*/ 1 h 93"/>
                <a:gd name="T4" fmla="*/ 195 w 293"/>
                <a:gd name="T5" fmla="*/ 93 h 93"/>
                <a:gd name="T6" fmla="*/ 293 w 293"/>
                <a:gd name="T7" fmla="*/ 93 h 9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93"/>
                <a:gd name="T13" fmla="*/ 0 h 93"/>
                <a:gd name="T14" fmla="*/ 293 w 293"/>
                <a:gd name="T15" fmla="*/ 93 h 9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93" h="93">
                  <a:moveTo>
                    <a:pt x="0" y="0"/>
                  </a:moveTo>
                  <a:lnTo>
                    <a:pt x="67" y="1"/>
                  </a:lnTo>
                  <a:lnTo>
                    <a:pt x="195" y="93"/>
                  </a:lnTo>
                  <a:lnTo>
                    <a:pt x="293" y="93"/>
                  </a:lnTo>
                </a:path>
              </a:pathLst>
            </a:custGeom>
            <a:noFill/>
            <a:ln w="19050" cap="flat" cmpd="sng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</p:grpSp>
      <p:sp>
        <p:nvSpPr>
          <p:cNvPr id="48135" name="TextBox 1"/>
          <p:cNvSpPr txBox="1">
            <a:spLocks noChangeArrowheads="1"/>
          </p:cNvSpPr>
          <p:nvPr/>
        </p:nvSpPr>
        <p:spPr bwMode="auto">
          <a:xfrm>
            <a:off x="7280276" y="3759200"/>
            <a:ext cx="278634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800" i="1">
                <a:solidFill>
                  <a:srgbClr val="000099"/>
                </a:solidFill>
                <a:latin typeface="Comic Sans MS" panose="030F0702030302020204" pitchFamily="66" charset="0"/>
              </a:rPr>
              <a:t>R: </a:t>
            </a:r>
            <a:r>
              <a:rPr lang="en-US" altLang="zh-CN" sz="1800">
                <a:solidFill>
                  <a:srgbClr val="000099"/>
                </a:solidFill>
                <a:latin typeface="Comic Sans MS" panose="030F0702030302020204" pitchFamily="66" charset="0"/>
              </a:rPr>
              <a:t>link transmission rate</a:t>
            </a:r>
          </a:p>
        </p:txBody>
      </p:sp>
      <p:grpSp>
        <p:nvGrpSpPr>
          <p:cNvPr id="48136" name="Group 201"/>
          <p:cNvGrpSpPr>
            <a:grpSpLocks/>
          </p:cNvGrpSpPr>
          <p:nvPr/>
        </p:nvGrpSpPr>
        <p:grpSpPr bwMode="auto">
          <a:xfrm>
            <a:off x="6557964" y="2809875"/>
            <a:ext cx="409575" cy="565150"/>
            <a:chOff x="375561" y="297711"/>
            <a:chExt cx="1252683" cy="2138362"/>
          </a:xfrm>
        </p:grpSpPr>
        <p:sp>
          <p:nvSpPr>
            <p:cNvPr id="203" name="Freeform 202"/>
            <p:cNvSpPr/>
            <p:nvPr/>
          </p:nvSpPr>
          <p:spPr>
            <a:xfrm>
              <a:off x="375561" y="297711"/>
              <a:ext cx="971072" cy="2138362"/>
            </a:xfrm>
            <a:custGeom>
              <a:avLst/>
              <a:gdLst>
                <a:gd name="connsiteX0" fmla="*/ 0 w 966787"/>
                <a:gd name="connsiteY0" fmla="*/ 0 h 2138362"/>
                <a:gd name="connsiteX1" fmla="*/ 0 w 966787"/>
                <a:gd name="connsiteY1" fmla="*/ 1190625 h 2138362"/>
                <a:gd name="connsiteX2" fmla="*/ 966787 w 966787"/>
                <a:gd name="connsiteY2" fmla="*/ 2138362 h 2138362"/>
                <a:gd name="connsiteX3" fmla="*/ 962025 w 966787"/>
                <a:gd name="connsiteY3" fmla="*/ 742950 h 2138362"/>
                <a:gd name="connsiteX4" fmla="*/ 0 w 966787"/>
                <a:gd name="connsiteY4" fmla="*/ 0 h 2138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6787" h="2138362">
                  <a:moveTo>
                    <a:pt x="0" y="0"/>
                  </a:moveTo>
                  <a:lnTo>
                    <a:pt x="0" y="1190625"/>
                  </a:lnTo>
                  <a:lnTo>
                    <a:pt x="966787" y="2138362"/>
                  </a:lnTo>
                  <a:cubicBezTo>
                    <a:pt x="965200" y="1673225"/>
                    <a:pt x="963612" y="1208087"/>
                    <a:pt x="962025" y="74295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04" name="Freeform 203"/>
            <p:cNvSpPr/>
            <p:nvPr/>
          </p:nvSpPr>
          <p:spPr>
            <a:xfrm>
              <a:off x="375561" y="309724"/>
              <a:ext cx="1247826" cy="768849"/>
            </a:xfrm>
            <a:custGeom>
              <a:avLst/>
              <a:gdLst>
                <a:gd name="connsiteX0" fmla="*/ 0 w 966787"/>
                <a:gd name="connsiteY0" fmla="*/ 0 h 2138362"/>
                <a:gd name="connsiteX1" fmla="*/ 0 w 966787"/>
                <a:gd name="connsiteY1" fmla="*/ 1190625 h 2138362"/>
                <a:gd name="connsiteX2" fmla="*/ 966787 w 966787"/>
                <a:gd name="connsiteY2" fmla="*/ 2138362 h 2138362"/>
                <a:gd name="connsiteX3" fmla="*/ 962025 w 966787"/>
                <a:gd name="connsiteY3" fmla="*/ 742950 h 2138362"/>
                <a:gd name="connsiteX4" fmla="*/ 0 w 966787"/>
                <a:gd name="connsiteY4" fmla="*/ 0 h 2138362"/>
                <a:gd name="connsiteX0" fmla="*/ 928688 w 1895475"/>
                <a:gd name="connsiteY0" fmla="*/ 0 h 2138362"/>
                <a:gd name="connsiteX1" fmla="*/ 0 w 1895475"/>
                <a:gd name="connsiteY1" fmla="*/ 461963 h 2138362"/>
                <a:gd name="connsiteX2" fmla="*/ 1895475 w 1895475"/>
                <a:gd name="connsiteY2" fmla="*/ 2138362 h 2138362"/>
                <a:gd name="connsiteX3" fmla="*/ 1890713 w 1895475"/>
                <a:gd name="connsiteY3" fmla="*/ 742950 h 2138362"/>
                <a:gd name="connsiteX4" fmla="*/ 928688 w 1895475"/>
                <a:gd name="connsiteY4" fmla="*/ 0 h 2138362"/>
                <a:gd name="connsiteX0" fmla="*/ 247650 w 1895475"/>
                <a:gd name="connsiteY0" fmla="*/ 0 h 1738312"/>
                <a:gd name="connsiteX1" fmla="*/ 0 w 1895475"/>
                <a:gd name="connsiteY1" fmla="*/ 61913 h 1738312"/>
                <a:gd name="connsiteX2" fmla="*/ 1895475 w 1895475"/>
                <a:gd name="connsiteY2" fmla="*/ 1738312 h 1738312"/>
                <a:gd name="connsiteX3" fmla="*/ 1890713 w 1895475"/>
                <a:gd name="connsiteY3" fmla="*/ 342900 h 1738312"/>
                <a:gd name="connsiteX4" fmla="*/ 247650 w 1895475"/>
                <a:gd name="connsiteY4" fmla="*/ 0 h 1738312"/>
                <a:gd name="connsiteX0" fmla="*/ 247650 w 1895475"/>
                <a:gd name="connsiteY0" fmla="*/ 0 h 1738312"/>
                <a:gd name="connsiteX1" fmla="*/ 0 w 1895475"/>
                <a:gd name="connsiteY1" fmla="*/ 61913 h 1738312"/>
                <a:gd name="connsiteX2" fmla="*/ 1895475 w 1895475"/>
                <a:gd name="connsiteY2" fmla="*/ 1738312 h 1738312"/>
                <a:gd name="connsiteX3" fmla="*/ 1143000 w 1895475"/>
                <a:gd name="connsiteY3" fmla="*/ 776288 h 1738312"/>
                <a:gd name="connsiteX4" fmla="*/ 247650 w 1895475"/>
                <a:gd name="connsiteY4" fmla="*/ 0 h 1738312"/>
                <a:gd name="connsiteX0" fmla="*/ 247650 w 1895475"/>
                <a:gd name="connsiteY0" fmla="*/ 0 h 1738312"/>
                <a:gd name="connsiteX1" fmla="*/ 0 w 1895475"/>
                <a:gd name="connsiteY1" fmla="*/ 61913 h 1738312"/>
                <a:gd name="connsiteX2" fmla="*/ 1895475 w 1895475"/>
                <a:gd name="connsiteY2" fmla="*/ 1738312 h 1738312"/>
                <a:gd name="connsiteX3" fmla="*/ 1143000 w 1895475"/>
                <a:gd name="connsiteY3" fmla="*/ 776288 h 1738312"/>
                <a:gd name="connsiteX4" fmla="*/ 247650 w 1895475"/>
                <a:gd name="connsiteY4" fmla="*/ 0 h 1738312"/>
                <a:gd name="connsiteX0" fmla="*/ 247650 w 1895475"/>
                <a:gd name="connsiteY0" fmla="*/ 0 h 1738312"/>
                <a:gd name="connsiteX1" fmla="*/ 0 w 1895475"/>
                <a:gd name="connsiteY1" fmla="*/ 61913 h 1738312"/>
                <a:gd name="connsiteX2" fmla="*/ 1895475 w 1895475"/>
                <a:gd name="connsiteY2" fmla="*/ 1738312 h 1738312"/>
                <a:gd name="connsiteX3" fmla="*/ 1238250 w 1895475"/>
                <a:gd name="connsiteY3" fmla="*/ 814388 h 1738312"/>
                <a:gd name="connsiteX4" fmla="*/ 247650 w 1895475"/>
                <a:gd name="connsiteY4" fmla="*/ 0 h 1738312"/>
                <a:gd name="connsiteX0" fmla="*/ 247650 w 1895475"/>
                <a:gd name="connsiteY0" fmla="*/ 0 h 1738312"/>
                <a:gd name="connsiteX1" fmla="*/ 0 w 1895475"/>
                <a:gd name="connsiteY1" fmla="*/ 61913 h 1738312"/>
                <a:gd name="connsiteX2" fmla="*/ 1895475 w 1895475"/>
                <a:gd name="connsiteY2" fmla="*/ 1738312 h 1738312"/>
                <a:gd name="connsiteX3" fmla="*/ 1238250 w 1895475"/>
                <a:gd name="connsiteY3" fmla="*/ 814388 h 1738312"/>
                <a:gd name="connsiteX4" fmla="*/ 247650 w 1895475"/>
                <a:gd name="connsiteY4" fmla="*/ 0 h 1738312"/>
                <a:gd name="connsiteX0" fmla="*/ 247650 w 1238250"/>
                <a:gd name="connsiteY0" fmla="*/ 0 h 862012"/>
                <a:gd name="connsiteX1" fmla="*/ 0 w 1238250"/>
                <a:gd name="connsiteY1" fmla="*/ 61913 h 862012"/>
                <a:gd name="connsiteX2" fmla="*/ 947738 w 1238250"/>
                <a:gd name="connsiteY2" fmla="*/ 862012 h 862012"/>
                <a:gd name="connsiteX3" fmla="*/ 1238250 w 1238250"/>
                <a:gd name="connsiteY3" fmla="*/ 814388 h 862012"/>
                <a:gd name="connsiteX4" fmla="*/ 247650 w 1238250"/>
                <a:gd name="connsiteY4" fmla="*/ 0 h 862012"/>
                <a:gd name="connsiteX0" fmla="*/ 247650 w 1238250"/>
                <a:gd name="connsiteY0" fmla="*/ 0 h 823912"/>
                <a:gd name="connsiteX1" fmla="*/ 0 w 1238250"/>
                <a:gd name="connsiteY1" fmla="*/ 61913 h 823912"/>
                <a:gd name="connsiteX2" fmla="*/ 952500 w 1238250"/>
                <a:gd name="connsiteY2" fmla="*/ 823912 h 823912"/>
                <a:gd name="connsiteX3" fmla="*/ 1238250 w 1238250"/>
                <a:gd name="connsiteY3" fmla="*/ 814388 h 823912"/>
                <a:gd name="connsiteX4" fmla="*/ 247650 w 1238250"/>
                <a:gd name="connsiteY4" fmla="*/ 0 h 823912"/>
                <a:gd name="connsiteX0" fmla="*/ 247650 w 1238250"/>
                <a:gd name="connsiteY0" fmla="*/ 0 h 823912"/>
                <a:gd name="connsiteX1" fmla="*/ 0 w 1238250"/>
                <a:gd name="connsiteY1" fmla="*/ 61913 h 823912"/>
                <a:gd name="connsiteX2" fmla="*/ 952500 w 1238250"/>
                <a:gd name="connsiteY2" fmla="*/ 823912 h 823912"/>
                <a:gd name="connsiteX3" fmla="*/ 1238250 w 1238250"/>
                <a:gd name="connsiteY3" fmla="*/ 814388 h 823912"/>
                <a:gd name="connsiteX4" fmla="*/ 247650 w 1238250"/>
                <a:gd name="connsiteY4" fmla="*/ 0 h 823912"/>
                <a:gd name="connsiteX0" fmla="*/ 233363 w 1238250"/>
                <a:gd name="connsiteY0" fmla="*/ 0 h 766762"/>
                <a:gd name="connsiteX1" fmla="*/ 0 w 1238250"/>
                <a:gd name="connsiteY1" fmla="*/ 4763 h 766762"/>
                <a:gd name="connsiteX2" fmla="*/ 952500 w 1238250"/>
                <a:gd name="connsiteY2" fmla="*/ 766762 h 766762"/>
                <a:gd name="connsiteX3" fmla="*/ 1238250 w 1238250"/>
                <a:gd name="connsiteY3" fmla="*/ 757238 h 766762"/>
                <a:gd name="connsiteX4" fmla="*/ 233363 w 1238250"/>
                <a:gd name="connsiteY4" fmla="*/ 0 h 766762"/>
                <a:gd name="connsiteX0" fmla="*/ 233363 w 1238250"/>
                <a:gd name="connsiteY0" fmla="*/ 0 h 773376"/>
                <a:gd name="connsiteX1" fmla="*/ 0 w 1238250"/>
                <a:gd name="connsiteY1" fmla="*/ 4763 h 773376"/>
                <a:gd name="connsiteX2" fmla="*/ 952500 w 1238250"/>
                <a:gd name="connsiteY2" fmla="*/ 766762 h 773376"/>
                <a:gd name="connsiteX3" fmla="*/ 1238250 w 1238250"/>
                <a:gd name="connsiteY3" fmla="*/ 771525 h 773376"/>
                <a:gd name="connsiteX4" fmla="*/ 233363 w 1238250"/>
                <a:gd name="connsiteY4" fmla="*/ 0 h 773376"/>
                <a:gd name="connsiteX0" fmla="*/ 233363 w 1238250"/>
                <a:gd name="connsiteY0" fmla="*/ 0 h 766762"/>
                <a:gd name="connsiteX1" fmla="*/ 0 w 1238250"/>
                <a:gd name="connsiteY1" fmla="*/ 4763 h 766762"/>
                <a:gd name="connsiteX2" fmla="*/ 952500 w 1238250"/>
                <a:gd name="connsiteY2" fmla="*/ 766762 h 766762"/>
                <a:gd name="connsiteX3" fmla="*/ 1238250 w 1238250"/>
                <a:gd name="connsiteY3" fmla="*/ 757236 h 766762"/>
                <a:gd name="connsiteX4" fmla="*/ 233363 w 1238250"/>
                <a:gd name="connsiteY4" fmla="*/ 0 h 766762"/>
                <a:gd name="connsiteX0" fmla="*/ 233363 w 1238250"/>
                <a:gd name="connsiteY0" fmla="*/ 0 h 773375"/>
                <a:gd name="connsiteX1" fmla="*/ 0 w 1238250"/>
                <a:gd name="connsiteY1" fmla="*/ 4763 h 773375"/>
                <a:gd name="connsiteX2" fmla="*/ 952500 w 1238250"/>
                <a:gd name="connsiteY2" fmla="*/ 766762 h 773375"/>
                <a:gd name="connsiteX3" fmla="*/ 1238250 w 1238250"/>
                <a:gd name="connsiteY3" fmla="*/ 771523 h 773375"/>
                <a:gd name="connsiteX4" fmla="*/ 233363 w 1238250"/>
                <a:gd name="connsiteY4" fmla="*/ 0 h 773375"/>
                <a:gd name="connsiteX0" fmla="*/ 233363 w 1238250"/>
                <a:gd name="connsiteY0" fmla="*/ 0 h 771523"/>
                <a:gd name="connsiteX1" fmla="*/ 0 w 1238250"/>
                <a:gd name="connsiteY1" fmla="*/ 4763 h 771523"/>
                <a:gd name="connsiteX2" fmla="*/ 952500 w 1238250"/>
                <a:gd name="connsiteY2" fmla="*/ 766762 h 771523"/>
                <a:gd name="connsiteX3" fmla="*/ 1238250 w 1238250"/>
                <a:gd name="connsiteY3" fmla="*/ 771523 h 771523"/>
                <a:gd name="connsiteX4" fmla="*/ 233363 w 1238250"/>
                <a:gd name="connsiteY4" fmla="*/ 0 h 771523"/>
                <a:gd name="connsiteX0" fmla="*/ 233363 w 1238250"/>
                <a:gd name="connsiteY0" fmla="*/ 0 h 771523"/>
                <a:gd name="connsiteX1" fmla="*/ 0 w 1238250"/>
                <a:gd name="connsiteY1" fmla="*/ 23466 h 771523"/>
                <a:gd name="connsiteX2" fmla="*/ 952500 w 1238250"/>
                <a:gd name="connsiteY2" fmla="*/ 766762 h 771523"/>
                <a:gd name="connsiteX3" fmla="*/ 1238250 w 1238250"/>
                <a:gd name="connsiteY3" fmla="*/ 771523 h 771523"/>
                <a:gd name="connsiteX4" fmla="*/ 233363 w 1238250"/>
                <a:gd name="connsiteY4" fmla="*/ 0 h 771523"/>
                <a:gd name="connsiteX0" fmla="*/ 233363 w 1238250"/>
                <a:gd name="connsiteY0" fmla="*/ 0 h 757496"/>
                <a:gd name="connsiteX1" fmla="*/ 0 w 1238250"/>
                <a:gd name="connsiteY1" fmla="*/ 9439 h 757496"/>
                <a:gd name="connsiteX2" fmla="*/ 952500 w 1238250"/>
                <a:gd name="connsiteY2" fmla="*/ 752735 h 757496"/>
                <a:gd name="connsiteX3" fmla="*/ 1238250 w 1238250"/>
                <a:gd name="connsiteY3" fmla="*/ 757496 h 757496"/>
                <a:gd name="connsiteX4" fmla="*/ 233363 w 1238250"/>
                <a:gd name="connsiteY4" fmla="*/ 0 h 757496"/>
                <a:gd name="connsiteX0" fmla="*/ 233363 w 1238250"/>
                <a:gd name="connsiteY0" fmla="*/ 0 h 757496"/>
                <a:gd name="connsiteX1" fmla="*/ 0 w 1238250"/>
                <a:gd name="connsiteY1" fmla="*/ 9439 h 757496"/>
                <a:gd name="connsiteX2" fmla="*/ 952500 w 1238250"/>
                <a:gd name="connsiteY2" fmla="*/ 752735 h 757496"/>
                <a:gd name="connsiteX3" fmla="*/ 1238250 w 1238250"/>
                <a:gd name="connsiteY3" fmla="*/ 757496 h 757496"/>
                <a:gd name="connsiteX4" fmla="*/ 233363 w 1238250"/>
                <a:gd name="connsiteY4" fmla="*/ 0 h 757496"/>
                <a:gd name="connsiteX0" fmla="*/ 243561 w 1248448"/>
                <a:gd name="connsiteY0" fmla="*/ 573 h 758069"/>
                <a:gd name="connsiteX1" fmla="*/ 0 w 1248448"/>
                <a:gd name="connsiteY1" fmla="*/ 0 h 758069"/>
                <a:gd name="connsiteX2" fmla="*/ 962698 w 1248448"/>
                <a:gd name="connsiteY2" fmla="*/ 753308 h 758069"/>
                <a:gd name="connsiteX3" fmla="*/ 1248448 w 1248448"/>
                <a:gd name="connsiteY3" fmla="*/ 758069 h 758069"/>
                <a:gd name="connsiteX4" fmla="*/ 243561 w 1248448"/>
                <a:gd name="connsiteY4" fmla="*/ 573 h 758069"/>
                <a:gd name="connsiteX0" fmla="*/ 243561 w 1248448"/>
                <a:gd name="connsiteY0" fmla="*/ 573 h 758069"/>
                <a:gd name="connsiteX1" fmla="*/ 0 w 1248448"/>
                <a:gd name="connsiteY1" fmla="*/ 0 h 758069"/>
                <a:gd name="connsiteX2" fmla="*/ 962698 w 1248448"/>
                <a:gd name="connsiteY2" fmla="*/ 753308 h 758069"/>
                <a:gd name="connsiteX3" fmla="*/ 1248448 w 1248448"/>
                <a:gd name="connsiteY3" fmla="*/ 758069 h 758069"/>
                <a:gd name="connsiteX4" fmla="*/ 243561 w 1248448"/>
                <a:gd name="connsiteY4" fmla="*/ 573 h 758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8448" h="758069">
                  <a:moveTo>
                    <a:pt x="243561" y="573"/>
                  </a:moveTo>
                  <a:cubicBezTo>
                    <a:pt x="162374" y="382"/>
                    <a:pt x="235530" y="6639"/>
                    <a:pt x="0" y="0"/>
                  </a:cubicBezTo>
                  <a:lnTo>
                    <a:pt x="962698" y="753308"/>
                  </a:lnTo>
                  <a:cubicBezTo>
                    <a:pt x="1114838" y="758721"/>
                    <a:pt x="1045247" y="751718"/>
                    <a:pt x="1248448" y="758069"/>
                  </a:cubicBezTo>
                  <a:lnTo>
                    <a:pt x="243561" y="573"/>
                  </a:lnTo>
                  <a:close/>
                </a:path>
              </a:pathLst>
            </a:custGeom>
            <a:solidFill>
              <a:srgbClr val="0099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05" name="Rectangle 204"/>
            <p:cNvSpPr/>
            <p:nvPr/>
          </p:nvSpPr>
          <p:spPr>
            <a:xfrm>
              <a:off x="1332065" y="1066560"/>
              <a:ext cx="296179" cy="1363508"/>
            </a:xfrm>
            <a:prstGeom prst="rect">
              <a:avLst/>
            </a:prstGeom>
            <a:solidFill>
              <a:srgbClr val="33CC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endParaRPr>
            </a:p>
          </p:txBody>
        </p:sp>
      </p:grpSp>
      <p:sp>
        <p:nvSpPr>
          <p:cNvPr id="48137" name="TextBox 205"/>
          <p:cNvSpPr txBox="1">
            <a:spLocks noChangeArrowheads="1"/>
          </p:cNvSpPr>
          <p:nvPr/>
        </p:nvSpPr>
        <p:spPr bwMode="auto">
          <a:xfrm>
            <a:off x="6315075" y="3986213"/>
            <a:ext cx="71205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2000">
                <a:solidFill>
                  <a:srgbClr val="000099"/>
                </a:solidFill>
                <a:latin typeface="Comic Sans MS" panose="030F0702030302020204" pitchFamily="66" charset="0"/>
              </a:rPr>
              <a:t>host</a:t>
            </a:r>
          </a:p>
        </p:txBody>
      </p:sp>
      <p:grpSp>
        <p:nvGrpSpPr>
          <p:cNvPr id="48138" name="Group 206"/>
          <p:cNvGrpSpPr>
            <a:grpSpLocks/>
          </p:cNvGrpSpPr>
          <p:nvPr/>
        </p:nvGrpSpPr>
        <p:grpSpPr bwMode="auto">
          <a:xfrm>
            <a:off x="6083300" y="3535363"/>
            <a:ext cx="1295400" cy="506412"/>
            <a:chOff x="1816230" y="6118900"/>
            <a:chExt cx="1843339" cy="739100"/>
          </a:xfrm>
        </p:grpSpPr>
        <p:pic>
          <p:nvPicPr>
            <p:cNvPr id="48155" name="Picture 8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16230" y="6142069"/>
              <a:ext cx="1843339" cy="7159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9" name="Rectangle 208"/>
            <p:cNvSpPr/>
            <p:nvPr/>
          </p:nvSpPr>
          <p:spPr>
            <a:xfrm rot="1049095">
              <a:off x="1947252" y="6118900"/>
              <a:ext cx="1651325" cy="463386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50000">
                  <a:schemeClr val="bg1">
                    <a:alpha val="48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endParaRPr>
            </a:p>
          </p:txBody>
        </p:sp>
      </p:grpSp>
      <p:grpSp>
        <p:nvGrpSpPr>
          <p:cNvPr id="48139" name="Group 209"/>
          <p:cNvGrpSpPr>
            <a:grpSpLocks/>
          </p:cNvGrpSpPr>
          <p:nvPr/>
        </p:nvGrpSpPr>
        <p:grpSpPr bwMode="auto">
          <a:xfrm>
            <a:off x="6223000" y="1919289"/>
            <a:ext cx="1409700" cy="877887"/>
            <a:chOff x="2387973" y="4309243"/>
            <a:chExt cx="1771787" cy="1282262"/>
          </a:xfrm>
        </p:grpSpPr>
        <p:pic>
          <p:nvPicPr>
            <p:cNvPr id="48153" name="Picture 9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83508" y="4309243"/>
              <a:ext cx="1284945" cy="12822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2" name="Rectangle 211"/>
            <p:cNvSpPr/>
            <p:nvPr/>
          </p:nvSpPr>
          <p:spPr>
            <a:xfrm rot="11601822">
              <a:off x="2387973" y="5127757"/>
              <a:ext cx="1771787" cy="424330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50000">
                  <a:schemeClr val="bg1">
                    <a:alpha val="48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endParaRPr>
            </a:p>
          </p:txBody>
        </p:sp>
      </p:grpSp>
      <p:sp>
        <p:nvSpPr>
          <p:cNvPr id="48140" name="TextBox 215"/>
          <p:cNvSpPr txBox="1">
            <a:spLocks noChangeArrowheads="1"/>
          </p:cNvSpPr>
          <p:nvPr/>
        </p:nvSpPr>
        <p:spPr bwMode="auto">
          <a:xfrm>
            <a:off x="6972300" y="3341688"/>
            <a:ext cx="27764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600">
                <a:solidFill>
                  <a:srgbClr val="000099"/>
                </a:solidFill>
                <a:latin typeface="Comic Sans MS" panose="030F0702030302020204" pitchFamily="66" charset="0"/>
              </a:rPr>
              <a:t>1</a:t>
            </a:r>
          </a:p>
        </p:txBody>
      </p:sp>
      <p:sp>
        <p:nvSpPr>
          <p:cNvPr id="48141" name="TextBox 216"/>
          <p:cNvSpPr txBox="1">
            <a:spLocks noChangeArrowheads="1"/>
          </p:cNvSpPr>
          <p:nvPr/>
        </p:nvSpPr>
        <p:spPr bwMode="auto">
          <a:xfrm>
            <a:off x="6731000" y="3349625"/>
            <a:ext cx="30970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600">
                <a:solidFill>
                  <a:srgbClr val="000099"/>
                </a:solidFill>
                <a:latin typeface="Comic Sans MS" panose="030F0702030302020204" pitchFamily="66" charset="0"/>
              </a:rPr>
              <a:t>2</a:t>
            </a:r>
          </a:p>
        </p:txBody>
      </p:sp>
      <p:cxnSp>
        <p:nvCxnSpPr>
          <p:cNvPr id="48142" name="Straight Connector 3"/>
          <p:cNvCxnSpPr>
            <a:cxnSpLocks noChangeShapeType="1"/>
          </p:cNvCxnSpPr>
          <p:nvPr/>
        </p:nvCxnSpPr>
        <p:spPr bwMode="auto">
          <a:xfrm flipV="1">
            <a:off x="7221538" y="2363788"/>
            <a:ext cx="1225550" cy="5651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8143" name="TextBox 234"/>
          <p:cNvSpPr txBox="1">
            <a:spLocks noChangeArrowheads="1"/>
          </p:cNvSpPr>
          <p:nvPr/>
        </p:nvSpPr>
        <p:spPr bwMode="auto">
          <a:xfrm>
            <a:off x="8385175" y="2014538"/>
            <a:ext cx="1609736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800">
                <a:solidFill>
                  <a:srgbClr val="000099"/>
                </a:solidFill>
                <a:latin typeface="Comic Sans MS" panose="030F0702030302020204" pitchFamily="66" charset="0"/>
              </a:rPr>
              <a:t>two packets, </a:t>
            </a:r>
          </a:p>
          <a:p>
            <a:r>
              <a:rPr lang="en-US" altLang="zh-CN" sz="1800" i="1">
                <a:solidFill>
                  <a:srgbClr val="000099"/>
                </a:solidFill>
                <a:latin typeface="Comic Sans MS" panose="030F0702030302020204" pitchFamily="66" charset="0"/>
              </a:rPr>
              <a:t>L</a:t>
            </a:r>
            <a:r>
              <a:rPr lang="en-US" altLang="zh-CN" sz="1800">
                <a:solidFill>
                  <a:srgbClr val="000099"/>
                </a:solidFill>
                <a:latin typeface="Comic Sans MS" panose="030F0702030302020204" pitchFamily="66" charset="0"/>
              </a:rPr>
              <a:t> bits each</a:t>
            </a:r>
          </a:p>
        </p:txBody>
      </p:sp>
      <p:sp>
        <p:nvSpPr>
          <p:cNvPr id="48144" name="TextBox 235"/>
          <p:cNvSpPr txBox="1">
            <a:spLocks noChangeArrowheads="1"/>
          </p:cNvSpPr>
          <p:nvPr/>
        </p:nvSpPr>
        <p:spPr bwMode="auto">
          <a:xfrm>
            <a:off x="3024952" y="5456238"/>
            <a:ext cx="1529586" cy="784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>
              <a:lnSpc>
                <a:spcPts val="1800"/>
              </a:lnSpc>
            </a:pPr>
            <a:r>
              <a:rPr lang="en-US" altLang="zh-CN" sz="1800">
                <a:solidFill>
                  <a:srgbClr val="000099"/>
                </a:solidFill>
                <a:latin typeface="Comic Sans MS" panose="030F0702030302020204" pitchFamily="66" charset="0"/>
              </a:rPr>
              <a:t>packet</a:t>
            </a:r>
          </a:p>
          <a:p>
            <a:pPr algn="r">
              <a:lnSpc>
                <a:spcPts val="1800"/>
              </a:lnSpc>
            </a:pPr>
            <a:r>
              <a:rPr lang="en-US" altLang="zh-CN" sz="1800">
                <a:solidFill>
                  <a:srgbClr val="000099"/>
                </a:solidFill>
                <a:latin typeface="Comic Sans MS" panose="030F0702030302020204" pitchFamily="66" charset="0"/>
              </a:rPr>
              <a:t>transmission</a:t>
            </a:r>
          </a:p>
          <a:p>
            <a:pPr algn="r">
              <a:lnSpc>
                <a:spcPts val="1800"/>
              </a:lnSpc>
            </a:pPr>
            <a:r>
              <a:rPr lang="en-US" altLang="zh-CN" sz="1800">
                <a:solidFill>
                  <a:srgbClr val="000099"/>
                </a:solidFill>
                <a:latin typeface="Comic Sans MS" panose="030F0702030302020204" pitchFamily="66" charset="0"/>
              </a:rPr>
              <a:t>delay</a:t>
            </a:r>
          </a:p>
        </p:txBody>
      </p:sp>
      <p:sp>
        <p:nvSpPr>
          <p:cNvPr id="48145" name="TextBox 237"/>
          <p:cNvSpPr txBox="1">
            <a:spLocks noChangeArrowheads="1"/>
          </p:cNvSpPr>
          <p:nvPr/>
        </p:nvSpPr>
        <p:spPr bwMode="auto">
          <a:xfrm>
            <a:off x="5124964" y="5453063"/>
            <a:ext cx="1830950" cy="784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ts val="1800"/>
              </a:lnSpc>
            </a:pPr>
            <a:r>
              <a:rPr lang="en-US" altLang="zh-CN" sz="1800">
                <a:solidFill>
                  <a:srgbClr val="000099"/>
                </a:solidFill>
                <a:latin typeface="Comic Sans MS" panose="030F0702030302020204" pitchFamily="66" charset="0"/>
              </a:rPr>
              <a:t>time needed to</a:t>
            </a:r>
          </a:p>
          <a:p>
            <a:pPr algn="ctr">
              <a:lnSpc>
                <a:spcPts val="1800"/>
              </a:lnSpc>
            </a:pPr>
            <a:r>
              <a:rPr lang="en-US" altLang="zh-CN" sz="1800">
                <a:solidFill>
                  <a:srgbClr val="000099"/>
                </a:solidFill>
                <a:latin typeface="Comic Sans MS" panose="030F0702030302020204" pitchFamily="66" charset="0"/>
              </a:rPr>
              <a:t>transmit </a:t>
            </a:r>
            <a:r>
              <a:rPr lang="en-US" altLang="zh-CN" sz="1800" i="1">
                <a:solidFill>
                  <a:srgbClr val="000099"/>
                </a:solidFill>
                <a:latin typeface="Comic Sans MS" panose="030F0702030302020204" pitchFamily="66" charset="0"/>
              </a:rPr>
              <a:t>L</a:t>
            </a:r>
            <a:r>
              <a:rPr lang="en-US" altLang="zh-CN" sz="1800">
                <a:solidFill>
                  <a:srgbClr val="000099"/>
                </a:solidFill>
                <a:latin typeface="Comic Sans MS" panose="030F0702030302020204" pitchFamily="66" charset="0"/>
              </a:rPr>
              <a:t>-bit</a:t>
            </a:r>
          </a:p>
          <a:p>
            <a:pPr algn="ctr">
              <a:lnSpc>
                <a:spcPts val="1800"/>
              </a:lnSpc>
            </a:pPr>
            <a:r>
              <a:rPr lang="en-US" altLang="zh-CN" sz="1800">
                <a:solidFill>
                  <a:srgbClr val="000099"/>
                </a:solidFill>
                <a:latin typeface="Comic Sans MS" panose="030F0702030302020204" pitchFamily="66" charset="0"/>
              </a:rPr>
              <a:t>packet into link</a:t>
            </a:r>
          </a:p>
        </p:txBody>
      </p:sp>
      <p:sp>
        <p:nvSpPr>
          <p:cNvPr id="48146" name="TextBox 4"/>
          <p:cNvSpPr txBox="1">
            <a:spLocks noChangeArrowheads="1"/>
          </p:cNvSpPr>
          <p:nvPr/>
        </p:nvSpPr>
        <p:spPr bwMode="auto">
          <a:xfrm>
            <a:off x="7691439" y="5400675"/>
            <a:ext cx="1890261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i="1">
                <a:solidFill>
                  <a:srgbClr val="000099"/>
                </a:solidFill>
                <a:latin typeface="Comic Sans MS" panose="030F0702030302020204" pitchFamily="66" charset="0"/>
              </a:rPr>
              <a:t>L</a:t>
            </a:r>
            <a:r>
              <a:rPr lang="en-US" altLang="zh-CN">
                <a:solidFill>
                  <a:srgbClr val="000099"/>
                </a:solidFill>
                <a:latin typeface="Comic Sans MS" panose="030F0702030302020204" pitchFamily="66" charset="0"/>
              </a:rPr>
              <a:t> (bits)</a:t>
            </a:r>
          </a:p>
          <a:p>
            <a:r>
              <a:rPr lang="en-US" altLang="zh-CN" i="1">
                <a:solidFill>
                  <a:srgbClr val="000099"/>
                </a:solidFill>
                <a:latin typeface="Comic Sans MS" panose="030F0702030302020204" pitchFamily="66" charset="0"/>
              </a:rPr>
              <a:t>R</a:t>
            </a:r>
            <a:r>
              <a:rPr lang="en-US" altLang="zh-CN">
                <a:solidFill>
                  <a:srgbClr val="000099"/>
                </a:solidFill>
                <a:latin typeface="Comic Sans MS" panose="030F0702030302020204" pitchFamily="66" charset="0"/>
              </a:rPr>
              <a:t> (bits/sec)</a:t>
            </a:r>
          </a:p>
        </p:txBody>
      </p:sp>
      <p:cxnSp>
        <p:nvCxnSpPr>
          <p:cNvPr id="48147" name="Straight Connector 9"/>
          <p:cNvCxnSpPr>
            <a:cxnSpLocks noChangeShapeType="1"/>
          </p:cNvCxnSpPr>
          <p:nvPr/>
        </p:nvCxnSpPr>
        <p:spPr bwMode="auto">
          <a:xfrm>
            <a:off x="7778750" y="5819775"/>
            <a:ext cx="1284288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8148" name="TextBox 10"/>
          <p:cNvSpPr txBox="1">
            <a:spLocks noChangeArrowheads="1"/>
          </p:cNvSpPr>
          <p:nvPr/>
        </p:nvSpPr>
        <p:spPr bwMode="auto">
          <a:xfrm>
            <a:off x="4752976" y="5586413"/>
            <a:ext cx="34015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>
                <a:solidFill>
                  <a:srgbClr val="000099"/>
                </a:solidFill>
                <a:latin typeface="Comic Sans MS" panose="030F0702030302020204" pitchFamily="66" charset="0"/>
              </a:rPr>
              <a:t>=</a:t>
            </a:r>
          </a:p>
        </p:txBody>
      </p:sp>
      <p:sp>
        <p:nvSpPr>
          <p:cNvPr id="48149" name="TextBox 245"/>
          <p:cNvSpPr txBox="1">
            <a:spLocks noChangeArrowheads="1"/>
          </p:cNvSpPr>
          <p:nvPr/>
        </p:nvSpPr>
        <p:spPr bwMode="auto">
          <a:xfrm>
            <a:off x="7094539" y="5602288"/>
            <a:ext cx="34015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>
                <a:solidFill>
                  <a:srgbClr val="000099"/>
                </a:solidFill>
                <a:latin typeface="Comic Sans MS" panose="030F0702030302020204" pitchFamily="66" charset="0"/>
              </a:rPr>
              <a:t>=</a:t>
            </a:r>
          </a:p>
        </p:txBody>
      </p:sp>
      <p:sp>
        <p:nvSpPr>
          <p:cNvPr id="48150" name="Rectangle 11"/>
          <p:cNvSpPr>
            <a:spLocks noChangeArrowheads="1"/>
          </p:cNvSpPr>
          <p:nvPr/>
        </p:nvSpPr>
        <p:spPr bwMode="auto">
          <a:xfrm>
            <a:off x="2633663" y="5322888"/>
            <a:ext cx="7275512" cy="1001712"/>
          </a:xfrm>
          <a:prstGeom prst="rect">
            <a:avLst/>
          </a:prstGeom>
          <a:noFill/>
          <a:ln w="19050">
            <a:solidFill>
              <a:srgbClr val="C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41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0344472" y="6600388"/>
            <a:ext cx="1631669" cy="284996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>
                <a:solidFill>
                  <a:schemeClr val="accent2"/>
                </a:solidFill>
                <a:latin typeface="Tahoma" panose="020B0604030504040204" pitchFamily="34" charset="0"/>
              </a:rPr>
              <a:t>1.2 network edge</a:t>
            </a:r>
          </a:p>
        </p:txBody>
      </p:sp>
    </p:spTree>
    <p:extLst>
      <p:ext uri="{BB962C8B-B14F-4D97-AF65-F5344CB8AC3E}">
        <p14:creationId xmlns:p14="http://schemas.microsoft.com/office/powerpoint/2010/main" val="25406711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9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856640" y="6645954"/>
            <a:ext cx="360040" cy="223246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BD679CF4-F164-4EF4-91FF-AC3604378A52}" type="slidenum">
              <a:rPr lang="en-US" altLang="zh-CN" sz="1200" smtClean="0">
                <a:solidFill>
                  <a:schemeClr val="accent4"/>
                </a:solidFill>
                <a:latin typeface="Tahoma" panose="020B0604030504040204" pitchFamily="34" charset="0"/>
              </a:rPr>
              <a:pPr/>
              <a:t>25</a:t>
            </a:fld>
            <a:endParaRPr lang="en-US" altLang="zh-CN" sz="1200" dirty="0">
              <a:solidFill>
                <a:schemeClr val="accent4"/>
              </a:solidFill>
              <a:latin typeface="Tahoma" panose="020B0604030504040204" pitchFamily="34" charset="0"/>
            </a:endParaRPr>
          </a:p>
        </p:txBody>
      </p:sp>
      <p:sp>
        <p:nvSpPr>
          <p:cNvPr id="49155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847528" y="203113"/>
            <a:ext cx="7772400" cy="879475"/>
          </a:xfrm>
        </p:spPr>
        <p:txBody>
          <a:bodyPr/>
          <a:lstStyle/>
          <a:p>
            <a:pPr eaLnBrk="1" hangingPunct="1"/>
            <a:r>
              <a:rPr lang="en-US" altLang="zh-CN" sz="4000" dirty="0"/>
              <a:t>Physical media</a:t>
            </a:r>
            <a:endParaRPr lang="en-US" altLang="zh-CN" dirty="0"/>
          </a:p>
        </p:txBody>
      </p:sp>
      <p:sp>
        <p:nvSpPr>
          <p:cNvPr id="49156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1762921" y="1556792"/>
            <a:ext cx="4322763" cy="4648200"/>
          </a:xfrm>
        </p:spPr>
        <p:txBody>
          <a:bodyPr>
            <a:normAutofit fontScale="92500"/>
          </a:bodyPr>
          <a:lstStyle/>
          <a:p>
            <a:pPr>
              <a:buFont typeface="Wingdings" panose="05000000000000000000" pitchFamily="2" charset="2"/>
              <a:buChar char="n"/>
            </a:pPr>
            <a:r>
              <a:rPr lang="en-US" altLang="zh-CN" sz="2400" dirty="0">
                <a:solidFill>
                  <a:srgbClr val="CC0000"/>
                </a:solidFill>
              </a:rPr>
              <a:t>bit:</a:t>
            </a:r>
            <a:r>
              <a:rPr lang="en-US" altLang="zh-CN" sz="2400" dirty="0">
                <a:solidFill>
                  <a:srgbClr val="FF0000"/>
                </a:solidFill>
              </a:rPr>
              <a:t> </a:t>
            </a:r>
            <a:r>
              <a:rPr lang="en-US" altLang="zh-CN" sz="2400" dirty="0"/>
              <a:t>propagates between</a:t>
            </a:r>
            <a:br>
              <a:rPr lang="en-US" altLang="zh-CN" sz="2400" dirty="0"/>
            </a:br>
            <a:r>
              <a:rPr lang="en-US" altLang="zh-CN" sz="2400" dirty="0"/>
              <a:t>transmitter/receiver pairs</a:t>
            </a:r>
            <a:endParaRPr lang="en-US" altLang="zh-CN" sz="2400" dirty="0">
              <a:solidFill>
                <a:srgbClr val="FF0000"/>
              </a:solidFill>
            </a:endParaRPr>
          </a:p>
          <a:p>
            <a:pPr>
              <a:buFont typeface="Wingdings" panose="05000000000000000000" pitchFamily="2" charset="2"/>
              <a:buChar char="n"/>
            </a:pPr>
            <a:r>
              <a:rPr lang="en-US" altLang="zh-CN" sz="2400" dirty="0">
                <a:solidFill>
                  <a:srgbClr val="CC0000"/>
                </a:solidFill>
              </a:rPr>
              <a:t>physical link:</a:t>
            </a:r>
            <a:r>
              <a:rPr lang="en-US" altLang="zh-CN" sz="2400" dirty="0"/>
              <a:t> what lies between transmitter &amp; receiver</a:t>
            </a:r>
          </a:p>
          <a:p>
            <a:pPr>
              <a:buFont typeface="Wingdings" panose="05000000000000000000" pitchFamily="2" charset="2"/>
              <a:buChar char="n"/>
            </a:pPr>
            <a:r>
              <a:rPr lang="en-US" altLang="zh-CN" sz="2400" dirty="0">
                <a:solidFill>
                  <a:srgbClr val="CC0000"/>
                </a:solidFill>
              </a:rPr>
              <a:t>guided media: </a:t>
            </a:r>
          </a:p>
          <a:p>
            <a:pPr marL="682625" lvl="1" indent="-225425"/>
            <a:r>
              <a:rPr lang="en-US" altLang="zh-CN" dirty="0">
                <a:ea typeface="宋体" panose="02010600030101010101" pitchFamily="2" charset="-122"/>
              </a:rPr>
              <a:t>signals propagate in solid media: copper, fiber, coax</a:t>
            </a:r>
          </a:p>
          <a:p>
            <a:pPr>
              <a:buFont typeface="Wingdings" panose="05000000000000000000" pitchFamily="2" charset="2"/>
              <a:buChar char="n"/>
            </a:pPr>
            <a:r>
              <a:rPr lang="en-US" altLang="zh-CN" sz="2400" dirty="0">
                <a:solidFill>
                  <a:srgbClr val="CC0000"/>
                </a:solidFill>
              </a:rPr>
              <a:t>unguided media:</a:t>
            </a:r>
            <a:r>
              <a:rPr lang="en-US" altLang="zh-CN" sz="2400" dirty="0"/>
              <a:t> </a:t>
            </a:r>
          </a:p>
          <a:p>
            <a:pPr marL="682625" lvl="1" indent="-225425"/>
            <a:r>
              <a:rPr lang="en-US" altLang="zh-CN" dirty="0">
                <a:ea typeface="宋体" panose="02010600030101010101" pitchFamily="2" charset="-122"/>
              </a:rPr>
              <a:t>signals propagate freely, e.g., radio</a:t>
            </a:r>
          </a:p>
        </p:txBody>
      </p:sp>
      <p:sp>
        <p:nvSpPr>
          <p:cNvPr id="62469" name="Rectangle 4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6960096" y="1556792"/>
            <a:ext cx="3810000" cy="3346450"/>
          </a:xfrm>
        </p:spPr>
        <p:txBody>
          <a:bodyPr/>
          <a:lstStyle/>
          <a:p>
            <a:pPr eaLnBrk="1" hangingPunct="1">
              <a:buFont typeface="Wingdings" charset="0"/>
              <a:buNone/>
              <a:defRPr/>
            </a:pPr>
            <a:r>
              <a:rPr lang="en-US" sz="2400" i="1" dirty="0">
                <a:solidFill>
                  <a:srgbClr val="CC0000"/>
                </a:solidFill>
                <a:ea typeface="ＭＳ Ｐゴシック" charset="0"/>
              </a:rPr>
              <a:t>twisted pair (TP</a:t>
            </a:r>
            <a:r>
              <a:rPr lang="en-US" sz="2400" i="1" dirty="0">
                <a:solidFill>
                  <a:srgbClr val="FF0000"/>
                </a:solidFill>
                <a:ea typeface="ＭＳ Ｐゴシック" charset="0"/>
              </a:rPr>
              <a:t>)</a:t>
            </a:r>
            <a:endParaRPr lang="en-US" sz="2400" i="1" dirty="0">
              <a:ea typeface="ＭＳ Ｐゴシック" charset="0"/>
            </a:endParaRPr>
          </a:p>
          <a:p>
            <a:pPr>
              <a:buFont typeface="Wingdings" panose="05000000000000000000" pitchFamily="2" charset="2"/>
              <a:buChar char="n"/>
              <a:defRPr/>
            </a:pPr>
            <a:r>
              <a:rPr lang="en-US" sz="2400" dirty="0">
                <a:ea typeface="ＭＳ Ｐゴシック" charset="0"/>
              </a:rPr>
              <a:t>two insulated copper wires</a:t>
            </a:r>
          </a:p>
          <a:p>
            <a:pPr marL="682625" lvl="1" indent="-225425">
              <a:defRPr/>
            </a:pPr>
            <a:r>
              <a:rPr lang="en-US" sz="2200" dirty="0">
                <a:ea typeface="宋体" panose="02010600030101010101" pitchFamily="2" charset="-122"/>
              </a:rPr>
              <a:t>Category 5: 100 Mbps, 1 Gbps Ethernet</a:t>
            </a:r>
          </a:p>
          <a:p>
            <a:pPr marL="682625" lvl="1" indent="-225425">
              <a:defRPr/>
            </a:pPr>
            <a:r>
              <a:rPr lang="en-US" sz="2200" dirty="0">
                <a:ea typeface="宋体" panose="02010600030101010101" pitchFamily="2" charset="-122"/>
              </a:rPr>
              <a:t>Category 6: 10Gbps</a:t>
            </a:r>
          </a:p>
        </p:txBody>
      </p:sp>
      <p:pic>
        <p:nvPicPr>
          <p:cNvPr id="49154" name="Picture 11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8513" y="947738"/>
            <a:ext cx="3128962" cy="17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158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3453" y="4221088"/>
            <a:ext cx="2276475" cy="1703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0344472" y="6600388"/>
            <a:ext cx="1631669" cy="284996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>
                <a:solidFill>
                  <a:schemeClr val="accent2"/>
                </a:solidFill>
                <a:latin typeface="Tahoma" panose="020B0604030504040204" pitchFamily="34" charset="0"/>
              </a:rPr>
              <a:t>1.2 network edge</a:t>
            </a:r>
          </a:p>
        </p:txBody>
      </p:sp>
    </p:spTree>
    <p:extLst>
      <p:ext uri="{BB962C8B-B14F-4D97-AF65-F5344CB8AC3E}">
        <p14:creationId xmlns:p14="http://schemas.microsoft.com/office/powerpoint/2010/main" val="42720720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8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856640" y="6645954"/>
            <a:ext cx="360040" cy="223246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1D67C3C7-986C-4D7C-90DB-71401B9DFB01}" type="slidenum">
              <a:rPr lang="en-US" altLang="zh-CN" sz="1200" smtClean="0">
                <a:solidFill>
                  <a:schemeClr val="accent4"/>
                </a:solidFill>
                <a:latin typeface="Tahoma" panose="020B0604030504040204" pitchFamily="34" charset="0"/>
              </a:rPr>
              <a:pPr/>
              <a:t>26</a:t>
            </a:fld>
            <a:endParaRPr lang="en-US" altLang="zh-CN" sz="1200" dirty="0">
              <a:solidFill>
                <a:schemeClr val="accent4"/>
              </a:solidFill>
              <a:latin typeface="Tahoma" panose="020B0604030504040204" pitchFamily="34" charset="0"/>
            </a:endParaRPr>
          </a:p>
        </p:txBody>
      </p:sp>
      <p:sp>
        <p:nvSpPr>
          <p:cNvPr id="5120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860551" y="128588"/>
            <a:ext cx="6672064" cy="879475"/>
          </a:xfrm>
        </p:spPr>
        <p:txBody>
          <a:bodyPr/>
          <a:lstStyle/>
          <a:p>
            <a:pPr eaLnBrk="1" hangingPunct="1"/>
            <a:r>
              <a:rPr lang="en-US" altLang="zh-CN" sz="3600" dirty="0"/>
              <a:t>Physical media: coax, fiber</a:t>
            </a:r>
            <a:endParaRPr lang="en-US" altLang="zh-CN" dirty="0"/>
          </a:p>
        </p:txBody>
      </p:sp>
      <p:sp>
        <p:nvSpPr>
          <p:cNvPr id="64517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1775520" y="1346664"/>
            <a:ext cx="3962400" cy="4327525"/>
          </a:xfrm>
        </p:spPr>
        <p:txBody>
          <a:bodyPr/>
          <a:lstStyle/>
          <a:p>
            <a:pPr eaLnBrk="1" hangingPunct="1">
              <a:buFont typeface="Wingdings" charset="0"/>
              <a:buNone/>
              <a:defRPr/>
            </a:pPr>
            <a:r>
              <a:rPr lang="en-US" i="1" dirty="0">
                <a:solidFill>
                  <a:srgbClr val="CC0000"/>
                </a:solidFill>
                <a:ea typeface="ＭＳ Ｐゴシック" charset="0"/>
              </a:rPr>
              <a:t>coaxial cable:</a:t>
            </a:r>
            <a:endParaRPr lang="en-US" sz="2400" i="1" dirty="0">
              <a:solidFill>
                <a:srgbClr val="CC0000"/>
              </a:solidFill>
              <a:ea typeface="ＭＳ Ｐゴシック" charset="0"/>
            </a:endParaRPr>
          </a:p>
          <a:p>
            <a:pPr marL="287338" indent="-287338">
              <a:buFont typeface="Wingdings" charset="2"/>
              <a:buChar char="§"/>
              <a:defRPr/>
            </a:pPr>
            <a:r>
              <a:rPr lang="en-US" sz="2400" dirty="0">
                <a:ea typeface="ＭＳ Ｐゴシック" charset="0"/>
              </a:rPr>
              <a:t>two concentric copper conductors</a:t>
            </a:r>
          </a:p>
          <a:p>
            <a:pPr marL="287338" indent="-287338">
              <a:buFont typeface="Wingdings" charset="2"/>
              <a:buChar char="§"/>
              <a:defRPr/>
            </a:pPr>
            <a:r>
              <a:rPr lang="en-US" sz="2400" dirty="0">
                <a:ea typeface="ＭＳ Ｐゴシック" charset="0"/>
              </a:rPr>
              <a:t>bidirectional</a:t>
            </a:r>
          </a:p>
          <a:p>
            <a:pPr marL="287338" indent="-287338">
              <a:buFont typeface="Wingdings" charset="2"/>
              <a:buChar char="§"/>
              <a:defRPr/>
            </a:pPr>
            <a:r>
              <a:rPr lang="en-US" sz="2400" dirty="0">
                <a:ea typeface="ＭＳ Ｐゴシック" charset="0"/>
              </a:rPr>
              <a:t>broadband:</a:t>
            </a:r>
          </a:p>
          <a:p>
            <a:pPr marL="800100" lvl="1" indent="-342900">
              <a:lnSpc>
                <a:spcPct val="85000"/>
              </a:lnSpc>
              <a:buClr>
                <a:srgbClr val="000099"/>
              </a:buClr>
              <a:buFont typeface="Comic Sans MS" panose="030F0702030302020204" pitchFamily="66" charset="0"/>
              <a:buChar char="­"/>
              <a:defRPr/>
            </a:pPr>
            <a:r>
              <a:rPr lang="en-US" sz="2000" dirty="0">
                <a:ea typeface="MS PGothic" panose="020B0600070205080204" pitchFamily="34" charset="-128"/>
              </a:rPr>
              <a:t>multiple channels on cable</a:t>
            </a:r>
          </a:p>
          <a:p>
            <a:pPr marL="800100" lvl="1" indent="-342900">
              <a:lnSpc>
                <a:spcPct val="85000"/>
              </a:lnSpc>
              <a:buClr>
                <a:srgbClr val="000099"/>
              </a:buClr>
              <a:buFont typeface="Comic Sans MS" panose="030F0702030302020204" pitchFamily="66" charset="0"/>
              <a:buChar char="­"/>
              <a:defRPr/>
            </a:pPr>
            <a:r>
              <a:rPr lang="en-US" sz="2000" dirty="0">
                <a:ea typeface="MS PGothic" panose="020B0600070205080204" pitchFamily="34" charset="-128"/>
              </a:rPr>
              <a:t>HFC</a:t>
            </a:r>
          </a:p>
        </p:txBody>
      </p:sp>
      <p:pic>
        <p:nvPicPr>
          <p:cNvPr id="51202" name="Picture 6" descr="f-pic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6951" y="4899025"/>
            <a:ext cx="2371725" cy="146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03" name="Picture 12" descr="underline_base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0551" y="857250"/>
            <a:ext cx="6251673" cy="150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06" name="Picture 4" descr="coax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5770" y="4356100"/>
            <a:ext cx="2501900" cy="1085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4519" name="Rectangle 5"/>
          <p:cNvSpPr>
            <a:spLocks noChangeArrowheads="1"/>
          </p:cNvSpPr>
          <p:nvPr/>
        </p:nvSpPr>
        <p:spPr bwMode="auto">
          <a:xfrm>
            <a:off x="6191250" y="1317626"/>
            <a:ext cx="4945310" cy="4124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682625" indent="-225425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20000"/>
              </a:spcBef>
              <a:buClr>
                <a:schemeClr val="accent2"/>
              </a:buClr>
              <a:buSzPct val="85000"/>
              <a:buFont typeface="Wingdings" panose="05000000000000000000" pitchFamily="2" charset="2"/>
              <a:buNone/>
            </a:pPr>
            <a:r>
              <a:rPr lang="en-US" altLang="zh-CN" sz="2800" i="1" dirty="0">
                <a:solidFill>
                  <a:srgbClr val="CC0000"/>
                </a:solidFill>
                <a:latin typeface="Comic Sans MS" panose="030F0702030302020204" pitchFamily="66" charset="0"/>
              </a:rPr>
              <a:t>fiber optic cable:</a:t>
            </a:r>
            <a:endParaRPr lang="en-US" altLang="zh-CN" i="1" dirty="0">
              <a:solidFill>
                <a:srgbClr val="CC0000"/>
              </a:solidFill>
              <a:latin typeface="Comic Sans MS" panose="030F0702030302020204" pitchFamily="66" charset="0"/>
            </a:endParaRPr>
          </a:p>
          <a:p>
            <a: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altLang="zh-CN" dirty="0">
                <a:solidFill>
                  <a:srgbClr val="000099"/>
                </a:solidFill>
                <a:latin typeface="Comic Sans MS" panose="030F0702030302020204" pitchFamily="66" charset="0"/>
              </a:rPr>
              <a:t>glass fiber carrying light pulses, each pulse a bit</a:t>
            </a:r>
          </a:p>
          <a:p>
            <a: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altLang="zh-CN" dirty="0">
                <a:solidFill>
                  <a:srgbClr val="000099"/>
                </a:solidFill>
                <a:latin typeface="Comic Sans MS" panose="030F0702030302020204" pitchFamily="66" charset="0"/>
              </a:rPr>
              <a:t>high-speed operation:</a:t>
            </a:r>
          </a:p>
          <a:p>
            <a:pPr marL="800100" lvl="1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Comic Sans MS" panose="030F0702030302020204" pitchFamily="66" charset="0"/>
              <a:buChar char="­"/>
            </a:pPr>
            <a:r>
              <a:rPr lang="en-US" altLang="zh-CN" sz="2000" dirty="0">
                <a:solidFill>
                  <a:srgbClr val="000099"/>
                </a:solidFill>
                <a:latin typeface="Comic Sans MS" panose="030F0702030302020204" pitchFamily="66" charset="0"/>
              </a:rPr>
              <a:t>high-speed point-to-point transmission (e.g., 10</a:t>
            </a:r>
            <a:r>
              <a:rPr lang="ja-JP" altLang="en-US" sz="2000" dirty="0">
                <a:solidFill>
                  <a:srgbClr val="000099"/>
                </a:solidFill>
                <a:latin typeface="Comic Sans MS" panose="030F0702030302020204" pitchFamily="66" charset="0"/>
              </a:rPr>
              <a:t>’</a:t>
            </a:r>
            <a:r>
              <a:rPr lang="en-US" altLang="ja-JP" sz="2000" dirty="0">
                <a:solidFill>
                  <a:srgbClr val="000099"/>
                </a:solidFill>
                <a:latin typeface="Comic Sans MS" panose="030F0702030302020204" pitchFamily="66" charset="0"/>
              </a:rPr>
              <a:t>s-100</a:t>
            </a:r>
            <a:r>
              <a:rPr lang="ja-JP" altLang="en-US" sz="2000" dirty="0">
                <a:solidFill>
                  <a:srgbClr val="000099"/>
                </a:solidFill>
                <a:latin typeface="Comic Sans MS" panose="030F0702030302020204" pitchFamily="66" charset="0"/>
              </a:rPr>
              <a:t>’</a:t>
            </a:r>
            <a:r>
              <a:rPr lang="en-US" altLang="ja-JP" sz="2000" dirty="0">
                <a:solidFill>
                  <a:srgbClr val="000099"/>
                </a:solidFill>
                <a:latin typeface="Comic Sans MS" panose="030F0702030302020204" pitchFamily="66" charset="0"/>
              </a:rPr>
              <a:t>s </a:t>
            </a:r>
            <a:r>
              <a:rPr lang="en-US" altLang="ja-JP" sz="2000" dirty="0" err="1">
                <a:solidFill>
                  <a:srgbClr val="000099"/>
                </a:solidFill>
                <a:latin typeface="Comic Sans MS" panose="030F0702030302020204" pitchFamily="66" charset="0"/>
              </a:rPr>
              <a:t>Gbps</a:t>
            </a:r>
            <a:r>
              <a:rPr lang="en-US" altLang="ja-JP" sz="2000" dirty="0">
                <a:solidFill>
                  <a:srgbClr val="000099"/>
                </a:solidFill>
                <a:latin typeface="Comic Sans MS" panose="030F0702030302020204" pitchFamily="66" charset="0"/>
              </a:rPr>
              <a:t> transmission rate)</a:t>
            </a:r>
          </a:p>
          <a:p>
            <a: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altLang="zh-CN" dirty="0">
                <a:solidFill>
                  <a:srgbClr val="000099"/>
                </a:solidFill>
                <a:latin typeface="Comic Sans MS" panose="030F0702030302020204" pitchFamily="66" charset="0"/>
              </a:rPr>
              <a:t>low error rate: </a:t>
            </a:r>
          </a:p>
          <a:p>
            <a:pPr marL="800100" lvl="1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Comic Sans MS" panose="030F0702030302020204" pitchFamily="66" charset="0"/>
              <a:buChar char="­"/>
            </a:pPr>
            <a:r>
              <a:rPr lang="en-US" altLang="zh-CN" sz="2000" dirty="0">
                <a:solidFill>
                  <a:srgbClr val="000099"/>
                </a:solidFill>
                <a:latin typeface="Comic Sans MS" panose="030F0702030302020204" pitchFamily="66" charset="0"/>
              </a:rPr>
              <a:t>repeaters spaced far apart </a:t>
            </a:r>
          </a:p>
          <a:p>
            <a:pPr marL="800100" lvl="1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Comic Sans MS" panose="030F0702030302020204" pitchFamily="66" charset="0"/>
              <a:buChar char="­"/>
            </a:pPr>
            <a:r>
              <a:rPr lang="en-US" altLang="zh-CN" sz="2000" dirty="0">
                <a:solidFill>
                  <a:srgbClr val="000099"/>
                </a:solidFill>
                <a:latin typeface="Comic Sans MS" panose="030F0702030302020204" pitchFamily="66" charset="0"/>
              </a:rPr>
              <a:t>immune to electromagnetic noise</a:t>
            </a: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0344472" y="6600388"/>
            <a:ext cx="1631669" cy="284996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>
                <a:solidFill>
                  <a:schemeClr val="accent2"/>
                </a:solidFill>
                <a:latin typeface="Tahoma" panose="020B0604030504040204" pitchFamily="34" charset="0"/>
              </a:rPr>
              <a:t>1.2 network edge</a:t>
            </a:r>
          </a:p>
        </p:txBody>
      </p:sp>
    </p:spTree>
    <p:extLst>
      <p:ext uri="{BB962C8B-B14F-4D97-AF65-F5344CB8AC3E}">
        <p14:creationId xmlns:p14="http://schemas.microsoft.com/office/powerpoint/2010/main" val="35748208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856640" y="6645954"/>
            <a:ext cx="360040" cy="223246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7893EF2F-E4C0-45D5-8C79-F5161D393C66}" type="slidenum">
              <a:rPr lang="en-US" altLang="zh-CN" sz="1200" smtClean="0">
                <a:solidFill>
                  <a:schemeClr val="accent4"/>
                </a:solidFill>
                <a:latin typeface="Tahoma" panose="020B0604030504040204" pitchFamily="34" charset="0"/>
              </a:rPr>
              <a:pPr/>
              <a:t>27</a:t>
            </a:fld>
            <a:endParaRPr lang="en-US" altLang="zh-CN" sz="1200" dirty="0">
              <a:solidFill>
                <a:schemeClr val="accent4"/>
              </a:solidFill>
              <a:latin typeface="Tahoma" panose="020B0604030504040204" pitchFamily="34" charset="0"/>
            </a:endParaRPr>
          </a:p>
        </p:txBody>
      </p:sp>
      <p:sp>
        <p:nvSpPr>
          <p:cNvPr id="53251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487488" y="-103980"/>
            <a:ext cx="8382000" cy="1143000"/>
          </a:xfrm>
        </p:spPr>
        <p:txBody>
          <a:bodyPr/>
          <a:lstStyle/>
          <a:p>
            <a:pPr eaLnBrk="1" hangingPunct="1"/>
            <a:r>
              <a:rPr lang="en-US" altLang="zh-CN" sz="3600" dirty="0"/>
              <a:t>Physical media: radio</a:t>
            </a:r>
            <a:endParaRPr lang="en-US" altLang="zh-CN" dirty="0"/>
          </a:p>
        </p:txBody>
      </p:sp>
      <p:sp>
        <p:nvSpPr>
          <p:cNvPr id="53252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1415480" y="1340768"/>
            <a:ext cx="4248472" cy="4876800"/>
          </a:xfrm>
        </p:spPr>
        <p:txBody>
          <a:bodyPr/>
          <a:lstStyle/>
          <a:p>
            <a:pPr>
              <a:buFont typeface="Wingdings" panose="05000000000000000000" pitchFamily="2" charset="2"/>
              <a:buChar char="n"/>
            </a:pPr>
            <a:r>
              <a:rPr lang="en-US" altLang="zh-CN" sz="2400" dirty="0"/>
              <a:t>signal carried in electromagnetic spectrum</a:t>
            </a:r>
          </a:p>
          <a:p>
            <a:pPr>
              <a:buFont typeface="Wingdings" panose="05000000000000000000" pitchFamily="2" charset="2"/>
              <a:buChar char="n"/>
            </a:pPr>
            <a:r>
              <a:rPr lang="en-US" altLang="zh-CN" sz="2400" dirty="0"/>
              <a:t>no physical </a:t>
            </a:r>
            <a:r>
              <a:rPr lang="en-US" altLang="ja-JP" sz="2400" dirty="0"/>
              <a:t>"wire"</a:t>
            </a:r>
          </a:p>
          <a:p>
            <a:pPr>
              <a:buFont typeface="Wingdings" panose="05000000000000000000" pitchFamily="2" charset="2"/>
              <a:buChar char="n"/>
            </a:pPr>
            <a:r>
              <a:rPr lang="en-US" altLang="zh-CN" sz="2400" dirty="0"/>
              <a:t>bidirectional</a:t>
            </a:r>
          </a:p>
          <a:p>
            <a:pPr>
              <a:buFont typeface="Wingdings" panose="05000000000000000000" pitchFamily="2" charset="2"/>
              <a:buChar char="n"/>
            </a:pPr>
            <a:r>
              <a:rPr lang="en-US" altLang="zh-CN" sz="2400" dirty="0"/>
              <a:t>propagation environment effects:</a:t>
            </a:r>
          </a:p>
          <a:p>
            <a:pPr marL="682625" lvl="1" indent="-225425"/>
            <a:r>
              <a:rPr lang="en-US" altLang="zh-CN" dirty="0">
                <a:ea typeface="宋体" panose="02010600030101010101" pitchFamily="2" charset="-122"/>
              </a:rPr>
              <a:t>reflection </a:t>
            </a:r>
          </a:p>
          <a:p>
            <a:pPr marL="682625" lvl="1" indent="-225425"/>
            <a:r>
              <a:rPr lang="en-US" altLang="zh-CN" dirty="0">
                <a:ea typeface="宋体" panose="02010600030101010101" pitchFamily="2" charset="-122"/>
              </a:rPr>
              <a:t>obstruction by objects</a:t>
            </a:r>
          </a:p>
          <a:p>
            <a:pPr marL="682625" lvl="1" indent="-225425"/>
            <a:r>
              <a:rPr lang="en-US" altLang="zh-CN" dirty="0">
                <a:ea typeface="宋体" panose="02010600030101010101" pitchFamily="2" charset="-122"/>
              </a:rPr>
              <a:t>interference</a:t>
            </a:r>
          </a:p>
        </p:txBody>
      </p:sp>
      <p:pic>
        <p:nvPicPr>
          <p:cNvPr id="53250" name="Picture 11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5951" y="800100"/>
            <a:ext cx="4113213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6565" name="Rectangle 4"/>
          <p:cNvSpPr>
            <a:spLocks noChangeArrowheads="1"/>
          </p:cNvSpPr>
          <p:nvPr/>
        </p:nvSpPr>
        <p:spPr bwMode="auto">
          <a:xfrm>
            <a:off x="6210300" y="1238251"/>
            <a:ext cx="4782244" cy="42789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accent2"/>
              </a:buClr>
              <a:buSzPct val="85000"/>
              <a:defRPr/>
            </a:pPr>
            <a:r>
              <a:rPr lang="en-US" sz="2800" i="1" dirty="0">
                <a:solidFill>
                  <a:srgbClr val="CC0000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radio link types:</a:t>
            </a:r>
            <a:endParaRPr lang="en-US" i="1" dirty="0">
              <a:solidFill>
                <a:srgbClr val="CC0000"/>
              </a:solidFill>
              <a:latin typeface="Comic Sans MS" panose="030F0702030302020204" pitchFamily="66" charset="0"/>
              <a:ea typeface="ＭＳ Ｐゴシック" charset="0"/>
              <a:cs typeface="ＭＳ Ｐゴシック" charset="0"/>
            </a:endParaRPr>
          </a:p>
          <a:p>
            <a:pPr marL="287338" indent="-287338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dirty="0">
                <a:solidFill>
                  <a:srgbClr val="000099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terrestrial  microwave</a:t>
            </a:r>
          </a:p>
          <a:p>
            <a:pPr marL="800100" lvl="1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Comic Sans MS" panose="030F0702030302020204" pitchFamily="66" charset="0"/>
              <a:buChar char="­"/>
              <a:defRPr/>
            </a:pPr>
            <a:r>
              <a:rPr lang="en-US" sz="2000" dirty="0">
                <a:solidFill>
                  <a:srgbClr val="0000FF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e.g. up to 45 Mbps channels</a:t>
            </a:r>
          </a:p>
          <a:p>
            <a:pPr marL="287338" indent="-287338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dirty="0">
                <a:solidFill>
                  <a:srgbClr val="000099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LAN</a:t>
            </a:r>
            <a:r>
              <a:rPr lang="en-US" dirty="0"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(e.g., WiFi)</a:t>
            </a:r>
          </a:p>
          <a:p>
            <a:pPr marL="800100" lvl="1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Comic Sans MS" panose="030F0702030302020204" pitchFamily="66" charset="0"/>
              <a:buChar char="­"/>
              <a:defRPr/>
            </a:pPr>
            <a:r>
              <a:rPr lang="en-US" sz="2000" dirty="0">
                <a:solidFill>
                  <a:srgbClr val="0000FF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54 Mbps</a:t>
            </a:r>
          </a:p>
          <a:p>
            <a:pPr marL="287338" indent="-287338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dirty="0">
                <a:solidFill>
                  <a:srgbClr val="000099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wide-area</a:t>
            </a:r>
            <a:r>
              <a:rPr lang="en-US" dirty="0"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(e.g., cellular)</a:t>
            </a:r>
          </a:p>
          <a:p>
            <a:pPr marL="800100" lvl="1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Comic Sans MS" panose="030F0702030302020204" pitchFamily="66" charset="0"/>
              <a:buChar char="­"/>
              <a:defRPr/>
            </a:pPr>
            <a:r>
              <a:rPr lang="en-US" sz="2000" dirty="0">
                <a:solidFill>
                  <a:srgbClr val="0000FF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4G cellular: ~ 10 Mbps</a:t>
            </a:r>
          </a:p>
          <a:p>
            <a:pPr marL="287338" indent="-287338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dirty="0">
                <a:solidFill>
                  <a:srgbClr val="000099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satellite</a:t>
            </a:r>
          </a:p>
          <a:p>
            <a:pPr marL="800100" lvl="1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Comic Sans MS" panose="030F0702030302020204" pitchFamily="66" charset="0"/>
              <a:buChar char="­"/>
              <a:defRPr/>
            </a:pPr>
            <a:r>
              <a:rPr lang="en-US" sz="2000" dirty="0">
                <a:solidFill>
                  <a:srgbClr val="0000FF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Kbps to 45Mbps channel (or multiple smaller channels)</a:t>
            </a:r>
          </a:p>
          <a:p>
            <a:pPr marL="800100" lvl="1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Comic Sans MS" panose="030F0702030302020204" pitchFamily="66" charset="0"/>
              <a:buChar char="­"/>
              <a:defRPr/>
            </a:pPr>
            <a:r>
              <a:rPr lang="en-US" sz="2000" dirty="0">
                <a:solidFill>
                  <a:srgbClr val="0000FF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270 msec end-end delay</a:t>
            </a:r>
          </a:p>
          <a:p>
            <a:pPr marL="800100" lvl="1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Comic Sans MS" panose="030F0702030302020204" pitchFamily="66" charset="0"/>
              <a:buChar char="­"/>
              <a:defRPr/>
            </a:pPr>
            <a:r>
              <a:rPr lang="en-US" sz="2000" dirty="0">
                <a:solidFill>
                  <a:srgbClr val="0000FF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geosynchronous versus low altitude</a:t>
            </a:r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0344472" y="6600388"/>
            <a:ext cx="1631669" cy="284996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>
                <a:solidFill>
                  <a:schemeClr val="accent2"/>
                </a:solidFill>
                <a:latin typeface="Tahoma" panose="020B0604030504040204" pitchFamily="34" charset="0"/>
              </a:rPr>
              <a:t>1.2 network edge</a:t>
            </a:r>
          </a:p>
        </p:txBody>
      </p:sp>
    </p:spTree>
    <p:extLst>
      <p:ext uri="{BB962C8B-B14F-4D97-AF65-F5344CB8AC3E}">
        <p14:creationId xmlns:p14="http://schemas.microsoft.com/office/powerpoint/2010/main" val="5949489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Footer Placeholder 6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>
                <a:solidFill>
                  <a:schemeClr val="accent2"/>
                </a:solidFill>
                <a:latin typeface="Tahoma" panose="020B0604030504040204" pitchFamily="34" charset="0"/>
              </a:rPr>
              <a:t>1 Introduction</a:t>
            </a:r>
          </a:p>
        </p:txBody>
      </p:sp>
      <p:pic>
        <p:nvPicPr>
          <p:cNvPr id="55298" name="Picture 2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3451" y="1028700"/>
            <a:ext cx="4570413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5299" name="Rectangle 2"/>
          <p:cNvSpPr>
            <a:spLocks noGrp="1" noChangeArrowheads="1"/>
          </p:cNvSpPr>
          <p:nvPr>
            <p:ph type="title"/>
          </p:nvPr>
        </p:nvSpPr>
        <p:spPr>
          <a:xfrm>
            <a:off x="2423592" y="97709"/>
            <a:ext cx="4520704" cy="1143000"/>
          </a:xfrm>
        </p:spPr>
        <p:txBody>
          <a:bodyPr/>
          <a:lstStyle/>
          <a:p>
            <a:pPr eaLnBrk="1" hangingPunct="1"/>
            <a:r>
              <a:rPr lang="en-US" altLang="zh-CN" dirty="0"/>
              <a:t>Chapter 1: roadmap</a:t>
            </a:r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254251" y="1406525"/>
            <a:ext cx="8207375" cy="4648200"/>
          </a:xfrm>
        </p:spPr>
        <p:txBody>
          <a:bodyPr/>
          <a:lstStyle/>
          <a:p>
            <a:pPr lvl="1" eaLnBrk="1" hangingPunct="1">
              <a:lnSpc>
                <a:spcPct val="105000"/>
              </a:lnSpc>
              <a:spcBef>
                <a:spcPct val="5000"/>
              </a:spcBef>
              <a:buFont typeface="Wingdings" panose="05000000000000000000" pitchFamily="2" charset="2"/>
              <a:buNone/>
            </a:pPr>
            <a:r>
              <a:rPr lang="en-US" altLang="zh-CN" sz="2800" dirty="0">
                <a:ea typeface="宋体" panose="02010600030101010101" pitchFamily="2" charset="-122"/>
              </a:rPr>
              <a:t>1.1 what </a:t>
            </a:r>
            <a:r>
              <a:rPr lang="en-US" altLang="zh-CN" sz="2800" i="1" dirty="0">
                <a:ea typeface="宋体" panose="02010600030101010101" pitchFamily="2" charset="-122"/>
              </a:rPr>
              <a:t>is</a:t>
            </a:r>
            <a:r>
              <a:rPr lang="en-US" altLang="zh-CN" sz="2800" dirty="0">
                <a:ea typeface="宋体" panose="02010600030101010101" pitchFamily="2" charset="-122"/>
              </a:rPr>
              <a:t> the Internet?</a:t>
            </a:r>
          </a:p>
          <a:p>
            <a:pPr lvl="1" eaLnBrk="1" hangingPunct="1">
              <a:lnSpc>
                <a:spcPct val="105000"/>
              </a:lnSpc>
              <a:spcBef>
                <a:spcPct val="5000"/>
              </a:spcBef>
              <a:buFont typeface="Wingdings" panose="05000000000000000000" pitchFamily="2" charset="2"/>
              <a:buNone/>
            </a:pPr>
            <a:r>
              <a:rPr lang="en-US" altLang="zh-CN" sz="2800" dirty="0">
                <a:ea typeface="宋体" panose="02010600030101010101" pitchFamily="2" charset="-122"/>
              </a:rPr>
              <a:t>1.2 network edge</a:t>
            </a:r>
          </a:p>
          <a:p>
            <a:pPr lvl="2" eaLnBrk="1" hangingPunct="1">
              <a:lnSpc>
                <a:spcPct val="105000"/>
              </a:lnSpc>
              <a:spcBef>
                <a:spcPct val="5000"/>
              </a:spcBef>
              <a:buSzPct val="70000"/>
              <a:buFont typeface="Wingdings" panose="05000000000000000000" pitchFamily="2" charset="2"/>
              <a:buChar char="v"/>
            </a:pPr>
            <a:r>
              <a:rPr lang="en-US" altLang="zh-CN" sz="2400" dirty="0">
                <a:latin typeface="Gill Sans MT" panose="020B0502020104020203" pitchFamily="34" charset="0"/>
                <a:ea typeface="宋体" panose="02010600030101010101" pitchFamily="2" charset="-122"/>
              </a:rPr>
              <a:t>end systems, access networks, links</a:t>
            </a:r>
          </a:p>
          <a:p>
            <a:pPr lvl="1" eaLnBrk="1" hangingPunct="1">
              <a:lnSpc>
                <a:spcPct val="105000"/>
              </a:lnSpc>
              <a:spcBef>
                <a:spcPct val="5000"/>
              </a:spcBef>
              <a:buFont typeface="Wingdings" panose="05000000000000000000" pitchFamily="2" charset="2"/>
              <a:buNone/>
            </a:pPr>
            <a:r>
              <a:rPr lang="en-US" altLang="zh-CN" sz="2800" dirty="0">
                <a:solidFill>
                  <a:srgbClr val="CC0000"/>
                </a:solidFill>
                <a:ea typeface="宋体" panose="02010600030101010101" pitchFamily="2" charset="-122"/>
              </a:rPr>
              <a:t>1.3 network core</a:t>
            </a:r>
          </a:p>
          <a:p>
            <a:pPr lvl="2" eaLnBrk="1" hangingPunct="1">
              <a:lnSpc>
                <a:spcPct val="105000"/>
              </a:lnSpc>
              <a:spcBef>
                <a:spcPct val="5000"/>
              </a:spcBef>
              <a:buSzPct val="70000"/>
              <a:buFont typeface="Wingdings" panose="05000000000000000000" pitchFamily="2" charset="2"/>
              <a:buChar char="v"/>
            </a:pPr>
            <a:r>
              <a:rPr lang="en-US" altLang="zh-CN" sz="2400" dirty="0">
                <a:solidFill>
                  <a:srgbClr val="CC0000"/>
                </a:solidFill>
                <a:latin typeface="Gill Sans MT" panose="020B0502020104020203" pitchFamily="34" charset="0"/>
                <a:ea typeface="宋体" panose="02010600030101010101" pitchFamily="2" charset="-122"/>
              </a:rPr>
              <a:t>packet switching, circuit switching, network structure</a:t>
            </a:r>
          </a:p>
          <a:p>
            <a:pPr lvl="1" eaLnBrk="1" hangingPunct="1">
              <a:lnSpc>
                <a:spcPct val="105000"/>
              </a:lnSpc>
              <a:spcBef>
                <a:spcPct val="5000"/>
              </a:spcBef>
              <a:buFont typeface="Wingdings" panose="05000000000000000000" pitchFamily="2" charset="2"/>
              <a:buNone/>
            </a:pPr>
            <a:r>
              <a:rPr lang="en-US" altLang="zh-CN" sz="2800" dirty="0">
                <a:ea typeface="宋体" panose="02010600030101010101" pitchFamily="2" charset="-122"/>
              </a:rPr>
              <a:t>1.4 delay, loss, throughput in networks</a:t>
            </a:r>
          </a:p>
          <a:p>
            <a:pPr lvl="1" eaLnBrk="1" hangingPunct="1">
              <a:lnSpc>
                <a:spcPct val="105000"/>
              </a:lnSpc>
              <a:spcBef>
                <a:spcPct val="5000"/>
              </a:spcBef>
              <a:buFont typeface="Wingdings" panose="05000000000000000000" pitchFamily="2" charset="2"/>
              <a:buNone/>
            </a:pPr>
            <a:r>
              <a:rPr lang="en-US" altLang="zh-CN" sz="2800" dirty="0">
                <a:ea typeface="宋体" panose="02010600030101010101" pitchFamily="2" charset="-122"/>
              </a:rPr>
              <a:t>1.5 protocol layers, service models</a:t>
            </a:r>
          </a:p>
          <a:p>
            <a:pPr lvl="1" eaLnBrk="1" hangingPunct="1">
              <a:lnSpc>
                <a:spcPct val="105000"/>
              </a:lnSpc>
              <a:spcBef>
                <a:spcPct val="5000"/>
              </a:spcBef>
              <a:buFont typeface="Wingdings" panose="05000000000000000000" pitchFamily="2" charset="2"/>
              <a:buNone/>
            </a:pPr>
            <a:r>
              <a:rPr lang="en-US" altLang="zh-CN" sz="2800" dirty="0">
                <a:ea typeface="宋体" panose="02010600030101010101" pitchFamily="2" charset="-122"/>
              </a:rPr>
              <a:t>1.6 networks under attack: security</a:t>
            </a:r>
          </a:p>
          <a:p>
            <a:pPr lvl="1" eaLnBrk="1" hangingPunct="1">
              <a:lnSpc>
                <a:spcPct val="105000"/>
              </a:lnSpc>
              <a:spcBef>
                <a:spcPct val="5000"/>
              </a:spcBef>
              <a:buFont typeface="Wingdings" panose="05000000000000000000" pitchFamily="2" charset="2"/>
              <a:buNone/>
            </a:pPr>
            <a:r>
              <a:rPr lang="en-US" altLang="zh-CN" sz="2800" dirty="0">
                <a:ea typeface="宋体" panose="02010600030101010101" pitchFamily="2" charset="-122"/>
              </a:rPr>
              <a:t>1.7 history</a:t>
            </a:r>
          </a:p>
          <a:p>
            <a:pPr eaLnBrk="1" hangingPunct="1"/>
            <a:endParaRPr lang="en-US" altLang="zh-CN" dirty="0"/>
          </a:p>
        </p:txBody>
      </p:sp>
      <p:sp>
        <p:nvSpPr>
          <p:cNvPr id="55301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855583" y="6652043"/>
            <a:ext cx="360040" cy="223246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B0DFB387-940D-430B-B6E2-92AF40816F58}" type="slidenum">
              <a:rPr lang="en-US" altLang="zh-CN" sz="1200" smtClean="0">
                <a:solidFill>
                  <a:schemeClr val="accent4"/>
                </a:solidFill>
                <a:latin typeface="Tahoma" panose="020B0604030504040204" pitchFamily="34" charset="0"/>
              </a:rPr>
              <a:pPr/>
              <a:t>28</a:t>
            </a:fld>
            <a:endParaRPr lang="en-US" altLang="zh-CN" sz="1200" dirty="0">
              <a:solidFill>
                <a:schemeClr val="accent4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01040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0344472" y="6669360"/>
            <a:ext cx="1384395" cy="18864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>
                <a:solidFill>
                  <a:schemeClr val="accent2"/>
                </a:solidFill>
                <a:latin typeface="Tahoma" panose="020B0604030504040204" pitchFamily="34" charset="0"/>
              </a:rPr>
              <a:t>1.3 network core</a:t>
            </a:r>
          </a:p>
        </p:txBody>
      </p:sp>
      <p:sp>
        <p:nvSpPr>
          <p:cNvPr id="57412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72A6578E-69F8-49E9-9FB5-36355EC7DBF9}" type="slidenum">
              <a:rPr lang="en-US" altLang="zh-CN" sz="1200" smtClean="0">
                <a:solidFill>
                  <a:schemeClr val="accent4"/>
                </a:solidFill>
                <a:latin typeface="Tahoma" panose="020B0604030504040204" pitchFamily="34" charset="0"/>
              </a:rPr>
              <a:pPr/>
              <a:t>29</a:t>
            </a:fld>
            <a:endParaRPr lang="en-US" altLang="zh-CN" sz="1200" dirty="0">
              <a:solidFill>
                <a:schemeClr val="accent4"/>
              </a:solidFill>
              <a:latin typeface="Tahoma" panose="020B0604030504040204" pitchFamily="34" charset="0"/>
            </a:endParaRPr>
          </a:p>
        </p:txBody>
      </p:sp>
      <p:sp>
        <p:nvSpPr>
          <p:cNvPr id="57346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1561662" y="1517651"/>
            <a:ext cx="4271963" cy="4648200"/>
          </a:xfrm>
        </p:spPr>
        <p:txBody>
          <a:bodyPr>
            <a:normAutofit fontScale="92500"/>
          </a:bodyPr>
          <a:lstStyle/>
          <a:p>
            <a:pPr eaLnBrk="1" hangingPunct="1">
              <a:buFont typeface="Wingdings" panose="05000000000000000000" pitchFamily="2" charset="2"/>
              <a:buChar char="n"/>
            </a:pPr>
            <a:r>
              <a:rPr lang="en-US" altLang="zh-CN" dirty="0"/>
              <a:t>mesh of interconnected routers</a:t>
            </a:r>
          </a:p>
          <a:p>
            <a:pPr eaLnBrk="1" hangingPunct="1">
              <a:buFont typeface="Wingdings" panose="05000000000000000000" pitchFamily="2" charset="2"/>
              <a:buChar char="n"/>
            </a:pPr>
            <a:r>
              <a:rPr lang="en-US" altLang="zh-CN" dirty="0">
                <a:solidFill>
                  <a:srgbClr val="CC0000"/>
                </a:solidFill>
              </a:rPr>
              <a:t>packet-switching: hosts break application-layer messages into </a:t>
            </a:r>
            <a:r>
              <a:rPr lang="en-US" altLang="zh-CN" i="1" dirty="0">
                <a:solidFill>
                  <a:srgbClr val="CC0000"/>
                </a:solidFill>
              </a:rPr>
              <a:t>packets</a:t>
            </a:r>
          </a:p>
          <a:p>
            <a:pPr lvl="1" eaLnBrk="1" hangingPunct="1"/>
            <a:r>
              <a:rPr lang="en-US" altLang="zh-CN" dirty="0">
                <a:ea typeface="宋体" panose="02010600030101010101" pitchFamily="2" charset="-122"/>
              </a:rPr>
              <a:t>forward packets</a:t>
            </a:r>
            <a:r>
              <a:rPr lang="en-US" altLang="zh-CN" i="1" dirty="0">
                <a:ea typeface="宋体" panose="02010600030101010101" pitchFamily="2" charset="-122"/>
              </a:rPr>
              <a:t> </a:t>
            </a:r>
            <a:r>
              <a:rPr lang="en-US" altLang="zh-CN" dirty="0">
                <a:ea typeface="宋体" panose="02010600030101010101" pitchFamily="2" charset="-122"/>
              </a:rPr>
              <a:t>from one router to the next, across links on path from source to destination</a:t>
            </a:r>
          </a:p>
          <a:p>
            <a:pPr lvl="1" eaLnBrk="1" hangingPunct="1"/>
            <a:r>
              <a:rPr lang="en-US" altLang="zh-CN" dirty="0">
                <a:ea typeface="宋体" panose="02010600030101010101" pitchFamily="2" charset="-122"/>
              </a:rPr>
              <a:t>each packet transmitted at full link capacity</a:t>
            </a:r>
          </a:p>
        </p:txBody>
      </p:sp>
      <p:sp>
        <p:nvSpPr>
          <p:cNvPr id="57347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367493" y="319088"/>
            <a:ext cx="4439816" cy="720725"/>
          </a:xfrm>
        </p:spPr>
        <p:txBody>
          <a:bodyPr/>
          <a:lstStyle/>
          <a:p>
            <a:pPr eaLnBrk="1" hangingPunct="1"/>
            <a:r>
              <a:rPr lang="en-US" altLang="zh-CN" dirty="0"/>
              <a:t>The network core</a:t>
            </a:r>
          </a:p>
        </p:txBody>
      </p:sp>
      <p:sp>
        <p:nvSpPr>
          <p:cNvPr id="57348" name="Freeform 637"/>
          <p:cNvSpPr>
            <a:spLocks/>
          </p:cNvSpPr>
          <p:nvPr/>
        </p:nvSpPr>
        <p:spPr bwMode="auto">
          <a:xfrm>
            <a:off x="6726239" y="1712913"/>
            <a:ext cx="1736725" cy="1071562"/>
          </a:xfrm>
          <a:custGeom>
            <a:avLst/>
            <a:gdLst>
              <a:gd name="T0" fmla="*/ 2147483647 w 1036"/>
              <a:gd name="T1" fmla="*/ 2147483647 h 675"/>
              <a:gd name="T2" fmla="*/ 2147483647 w 1036"/>
              <a:gd name="T3" fmla="*/ 2147483647 h 675"/>
              <a:gd name="T4" fmla="*/ 2147483647 w 1036"/>
              <a:gd name="T5" fmla="*/ 2147483647 h 675"/>
              <a:gd name="T6" fmla="*/ 2147483647 w 1036"/>
              <a:gd name="T7" fmla="*/ 2147483647 h 675"/>
              <a:gd name="T8" fmla="*/ 2147483647 w 1036"/>
              <a:gd name="T9" fmla="*/ 2147483647 h 675"/>
              <a:gd name="T10" fmla="*/ 2147483647 w 1036"/>
              <a:gd name="T11" fmla="*/ 2147483647 h 675"/>
              <a:gd name="T12" fmla="*/ 2147483647 w 1036"/>
              <a:gd name="T13" fmla="*/ 2147483647 h 675"/>
              <a:gd name="T14" fmla="*/ 2147483647 w 1036"/>
              <a:gd name="T15" fmla="*/ 2147483647 h 675"/>
              <a:gd name="T16" fmla="*/ 2147483647 w 1036"/>
              <a:gd name="T17" fmla="*/ 2147483647 h 675"/>
              <a:gd name="T18" fmla="*/ 2147483647 w 1036"/>
              <a:gd name="T19" fmla="*/ 2147483647 h 675"/>
              <a:gd name="T20" fmla="*/ 2147483647 w 1036"/>
              <a:gd name="T21" fmla="*/ 2147483647 h 675"/>
              <a:gd name="T22" fmla="*/ 2147483647 w 1036"/>
              <a:gd name="T23" fmla="*/ 2147483647 h 675"/>
              <a:gd name="T24" fmla="*/ 2147483647 w 1036"/>
              <a:gd name="T25" fmla="*/ 2147483647 h 675"/>
              <a:gd name="T26" fmla="*/ 2147483647 w 1036"/>
              <a:gd name="T27" fmla="*/ 2147483647 h 675"/>
              <a:gd name="T28" fmla="*/ 2147483647 w 1036"/>
              <a:gd name="T29" fmla="*/ 2147483647 h 675"/>
              <a:gd name="T30" fmla="*/ 2147483647 w 1036"/>
              <a:gd name="T31" fmla="*/ 2147483647 h 675"/>
              <a:gd name="T32" fmla="*/ 2147483647 w 1036"/>
              <a:gd name="T33" fmla="*/ 2147483647 h 675"/>
              <a:gd name="T34" fmla="*/ 2147483647 w 1036"/>
              <a:gd name="T35" fmla="*/ 2147483647 h 675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w 1036"/>
              <a:gd name="T55" fmla="*/ 0 h 675"/>
              <a:gd name="T56" fmla="*/ 1036 w 1036"/>
              <a:gd name="T57" fmla="*/ 675 h 675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T54" t="T55" r="T56" b="T57"/>
            <a:pathLst>
              <a:path w="1036" h="675">
                <a:moveTo>
                  <a:pt x="648" y="11"/>
                </a:moveTo>
                <a:cubicBezTo>
                  <a:pt x="584" y="19"/>
                  <a:pt x="464" y="33"/>
                  <a:pt x="390" y="53"/>
                </a:cubicBezTo>
                <a:cubicBezTo>
                  <a:pt x="316" y="73"/>
                  <a:pt x="246" y="100"/>
                  <a:pt x="206" y="129"/>
                </a:cubicBezTo>
                <a:cubicBezTo>
                  <a:pt x="166" y="158"/>
                  <a:pt x="183" y="201"/>
                  <a:pt x="152" y="229"/>
                </a:cubicBezTo>
                <a:cubicBezTo>
                  <a:pt x="121" y="257"/>
                  <a:pt x="44" y="259"/>
                  <a:pt x="22" y="297"/>
                </a:cubicBezTo>
                <a:cubicBezTo>
                  <a:pt x="0" y="335"/>
                  <a:pt x="0" y="427"/>
                  <a:pt x="18" y="459"/>
                </a:cubicBezTo>
                <a:cubicBezTo>
                  <a:pt x="36" y="491"/>
                  <a:pt x="59" y="484"/>
                  <a:pt x="132" y="489"/>
                </a:cubicBezTo>
                <a:cubicBezTo>
                  <a:pt x="205" y="494"/>
                  <a:pt x="380" y="478"/>
                  <a:pt x="458" y="489"/>
                </a:cubicBezTo>
                <a:cubicBezTo>
                  <a:pt x="536" y="500"/>
                  <a:pt x="549" y="527"/>
                  <a:pt x="598" y="555"/>
                </a:cubicBezTo>
                <a:cubicBezTo>
                  <a:pt x="647" y="583"/>
                  <a:pt x="707" y="639"/>
                  <a:pt x="752" y="657"/>
                </a:cubicBezTo>
                <a:cubicBezTo>
                  <a:pt x="797" y="675"/>
                  <a:pt x="837" y="670"/>
                  <a:pt x="870" y="661"/>
                </a:cubicBezTo>
                <a:cubicBezTo>
                  <a:pt x="903" y="652"/>
                  <a:pt x="932" y="639"/>
                  <a:pt x="952" y="603"/>
                </a:cubicBezTo>
                <a:cubicBezTo>
                  <a:pt x="972" y="567"/>
                  <a:pt x="981" y="497"/>
                  <a:pt x="992" y="445"/>
                </a:cubicBezTo>
                <a:cubicBezTo>
                  <a:pt x="1003" y="393"/>
                  <a:pt x="1013" y="347"/>
                  <a:pt x="1018" y="291"/>
                </a:cubicBezTo>
                <a:cubicBezTo>
                  <a:pt x="1023" y="235"/>
                  <a:pt x="1036" y="153"/>
                  <a:pt x="1022" y="107"/>
                </a:cubicBezTo>
                <a:cubicBezTo>
                  <a:pt x="1008" y="61"/>
                  <a:pt x="975" y="34"/>
                  <a:pt x="934" y="17"/>
                </a:cubicBezTo>
                <a:cubicBezTo>
                  <a:pt x="893" y="0"/>
                  <a:pt x="824" y="4"/>
                  <a:pt x="776" y="3"/>
                </a:cubicBezTo>
                <a:cubicBezTo>
                  <a:pt x="728" y="2"/>
                  <a:pt x="712" y="3"/>
                  <a:pt x="648" y="11"/>
                </a:cubicBezTo>
                <a:close/>
              </a:path>
            </a:pathLst>
          </a:cu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57349" name="Group 638"/>
          <p:cNvGrpSpPr>
            <a:grpSpLocks/>
          </p:cNvGrpSpPr>
          <p:nvPr/>
        </p:nvGrpSpPr>
        <p:grpSpPr bwMode="auto">
          <a:xfrm>
            <a:off x="6894513" y="3048000"/>
            <a:ext cx="1458912" cy="933450"/>
            <a:chOff x="2889" y="1631"/>
            <a:chExt cx="980" cy="743"/>
          </a:xfrm>
        </p:grpSpPr>
        <p:sp>
          <p:nvSpPr>
            <p:cNvPr id="57897" name="Rectangle 639"/>
            <p:cNvSpPr>
              <a:spLocks noChangeArrowheads="1"/>
            </p:cNvSpPr>
            <p:nvPr/>
          </p:nvSpPr>
          <p:spPr bwMode="auto">
            <a:xfrm>
              <a:off x="3046" y="1841"/>
              <a:ext cx="663" cy="533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/>
            </a:p>
          </p:txBody>
        </p:sp>
        <p:sp>
          <p:nvSpPr>
            <p:cNvPr id="57898" name="AutoShape 640"/>
            <p:cNvSpPr>
              <a:spLocks noChangeArrowheads="1"/>
            </p:cNvSpPr>
            <p:nvPr/>
          </p:nvSpPr>
          <p:spPr bwMode="auto">
            <a:xfrm>
              <a:off x="2889" y="1631"/>
              <a:ext cx="980" cy="253"/>
            </a:xfrm>
            <a:prstGeom prst="triangle">
              <a:avLst>
                <a:gd name="adj" fmla="val 50000"/>
              </a:avLst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CCFF"/>
                </a:solidFill>
              </a:endParaRPr>
            </a:p>
          </p:txBody>
        </p:sp>
      </p:grpSp>
      <p:sp>
        <p:nvSpPr>
          <p:cNvPr id="57350" name="Freeform 641"/>
          <p:cNvSpPr>
            <a:spLocks/>
          </p:cNvSpPr>
          <p:nvPr/>
        </p:nvSpPr>
        <p:spPr bwMode="auto">
          <a:xfrm>
            <a:off x="6888163" y="4425950"/>
            <a:ext cx="3225800" cy="1665288"/>
          </a:xfrm>
          <a:custGeom>
            <a:avLst/>
            <a:gdLst>
              <a:gd name="T0" fmla="*/ 2147483647 w 2032"/>
              <a:gd name="T1" fmla="*/ 2147483647 h 1049"/>
              <a:gd name="T2" fmla="*/ 2147483647 w 2032"/>
              <a:gd name="T3" fmla="*/ 2147483647 h 1049"/>
              <a:gd name="T4" fmla="*/ 2147483647 w 2032"/>
              <a:gd name="T5" fmla="*/ 2147483647 h 1049"/>
              <a:gd name="T6" fmla="*/ 2147483647 w 2032"/>
              <a:gd name="T7" fmla="*/ 2147483647 h 1049"/>
              <a:gd name="T8" fmla="*/ 2147483647 w 2032"/>
              <a:gd name="T9" fmla="*/ 2147483647 h 1049"/>
              <a:gd name="T10" fmla="*/ 2147483647 w 2032"/>
              <a:gd name="T11" fmla="*/ 2147483647 h 1049"/>
              <a:gd name="T12" fmla="*/ 2147483647 w 2032"/>
              <a:gd name="T13" fmla="*/ 2147483647 h 1049"/>
              <a:gd name="T14" fmla="*/ 2147483647 w 2032"/>
              <a:gd name="T15" fmla="*/ 2147483647 h 1049"/>
              <a:gd name="T16" fmla="*/ 2147483647 w 2032"/>
              <a:gd name="T17" fmla="*/ 2147483647 h 1049"/>
              <a:gd name="T18" fmla="*/ 2147483647 w 2032"/>
              <a:gd name="T19" fmla="*/ 2147483647 h 1049"/>
              <a:gd name="T20" fmla="*/ 2147483647 w 2032"/>
              <a:gd name="T21" fmla="*/ 2147483647 h 1049"/>
              <a:gd name="T22" fmla="*/ 2147483647 w 2032"/>
              <a:gd name="T23" fmla="*/ 2147483647 h 1049"/>
              <a:gd name="T24" fmla="*/ 2147483647 w 2032"/>
              <a:gd name="T25" fmla="*/ 2147483647 h 1049"/>
              <a:gd name="T26" fmla="*/ 2147483647 w 2032"/>
              <a:gd name="T27" fmla="*/ 2147483647 h 1049"/>
              <a:gd name="T28" fmla="*/ 2147483647 w 2032"/>
              <a:gd name="T29" fmla="*/ 2147483647 h 1049"/>
              <a:gd name="T30" fmla="*/ 2147483647 w 2032"/>
              <a:gd name="T31" fmla="*/ 2147483647 h 1049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2032"/>
              <a:gd name="T49" fmla="*/ 0 h 1049"/>
              <a:gd name="T50" fmla="*/ 2032 w 2032"/>
              <a:gd name="T51" fmla="*/ 1049 h 1049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2032" h="1049">
                <a:moveTo>
                  <a:pt x="1044" y="26"/>
                </a:moveTo>
                <a:cubicBezTo>
                  <a:pt x="959" y="45"/>
                  <a:pt x="924" y="118"/>
                  <a:pt x="847" y="125"/>
                </a:cubicBezTo>
                <a:cubicBezTo>
                  <a:pt x="770" y="132"/>
                  <a:pt x="697" y="61"/>
                  <a:pt x="580" y="68"/>
                </a:cubicBezTo>
                <a:cubicBezTo>
                  <a:pt x="463" y="75"/>
                  <a:pt x="232" y="119"/>
                  <a:pt x="143" y="170"/>
                </a:cubicBezTo>
                <a:cubicBezTo>
                  <a:pt x="54" y="221"/>
                  <a:pt x="65" y="289"/>
                  <a:pt x="48" y="374"/>
                </a:cubicBezTo>
                <a:cubicBezTo>
                  <a:pt x="31" y="459"/>
                  <a:pt x="0" y="618"/>
                  <a:pt x="41" y="680"/>
                </a:cubicBezTo>
                <a:cubicBezTo>
                  <a:pt x="82" y="742"/>
                  <a:pt x="191" y="709"/>
                  <a:pt x="294" y="744"/>
                </a:cubicBezTo>
                <a:cubicBezTo>
                  <a:pt x="397" y="779"/>
                  <a:pt x="527" y="849"/>
                  <a:pt x="660" y="893"/>
                </a:cubicBezTo>
                <a:cubicBezTo>
                  <a:pt x="793" y="938"/>
                  <a:pt x="944" y="991"/>
                  <a:pt x="1088" y="1014"/>
                </a:cubicBezTo>
                <a:cubicBezTo>
                  <a:pt x="1232" y="1036"/>
                  <a:pt x="1401" y="1049"/>
                  <a:pt x="1525" y="1031"/>
                </a:cubicBezTo>
                <a:cubicBezTo>
                  <a:pt x="1649" y="1012"/>
                  <a:pt x="1749" y="960"/>
                  <a:pt x="1831" y="907"/>
                </a:cubicBezTo>
                <a:cubicBezTo>
                  <a:pt x="1913" y="855"/>
                  <a:pt x="1998" y="824"/>
                  <a:pt x="2015" y="714"/>
                </a:cubicBezTo>
                <a:cubicBezTo>
                  <a:pt x="2032" y="604"/>
                  <a:pt x="1990" y="350"/>
                  <a:pt x="1931" y="251"/>
                </a:cubicBezTo>
                <a:cubicBezTo>
                  <a:pt x="1872" y="151"/>
                  <a:pt x="1754" y="153"/>
                  <a:pt x="1658" y="114"/>
                </a:cubicBezTo>
                <a:cubicBezTo>
                  <a:pt x="1562" y="76"/>
                  <a:pt x="1457" y="30"/>
                  <a:pt x="1355" y="15"/>
                </a:cubicBezTo>
                <a:cubicBezTo>
                  <a:pt x="1253" y="0"/>
                  <a:pt x="1129" y="8"/>
                  <a:pt x="1044" y="26"/>
                </a:cubicBezTo>
                <a:close/>
              </a:path>
            </a:pathLst>
          </a:cu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7351" name="Line 642"/>
          <p:cNvSpPr>
            <a:spLocks noChangeShapeType="1"/>
          </p:cNvSpPr>
          <p:nvPr/>
        </p:nvSpPr>
        <p:spPr bwMode="auto">
          <a:xfrm rot="16200000">
            <a:off x="9369426" y="5162551"/>
            <a:ext cx="523875" cy="13970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7352" name="Line 643"/>
          <p:cNvSpPr>
            <a:spLocks noChangeShapeType="1"/>
          </p:cNvSpPr>
          <p:nvPr/>
        </p:nvSpPr>
        <p:spPr bwMode="auto">
          <a:xfrm rot="5400000" flipV="1">
            <a:off x="9515476" y="5443539"/>
            <a:ext cx="3175" cy="85725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7353" name="Line 644"/>
          <p:cNvSpPr>
            <a:spLocks noChangeShapeType="1"/>
          </p:cNvSpPr>
          <p:nvPr/>
        </p:nvSpPr>
        <p:spPr bwMode="auto">
          <a:xfrm rot="16200000">
            <a:off x="9701213" y="5119688"/>
            <a:ext cx="0" cy="11430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7354" name="Line 646"/>
          <p:cNvSpPr>
            <a:spLocks noChangeShapeType="1"/>
          </p:cNvSpPr>
          <p:nvPr/>
        </p:nvSpPr>
        <p:spPr bwMode="auto">
          <a:xfrm>
            <a:off x="7624764" y="4776789"/>
            <a:ext cx="212725" cy="98425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7355" name="Line 647"/>
          <p:cNvSpPr>
            <a:spLocks noChangeShapeType="1"/>
          </p:cNvSpPr>
          <p:nvPr/>
        </p:nvSpPr>
        <p:spPr bwMode="auto">
          <a:xfrm flipV="1">
            <a:off x="7366001" y="5040314"/>
            <a:ext cx="390525" cy="73025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7356" name="Line 650"/>
          <p:cNvSpPr>
            <a:spLocks noChangeShapeType="1"/>
          </p:cNvSpPr>
          <p:nvPr/>
        </p:nvSpPr>
        <p:spPr bwMode="auto">
          <a:xfrm flipH="1">
            <a:off x="7791450" y="5087938"/>
            <a:ext cx="103188" cy="18415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7357" name="Line 651"/>
          <p:cNvSpPr>
            <a:spLocks noChangeShapeType="1"/>
          </p:cNvSpPr>
          <p:nvPr/>
        </p:nvSpPr>
        <p:spPr bwMode="auto">
          <a:xfrm flipH="1" flipV="1">
            <a:off x="8072438" y="5100639"/>
            <a:ext cx="114300" cy="173037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7358" name="Line 652"/>
          <p:cNvSpPr>
            <a:spLocks noChangeShapeType="1"/>
          </p:cNvSpPr>
          <p:nvPr/>
        </p:nvSpPr>
        <p:spPr bwMode="auto">
          <a:xfrm>
            <a:off x="8267700" y="5056189"/>
            <a:ext cx="503238" cy="269875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7359" name="Line 654"/>
          <p:cNvSpPr>
            <a:spLocks noChangeShapeType="1"/>
          </p:cNvSpPr>
          <p:nvPr/>
        </p:nvSpPr>
        <p:spPr bwMode="auto">
          <a:xfrm>
            <a:off x="7570788" y="3582988"/>
            <a:ext cx="234950" cy="74612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7360" name="Line 655"/>
          <p:cNvSpPr>
            <a:spLocks noChangeShapeType="1"/>
          </p:cNvSpPr>
          <p:nvPr/>
        </p:nvSpPr>
        <p:spPr bwMode="auto">
          <a:xfrm flipV="1">
            <a:off x="7415214" y="3736976"/>
            <a:ext cx="168275" cy="3175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57361" name="Group 656"/>
          <p:cNvGrpSpPr>
            <a:grpSpLocks/>
          </p:cNvGrpSpPr>
          <p:nvPr/>
        </p:nvGrpSpPr>
        <p:grpSpPr bwMode="auto">
          <a:xfrm>
            <a:off x="7135813" y="3503614"/>
            <a:ext cx="506412" cy="352425"/>
            <a:chOff x="2967" y="478"/>
            <a:chExt cx="788" cy="625"/>
          </a:xfrm>
        </p:grpSpPr>
        <p:pic>
          <p:nvPicPr>
            <p:cNvPr id="57895" name="Picture 657" descr="access_point_stylized_small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12" y="559"/>
              <a:ext cx="576" cy="5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7896" name="Picture 658" descr="antenna_radiation_stylized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67" y="478"/>
              <a:ext cx="788" cy="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7362" name="Freeform 659"/>
          <p:cNvSpPr>
            <a:spLocks/>
          </p:cNvSpPr>
          <p:nvPr/>
        </p:nvSpPr>
        <p:spPr bwMode="auto">
          <a:xfrm>
            <a:off x="8443914" y="3476626"/>
            <a:ext cx="1470025" cy="765175"/>
          </a:xfrm>
          <a:custGeom>
            <a:avLst/>
            <a:gdLst>
              <a:gd name="T0" fmla="*/ 2147483647 w 828"/>
              <a:gd name="T1" fmla="*/ 2147483647 h 425"/>
              <a:gd name="T2" fmla="*/ 2147483647 w 828"/>
              <a:gd name="T3" fmla="*/ 2147483647 h 425"/>
              <a:gd name="T4" fmla="*/ 2147483647 w 828"/>
              <a:gd name="T5" fmla="*/ 2147483647 h 425"/>
              <a:gd name="T6" fmla="*/ 2147483647 w 828"/>
              <a:gd name="T7" fmla="*/ 2147483647 h 425"/>
              <a:gd name="T8" fmla="*/ 2147483647 w 828"/>
              <a:gd name="T9" fmla="*/ 2147483647 h 425"/>
              <a:gd name="T10" fmla="*/ 2147483647 w 828"/>
              <a:gd name="T11" fmla="*/ 2147483647 h 425"/>
              <a:gd name="T12" fmla="*/ 2147483647 w 828"/>
              <a:gd name="T13" fmla="*/ 2147483647 h 425"/>
              <a:gd name="T14" fmla="*/ 2147483647 w 828"/>
              <a:gd name="T15" fmla="*/ 2147483647 h 425"/>
              <a:gd name="T16" fmla="*/ 2147483647 w 828"/>
              <a:gd name="T17" fmla="*/ 2147483647 h 425"/>
              <a:gd name="T18" fmla="*/ 2147483647 w 828"/>
              <a:gd name="T19" fmla="*/ 2147483647 h 425"/>
              <a:gd name="T20" fmla="*/ 2147483647 w 828"/>
              <a:gd name="T21" fmla="*/ 2147483647 h 425"/>
              <a:gd name="T22" fmla="*/ 2147483647 w 828"/>
              <a:gd name="T23" fmla="*/ 2147483647 h 425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828"/>
              <a:gd name="T37" fmla="*/ 0 h 425"/>
              <a:gd name="T38" fmla="*/ 828 w 828"/>
              <a:gd name="T39" fmla="*/ 425 h 425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828" h="425">
                <a:moveTo>
                  <a:pt x="382" y="30"/>
                </a:moveTo>
                <a:cubicBezTo>
                  <a:pt x="350" y="29"/>
                  <a:pt x="413" y="30"/>
                  <a:pt x="370" y="30"/>
                </a:cubicBezTo>
                <a:cubicBezTo>
                  <a:pt x="327" y="30"/>
                  <a:pt x="187" y="16"/>
                  <a:pt x="126" y="32"/>
                </a:cubicBezTo>
                <a:cubicBezTo>
                  <a:pt x="65" y="48"/>
                  <a:pt x="12" y="86"/>
                  <a:pt x="6" y="126"/>
                </a:cubicBezTo>
                <a:cubicBezTo>
                  <a:pt x="0" y="166"/>
                  <a:pt x="44" y="231"/>
                  <a:pt x="92" y="274"/>
                </a:cubicBezTo>
                <a:cubicBezTo>
                  <a:pt x="140" y="317"/>
                  <a:pt x="217" y="360"/>
                  <a:pt x="292" y="384"/>
                </a:cubicBezTo>
                <a:cubicBezTo>
                  <a:pt x="367" y="408"/>
                  <a:pt x="472" y="425"/>
                  <a:pt x="540" y="416"/>
                </a:cubicBezTo>
                <a:cubicBezTo>
                  <a:pt x="608" y="407"/>
                  <a:pt x="659" y="371"/>
                  <a:pt x="698" y="330"/>
                </a:cubicBezTo>
                <a:cubicBezTo>
                  <a:pt x="737" y="289"/>
                  <a:pt x="760" y="221"/>
                  <a:pt x="776" y="170"/>
                </a:cubicBezTo>
                <a:cubicBezTo>
                  <a:pt x="792" y="119"/>
                  <a:pt x="828" y="44"/>
                  <a:pt x="792" y="22"/>
                </a:cubicBezTo>
                <a:cubicBezTo>
                  <a:pt x="756" y="0"/>
                  <a:pt x="630" y="37"/>
                  <a:pt x="560" y="38"/>
                </a:cubicBezTo>
                <a:cubicBezTo>
                  <a:pt x="490" y="39"/>
                  <a:pt x="414" y="31"/>
                  <a:pt x="382" y="30"/>
                </a:cubicBezTo>
                <a:close/>
              </a:path>
            </a:pathLst>
          </a:custGeom>
          <a:solidFill>
            <a:srgbClr val="00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7363" name="Freeform 660"/>
          <p:cNvSpPr>
            <a:spLocks/>
          </p:cNvSpPr>
          <p:nvPr/>
        </p:nvSpPr>
        <p:spPr bwMode="auto">
          <a:xfrm>
            <a:off x="8407401" y="2128839"/>
            <a:ext cx="1730375" cy="1125537"/>
          </a:xfrm>
          <a:custGeom>
            <a:avLst/>
            <a:gdLst>
              <a:gd name="T0" fmla="*/ 2147483647 w 765"/>
              <a:gd name="T1" fmla="*/ 2147483647 h 459"/>
              <a:gd name="T2" fmla="*/ 2147483647 w 765"/>
              <a:gd name="T3" fmla="*/ 2147483647 h 459"/>
              <a:gd name="T4" fmla="*/ 2147483647 w 765"/>
              <a:gd name="T5" fmla="*/ 2147483647 h 459"/>
              <a:gd name="T6" fmla="*/ 2147483647 w 765"/>
              <a:gd name="T7" fmla="*/ 2147483647 h 459"/>
              <a:gd name="T8" fmla="*/ 2147483647 w 765"/>
              <a:gd name="T9" fmla="*/ 2147483647 h 459"/>
              <a:gd name="T10" fmla="*/ 2147483647 w 765"/>
              <a:gd name="T11" fmla="*/ 2147483647 h 459"/>
              <a:gd name="T12" fmla="*/ 2147483647 w 765"/>
              <a:gd name="T13" fmla="*/ 2147483647 h 459"/>
              <a:gd name="T14" fmla="*/ 2147483647 w 765"/>
              <a:gd name="T15" fmla="*/ 2147483647 h 459"/>
              <a:gd name="T16" fmla="*/ 2147483647 w 765"/>
              <a:gd name="T17" fmla="*/ 2147483647 h 459"/>
              <a:gd name="T18" fmla="*/ 2147483647 w 765"/>
              <a:gd name="T19" fmla="*/ 2147483647 h 459"/>
              <a:gd name="T20" fmla="*/ 2147483647 w 765"/>
              <a:gd name="T21" fmla="*/ 2147483647 h 459"/>
              <a:gd name="T22" fmla="*/ 2147483647 w 765"/>
              <a:gd name="T23" fmla="*/ 2147483647 h 459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765"/>
              <a:gd name="T37" fmla="*/ 0 h 459"/>
              <a:gd name="T38" fmla="*/ 765 w 765"/>
              <a:gd name="T39" fmla="*/ 459 h 459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765" h="459">
                <a:moveTo>
                  <a:pt x="424" y="10"/>
                </a:moveTo>
                <a:cubicBezTo>
                  <a:pt x="362" y="16"/>
                  <a:pt x="343" y="55"/>
                  <a:pt x="288" y="70"/>
                </a:cubicBezTo>
                <a:cubicBezTo>
                  <a:pt x="233" y="85"/>
                  <a:pt x="142" y="56"/>
                  <a:pt x="96" y="100"/>
                </a:cubicBezTo>
                <a:cubicBezTo>
                  <a:pt x="50" y="144"/>
                  <a:pt x="0" y="279"/>
                  <a:pt x="14" y="336"/>
                </a:cubicBezTo>
                <a:cubicBezTo>
                  <a:pt x="28" y="393"/>
                  <a:pt x="125" y="429"/>
                  <a:pt x="180" y="444"/>
                </a:cubicBezTo>
                <a:cubicBezTo>
                  <a:pt x="235" y="459"/>
                  <a:pt x="279" y="426"/>
                  <a:pt x="346" y="426"/>
                </a:cubicBezTo>
                <a:cubicBezTo>
                  <a:pt x="413" y="426"/>
                  <a:pt x="525" y="443"/>
                  <a:pt x="584" y="444"/>
                </a:cubicBezTo>
                <a:cubicBezTo>
                  <a:pt x="643" y="445"/>
                  <a:pt x="670" y="446"/>
                  <a:pt x="698" y="434"/>
                </a:cubicBezTo>
                <a:cubicBezTo>
                  <a:pt x="726" y="422"/>
                  <a:pt x="743" y="418"/>
                  <a:pt x="752" y="372"/>
                </a:cubicBezTo>
                <a:cubicBezTo>
                  <a:pt x="761" y="326"/>
                  <a:pt x="765" y="214"/>
                  <a:pt x="750" y="158"/>
                </a:cubicBezTo>
                <a:cubicBezTo>
                  <a:pt x="735" y="102"/>
                  <a:pt x="716" y="58"/>
                  <a:pt x="662" y="34"/>
                </a:cubicBezTo>
                <a:cubicBezTo>
                  <a:pt x="608" y="10"/>
                  <a:pt x="505" y="0"/>
                  <a:pt x="424" y="10"/>
                </a:cubicBezTo>
                <a:close/>
              </a:path>
            </a:pathLst>
          </a:custGeom>
          <a:solidFill>
            <a:srgbClr val="00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7364" name="Line 661"/>
          <p:cNvSpPr>
            <a:spLocks noChangeShapeType="1"/>
          </p:cNvSpPr>
          <p:nvPr/>
        </p:nvSpPr>
        <p:spPr bwMode="auto">
          <a:xfrm>
            <a:off x="8920163" y="3816350"/>
            <a:ext cx="163512" cy="12065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7365" name="Line 662"/>
          <p:cNvSpPr>
            <a:spLocks noChangeShapeType="1"/>
          </p:cNvSpPr>
          <p:nvPr/>
        </p:nvSpPr>
        <p:spPr bwMode="auto">
          <a:xfrm>
            <a:off x="9017000" y="3736975"/>
            <a:ext cx="279400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7366" name="Line 663"/>
          <p:cNvSpPr>
            <a:spLocks noChangeShapeType="1"/>
          </p:cNvSpPr>
          <p:nvPr/>
        </p:nvSpPr>
        <p:spPr bwMode="auto">
          <a:xfrm flipV="1">
            <a:off x="9253539" y="3822701"/>
            <a:ext cx="134937" cy="104775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7367" name="Line 664"/>
          <p:cNvSpPr>
            <a:spLocks noChangeShapeType="1"/>
          </p:cNvSpPr>
          <p:nvPr/>
        </p:nvSpPr>
        <p:spPr bwMode="auto">
          <a:xfrm>
            <a:off x="8247064" y="2590801"/>
            <a:ext cx="509587" cy="3175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7368" name="Line 665"/>
          <p:cNvSpPr>
            <a:spLocks noChangeShapeType="1"/>
          </p:cNvSpPr>
          <p:nvPr/>
        </p:nvSpPr>
        <p:spPr bwMode="auto">
          <a:xfrm>
            <a:off x="8882064" y="4700588"/>
            <a:ext cx="390525" cy="18415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7369" name="Line 666"/>
          <p:cNvSpPr>
            <a:spLocks noChangeShapeType="1"/>
          </p:cNvSpPr>
          <p:nvPr/>
        </p:nvSpPr>
        <p:spPr bwMode="auto">
          <a:xfrm flipV="1">
            <a:off x="8261351" y="4687889"/>
            <a:ext cx="322263" cy="198437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7370" name="Line 667"/>
          <p:cNvSpPr>
            <a:spLocks noChangeShapeType="1"/>
          </p:cNvSpPr>
          <p:nvPr/>
        </p:nvSpPr>
        <p:spPr bwMode="auto">
          <a:xfrm flipV="1">
            <a:off x="8304213" y="4979988"/>
            <a:ext cx="971550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7371" name="Line 668"/>
          <p:cNvSpPr>
            <a:spLocks noChangeShapeType="1"/>
          </p:cNvSpPr>
          <p:nvPr/>
        </p:nvSpPr>
        <p:spPr bwMode="auto">
          <a:xfrm flipV="1">
            <a:off x="9101139" y="2495551"/>
            <a:ext cx="123825" cy="87313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7372" name="Line 669"/>
          <p:cNvSpPr>
            <a:spLocks noChangeShapeType="1"/>
          </p:cNvSpPr>
          <p:nvPr/>
        </p:nvSpPr>
        <p:spPr bwMode="auto">
          <a:xfrm>
            <a:off x="8929688" y="2668588"/>
            <a:ext cx="0" cy="8255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7373" name="Line 670"/>
          <p:cNvSpPr>
            <a:spLocks noChangeShapeType="1"/>
          </p:cNvSpPr>
          <p:nvPr/>
        </p:nvSpPr>
        <p:spPr bwMode="auto">
          <a:xfrm flipV="1">
            <a:off x="9104314" y="2562226"/>
            <a:ext cx="263525" cy="288925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7374" name="Line 671"/>
          <p:cNvSpPr>
            <a:spLocks noChangeShapeType="1"/>
          </p:cNvSpPr>
          <p:nvPr/>
        </p:nvSpPr>
        <p:spPr bwMode="auto">
          <a:xfrm>
            <a:off x="9466263" y="2563813"/>
            <a:ext cx="0" cy="19685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7375" name="Line 672"/>
          <p:cNvSpPr>
            <a:spLocks noChangeShapeType="1"/>
          </p:cNvSpPr>
          <p:nvPr/>
        </p:nvSpPr>
        <p:spPr bwMode="auto">
          <a:xfrm>
            <a:off x="9120188" y="2870200"/>
            <a:ext cx="188912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7376" name="Line 673"/>
          <p:cNvSpPr>
            <a:spLocks noChangeShapeType="1"/>
          </p:cNvSpPr>
          <p:nvPr/>
        </p:nvSpPr>
        <p:spPr bwMode="auto">
          <a:xfrm>
            <a:off x="9674225" y="2860675"/>
            <a:ext cx="177800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7377" name="Line 674"/>
          <p:cNvSpPr>
            <a:spLocks noChangeShapeType="1"/>
          </p:cNvSpPr>
          <p:nvPr/>
        </p:nvSpPr>
        <p:spPr bwMode="auto">
          <a:xfrm flipH="1">
            <a:off x="8823326" y="2936875"/>
            <a:ext cx="98425" cy="70485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7378" name="Line 675"/>
          <p:cNvSpPr>
            <a:spLocks noChangeShapeType="1"/>
          </p:cNvSpPr>
          <p:nvPr/>
        </p:nvSpPr>
        <p:spPr bwMode="auto">
          <a:xfrm flipH="1">
            <a:off x="9412289" y="2936876"/>
            <a:ext cx="111125" cy="727075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7379" name="Line 676"/>
          <p:cNvSpPr>
            <a:spLocks noChangeShapeType="1"/>
          </p:cNvSpPr>
          <p:nvPr/>
        </p:nvSpPr>
        <p:spPr bwMode="auto">
          <a:xfrm flipV="1">
            <a:off x="8796338" y="4078288"/>
            <a:ext cx="227012" cy="436562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7380" name="Line 677"/>
          <p:cNvSpPr>
            <a:spLocks noChangeShapeType="1"/>
          </p:cNvSpPr>
          <p:nvPr/>
        </p:nvSpPr>
        <p:spPr bwMode="auto">
          <a:xfrm>
            <a:off x="9869488" y="2859088"/>
            <a:ext cx="177800" cy="0"/>
          </a:xfrm>
          <a:prstGeom prst="line">
            <a:avLst/>
          </a:prstGeom>
          <a:noFill/>
          <a:ln w="9525">
            <a:solidFill>
              <a:srgbClr val="FF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57381" name="Group 678"/>
          <p:cNvGrpSpPr>
            <a:grpSpLocks/>
          </p:cNvGrpSpPr>
          <p:nvPr/>
        </p:nvGrpSpPr>
        <p:grpSpPr bwMode="auto">
          <a:xfrm>
            <a:off x="7577138" y="1846263"/>
            <a:ext cx="468312" cy="620712"/>
            <a:chOff x="1653" y="3023"/>
            <a:chExt cx="622" cy="911"/>
          </a:xfrm>
        </p:grpSpPr>
        <p:sp>
          <p:nvSpPr>
            <p:cNvPr id="57878" name="Line 270"/>
            <p:cNvSpPr>
              <a:spLocks noChangeShapeType="1"/>
            </p:cNvSpPr>
            <p:nvPr/>
          </p:nvSpPr>
          <p:spPr bwMode="auto">
            <a:xfrm flipH="1">
              <a:off x="1766" y="3287"/>
              <a:ext cx="188" cy="586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7879" name="Line 271"/>
            <p:cNvSpPr>
              <a:spLocks noChangeShapeType="1"/>
            </p:cNvSpPr>
            <p:nvPr/>
          </p:nvSpPr>
          <p:spPr bwMode="auto">
            <a:xfrm>
              <a:off x="1954" y="3287"/>
              <a:ext cx="188" cy="583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7880" name="Line 272"/>
            <p:cNvSpPr>
              <a:spLocks noChangeShapeType="1"/>
            </p:cNvSpPr>
            <p:nvPr/>
          </p:nvSpPr>
          <p:spPr bwMode="auto">
            <a:xfrm>
              <a:off x="1766" y="3870"/>
              <a:ext cx="188" cy="64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7881" name="Line 273"/>
            <p:cNvSpPr>
              <a:spLocks noChangeShapeType="1"/>
            </p:cNvSpPr>
            <p:nvPr/>
          </p:nvSpPr>
          <p:spPr bwMode="auto">
            <a:xfrm flipH="1">
              <a:off x="1954" y="3870"/>
              <a:ext cx="188" cy="64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7882" name="Line 274"/>
            <p:cNvSpPr>
              <a:spLocks noChangeShapeType="1"/>
            </p:cNvSpPr>
            <p:nvPr/>
          </p:nvSpPr>
          <p:spPr bwMode="auto">
            <a:xfrm>
              <a:off x="1954" y="3300"/>
              <a:ext cx="0" cy="634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7883" name="Line 275"/>
            <p:cNvSpPr>
              <a:spLocks noChangeShapeType="1"/>
            </p:cNvSpPr>
            <p:nvPr/>
          </p:nvSpPr>
          <p:spPr bwMode="auto">
            <a:xfrm flipV="1">
              <a:off x="1766" y="3810"/>
              <a:ext cx="188" cy="63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7884" name="Line 276"/>
            <p:cNvSpPr>
              <a:spLocks noChangeShapeType="1"/>
            </p:cNvSpPr>
            <p:nvPr/>
          </p:nvSpPr>
          <p:spPr bwMode="auto">
            <a:xfrm flipH="1" flipV="1">
              <a:off x="1954" y="3810"/>
              <a:ext cx="188" cy="60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7885" name="Line 277"/>
            <p:cNvSpPr>
              <a:spLocks noChangeShapeType="1"/>
            </p:cNvSpPr>
            <p:nvPr/>
          </p:nvSpPr>
          <p:spPr bwMode="auto">
            <a:xfrm>
              <a:off x="1846" y="3618"/>
              <a:ext cx="108" cy="48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7886" name="Line 278"/>
            <p:cNvSpPr>
              <a:spLocks noChangeShapeType="1"/>
            </p:cNvSpPr>
            <p:nvPr/>
          </p:nvSpPr>
          <p:spPr bwMode="auto">
            <a:xfrm flipV="1">
              <a:off x="1954" y="3618"/>
              <a:ext cx="114" cy="48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7887" name="Line 279"/>
            <p:cNvSpPr>
              <a:spLocks noChangeShapeType="1"/>
            </p:cNvSpPr>
            <p:nvPr/>
          </p:nvSpPr>
          <p:spPr bwMode="auto">
            <a:xfrm>
              <a:off x="1810" y="3704"/>
              <a:ext cx="139" cy="65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7888" name="Line 280"/>
            <p:cNvSpPr>
              <a:spLocks noChangeShapeType="1"/>
            </p:cNvSpPr>
            <p:nvPr/>
          </p:nvSpPr>
          <p:spPr bwMode="auto">
            <a:xfrm flipV="1">
              <a:off x="1954" y="3717"/>
              <a:ext cx="140" cy="57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7889" name="Line 281"/>
            <p:cNvSpPr>
              <a:spLocks noChangeShapeType="1"/>
            </p:cNvSpPr>
            <p:nvPr/>
          </p:nvSpPr>
          <p:spPr bwMode="auto">
            <a:xfrm flipV="1">
              <a:off x="1954" y="3530"/>
              <a:ext cx="72" cy="24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7890" name="Line 282"/>
            <p:cNvSpPr>
              <a:spLocks noChangeShapeType="1"/>
            </p:cNvSpPr>
            <p:nvPr/>
          </p:nvSpPr>
          <p:spPr bwMode="auto">
            <a:xfrm flipV="1">
              <a:off x="1954" y="3409"/>
              <a:ext cx="45" cy="18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7891" name="Line 283"/>
            <p:cNvSpPr>
              <a:spLocks noChangeShapeType="1"/>
            </p:cNvSpPr>
            <p:nvPr/>
          </p:nvSpPr>
          <p:spPr bwMode="auto">
            <a:xfrm>
              <a:off x="1873" y="3522"/>
              <a:ext cx="87" cy="32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7892" name="Line 284"/>
            <p:cNvSpPr>
              <a:spLocks noChangeShapeType="1"/>
            </p:cNvSpPr>
            <p:nvPr/>
          </p:nvSpPr>
          <p:spPr bwMode="auto">
            <a:xfrm>
              <a:off x="1912" y="3404"/>
              <a:ext cx="50" cy="31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7893" name="Oval 694"/>
            <p:cNvSpPr>
              <a:spLocks noChangeArrowheads="1"/>
            </p:cNvSpPr>
            <p:nvPr/>
          </p:nvSpPr>
          <p:spPr bwMode="auto">
            <a:xfrm>
              <a:off x="1921" y="3233"/>
              <a:ext cx="63" cy="68"/>
            </a:xfrm>
            <a:prstGeom prst="ellipse">
              <a:avLst/>
            </a:prstGeom>
            <a:solidFill>
              <a:srgbClr val="808080"/>
            </a:solidFill>
            <a:ln w="9525">
              <a:solidFill>
                <a:srgbClr val="80808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/>
            </a:p>
          </p:txBody>
        </p:sp>
        <p:pic>
          <p:nvPicPr>
            <p:cNvPr id="57894" name="Picture 695" descr="cell_tower_radiation_gray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53" y="3023"/>
              <a:ext cx="622" cy="5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57382" name="Group 696"/>
          <p:cNvGrpSpPr>
            <a:grpSpLocks/>
          </p:cNvGrpSpPr>
          <p:nvPr/>
        </p:nvGrpSpPr>
        <p:grpSpPr bwMode="auto">
          <a:xfrm>
            <a:off x="7813676" y="2406650"/>
            <a:ext cx="454025" cy="254000"/>
            <a:chOff x="3843" y="1516"/>
            <a:chExt cx="286" cy="160"/>
          </a:xfrm>
        </p:grpSpPr>
        <p:sp>
          <p:nvSpPr>
            <p:cNvPr id="57869" name="Line 697"/>
            <p:cNvSpPr>
              <a:spLocks noChangeShapeType="1"/>
            </p:cNvSpPr>
            <p:nvPr/>
          </p:nvSpPr>
          <p:spPr bwMode="auto">
            <a:xfrm>
              <a:off x="3843" y="1516"/>
              <a:ext cx="96" cy="60"/>
            </a:xfrm>
            <a:prstGeom prst="line">
              <a:avLst/>
            </a:prstGeom>
            <a:noFill/>
            <a:ln w="9525">
              <a:solidFill>
                <a:srgbClr val="96969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870" name="Oval 407"/>
            <p:cNvSpPr>
              <a:spLocks noChangeArrowheads="1"/>
            </p:cNvSpPr>
            <p:nvPr/>
          </p:nvSpPr>
          <p:spPr bwMode="auto">
            <a:xfrm>
              <a:off x="3884" y="1616"/>
              <a:ext cx="244" cy="6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Times New Roman" panose="02020603050405020304" pitchFamily="18" charset="0"/>
              </a:endParaRPr>
            </a:p>
          </p:txBody>
        </p:sp>
        <p:sp>
          <p:nvSpPr>
            <p:cNvPr id="57871" name="Rectangle 410"/>
            <p:cNvSpPr>
              <a:spLocks noChangeArrowheads="1"/>
            </p:cNvSpPr>
            <p:nvPr/>
          </p:nvSpPr>
          <p:spPr bwMode="auto">
            <a:xfrm>
              <a:off x="3884" y="1610"/>
              <a:ext cx="245" cy="37"/>
            </a:xfrm>
            <a:prstGeom prst="rect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latin typeface="Times New Roman" panose="02020603050405020304" pitchFamily="18" charset="0"/>
              </a:endParaRPr>
            </a:p>
          </p:txBody>
        </p:sp>
        <p:sp>
          <p:nvSpPr>
            <p:cNvPr id="57872" name="Oval 411"/>
            <p:cNvSpPr>
              <a:spLocks noChangeArrowheads="1"/>
            </p:cNvSpPr>
            <p:nvPr/>
          </p:nvSpPr>
          <p:spPr bwMode="auto">
            <a:xfrm>
              <a:off x="3883" y="1569"/>
              <a:ext cx="244" cy="7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Times New Roman" panose="02020603050405020304" pitchFamily="18" charset="0"/>
              </a:endParaRPr>
            </a:p>
          </p:txBody>
        </p:sp>
        <p:grpSp>
          <p:nvGrpSpPr>
            <p:cNvPr id="57873" name="Group 701"/>
            <p:cNvGrpSpPr>
              <a:grpSpLocks/>
            </p:cNvGrpSpPr>
            <p:nvPr/>
          </p:nvGrpSpPr>
          <p:grpSpPr bwMode="auto">
            <a:xfrm>
              <a:off x="3932" y="1587"/>
              <a:ext cx="138" cy="33"/>
              <a:chOff x="2468" y="1332"/>
              <a:chExt cx="310" cy="60"/>
            </a:xfrm>
          </p:grpSpPr>
          <p:sp>
            <p:nvSpPr>
              <p:cNvPr id="57876" name="Freeform 702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877" name="Freeform 703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57874" name="Line 704"/>
            <p:cNvSpPr>
              <a:spLocks noChangeShapeType="1"/>
            </p:cNvSpPr>
            <p:nvPr/>
          </p:nvSpPr>
          <p:spPr bwMode="auto">
            <a:xfrm>
              <a:off x="3884" y="1602"/>
              <a:ext cx="0" cy="47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875" name="Line 705"/>
            <p:cNvSpPr>
              <a:spLocks noChangeShapeType="1"/>
            </p:cNvSpPr>
            <p:nvPr/>
          </p:nvSpPr>
          <p:spPr bwMode="auto">
            <a:xfrm>
              <a:off x="4127" y="1604"/>
              <a:ext cx="0" cy="46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57383" name="Group 706"/>
          <p:cNvGrpSpPr>
            <a:grpSpLocks/>
          </p:cNvGrpSpPr>
          <p:nvPr/>
        </p:nvGrpSpPr>
        <p:grpSpPr bwMode="auto">
          <a:xfrm>
            <a:off x="8726489" y="2493964"/>
            <a:ext cx="390525" cy="174625"/>
            <a:chOff x="4334" y="1470"/>
            <a:chExt cx="246" cy="107"/>
          </a:xfrm>
        </p:grpSpPr>
        <p:sp>
          <p:nvSpPr>
            <p:cNvPr id="57861" name="Oval 407"/>
            <p:cNvSpPr>
              <a:spLocks noChangeArrowheads="1"/>
            </p:cNvSpPr>
            <p:nvPr/>
          </p:nvSpPr>
          <p:spPr bwMode="auto">
            <a:xfrm>
              <a:off x="4335" y="1517"/>
              <a:ext cx="244" cy="6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Times New Roman" panose="02020603050405020304" pitchFamily="18" charset="0"/>
              </a:endParaRPr>
            </a:p>
          </p:txBody>
        </p:sp>
        <p:sp>
          <p:nvSpPr>
            <p:cNvPr id="57862" name="Rectangle 410"/>
            <p:cNvSpPr>
              <a:spLocks noChangeArrowheads="1"/>
            </p:cNvSpPr>
            <p:nvPr/>
          </p:nvSpPr>
          <p:spPr bwMode="auto">
            <a:xfrm>
              <a:off x="4335" y="1511"/>
              <a:ext cx="245" cy="37"/>
            </a:xfrm>
            <a:prstGeom prst="rect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latin typeface="Times New Roman" panose="02020603050405020304" pitchFamily="18" charset="0"/>
              </a:endParaRPr>
            </a:p>
          </p:txBody>
        </p:sp>
        <p:sp>
          <p:nvSpPr>
            <p:cNvPr id="57863" name="Oval 411"/>
            <p:cNvSpPr>
              <a:spLocks noChangeArrowheads="1"/>
            </p:cNvSpPr>
            <p:nvPr/>
          </p:nvSpPr>
          <p:spPr bwMode="auto">
            <a:xfrm>
              <a:off x="4334" y="1470"/>
              <a:ext cx="244" cy="7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Times New Roman" panose="02020603050405020304" pitchFamily="18" charset="0"/>
              </a:endParaRPr>
            </a:p>
          </p:txBody>
        </p:sp>
        <p:grpSp>
          <p:nvGrpSpPr>
            <p:cNvPr id="57864" name="Group 710"/>
            <p:cNvGrpSpPr>
              <a:grpSpLocks/>
            </p:cNvGrpSpPr>
            <p:nvPr/>
          </p:nvGrpSpPr>
          <p:grpSpPr bwMode="auto">
            <a:xfrm>
              <a:off x="4383" y="1488"/>
              <a:ext cx="138" cy="33"/>
              <a:chOff x="2468" y="1332"/>
              <a:chExt cx="310" cy="60"/>
            </a:xfrm>
          </p:grpSpPr>
          <p:sp>
            <p:nvSpPr>
              <p:cNvPr id="57867" name="Freeform 711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868" name="Freeform 712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57865" name="Line 713"/>
            <p:cNvSpPr>
              <a:spLocks noChangeShapeType="1"/>
            </p:cNvSpPr>
            <p:nvPr/>
          </p:nvSpPr>
          <p:spPr bwMode="auto">
            <a:xfrm>
              <a:off x="4335" y="1503"/>
              <a:ext cx="0" cy="47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866" name="Line 714"/>
            <p:cNvSpPr>
              <a:spLocks noChangeShapeType="1"/>
            </p:cNvSpPr>
            <p:nvPr/>
          </p:nvSpPr>
          <p:spPr bwMode="auto">
            <a:xfrm>
              <a:off x="4578" y="1505"/>
              <a:ext cx="0" cy="46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57384" name="Group 715"/>
          <p:cNvGrpSpPr>
            <a:grpSpLocks/>
          </p:cNvGrpSpPr>
          <p:nvPr/>
        </p:nvGrpSpPr>
        <p:grpSpPr bwMode="auto">
          <a:xfrm>
            <a:off x="8737601" y="2757489"/>
            <a:ext cx="390525" cy="174625"/>
            <a:chOff x="4334" y="1470"/>
            <a:chExt cx="246" cy="107"/>
          </a:xfrm>
        </p:grpSpPr>
        <p:sp>
          <p:nvSpPr>
            <p:cNvPr id="57853" name="Oval 407"/>
            <p:cNvSpPr>
              <a:spLocks noChangeArrowheads="1"/>
            </p:cNvSpPr>
            <p:nvPr/>
          </p:nvSpPr>
          <p:spPr bwMode="auto">
            <a:xfrm>
              <a:off x="4335" y="1517"/>
              <a:ext cx="244" cy="6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Times New Roman" panose="02020603050405020304" pitchFamily="18" charset="0"/>
              </a:endParaRPr>
            </a:p>
          </p:txBody>
        </p:sp>
        <p:sp>
          <p:nvSpPr>
            <p:cNvPr id="57854" name="Rectangle 410"/>
            <p:cNvSpPr>
              <a:spLocks noChangeArrowheads="1"/>
            </p:cNvSpPr>
            <p:nvPr/>
          </p:nvSpPr>
          <p:spPr bwMode="auto">
            <a:xfrm>
              <a:off x="4335" y="1511"/>
              <a:ext cx="245" cy="37"/>
            </a:xfrm>
            <a:prstGeom prst="rect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latin typeface="Times New Roman" panose="02020603050405020304" pitchFamily="18" charset="0"/>
              </a:endParaRPr>
            </a:p>
          </p:txBody>
        </p:sp>
        <p:sp>
          <p:nvSpPr>
            <p:cNvPr id="57855" name="Oval 411"/>
            <p:cNvSpPr>
              <a:spLocks noChangeArrowheads="1"/>
            </p:cNvSpPr>
            <p:nvPr/>
          </p:nvSpPr>
          <p:spPr bwMode="auto">
            <a:xfrm>
              <a:off x="4334" y="1470"/>
              <a:ext cx="244" cy="7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Times New Roman" panose="02020603050405020304" pitchFamily="18" charset="0"/>
              </a:endParaRPr>
            </a:p>
          </p:txBody>
        </p:sp>
        <p:grpSp>
          <p:nvGrpSpPr>
            <p:cNvPr id="57856" name="Group 719"/>
            <p:cNvGrpSpPr>
              <a:grpSpLocks/>
            </p:cNvGrpSpPr>
            <p:nvPr/>
          </p:nvGrpSpPr>
          <p:grpSpPr bwMode="auto">
            <a:xfrm>
              <a:off x="4383" y="1488"/>
              <a:ext cx="138" cy="33"/>
              <a:chOff x="2468" y="1332"/>
              <a:chExt cx="310" cy="60"/>
            </a:xfrm>
          </p:grpSpPr>
          <p:sp>
            <p:nvSpPr>
              <p:cNvPr id="57859" name="Freeform 720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860" name="Freeform 721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57857" name="Line 722"/>
            <p:cNvSpPr>
              <a:spLocks noChangeShapeType="1"/>
            </p:cNvSpPr>
            <p:nvPr/>
          </p:nvSpPr>
          <p:spPr bwMode="auto">
            <a:xfrm>
              <a:off x="4335" y="1503"/>
              <a:ext cx="0" cy="47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858" name="Line 723"/>
            <p:cNvSpPr>
              <a:spLocks noChangeShapeType="1"/>
            </p:cNvSpPr>
            <p:nvPr/>
          </p:nvSpPr>
          <p:spPr bwMode="auto">
            <a:xfrm>
              <a:off x="4578" y="1505"/>
              <a:ext cx="0" cy="46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57385" name="Group 724"/>
          <p:cNvGrpSpPr>
            <a:grpSpLocks/>
          </p:cNvGrpSpPr>
          <p:nvPr/>
        </p:nvGrpSpPr>
        <p:grpSpPr bwMode="auto">
          <a:xfrm>
            <a:off x="9286876" y="2759076"/>
            <a:ext cx="390525" cy="174625"/>
            <a:chOff x="4334" y="1470"/>
            <a:chExt cx="246" cy="107"/>
          </a:xfrm>
        </p:grpSpPr>
        <p:sp>
          <p:nvSpPr>
            <p:cNvPr id="57845" name="Oval 407"/>
            <p:cNvSpPr>
              <a:spLocks noChangeArrowheads="1"/>
            </p:cNvSpPr>
            <p:nvPr/>
          </p:nvSpPr>
          <p:spPr bwMode="auto">
            <a:xfrm>
              <a:off x="4335" y="1517"/>
              <a:ext cx="244" cy="6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Times New Roman" panose="02020603050405020304" pitchFamily="18" charset="0"/>
              </a:endParaRPr>
            </a:p>
          </p:txBody>
        </p:sp>
        <p:sp>
          <p:nvSpPr>
            <p:cNvPr id="57846" name="Rectangle 410"/>
            <p:cNvSpPr>
              <a:spLocks noChangeArrowheads="1"/>
            </p:cNvSpPr>
            <p:nvPr/>
          </p:nvSpPr>
          <p:spPr bwMode="auto">
            <a:xfrm>
              <a:off x="4335" y="1511"/>
              <a:ext cx="245" cy="37"/>
            </a:xfrm>
            <a:prstGeom prst="rect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latin typeface="Times New Roman" panose="02020603050405020304" pitchFamily="18" charset="0"/>
              </a:endParaRPr>
            </a:p>
          </p:txBody>
        </p:sp>
        <p:sp>
          <p:nvSpPr>
            <p:cNvPr id="57847" name="Oval 411"/>
            <p:cNvSpPr>
              <a:spLocks noChangeArrowheads="1"/>
            </p:cNvSpPr>
            <p:nvPr/>
          </p:nvSpPr>
          <p:spPr bwMode="auto">
            <a:xfrm>
              <a:off x="4334" y="1470"/>
              <a:ext cx="244" cy="7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Times New Roman" panose="02020603050405020304" pitchFamily="18" charset="0"/>
              </a:endParaRPr>
            </a:p>
          </p:txBody>
        </p:sp>
        <p:grpSp>
          <p:nvGrpSpPr>
            <p:cNvPr id="57848" name="Group 728"/>
            <p:cNvGrpSpPr>
              <a:grpSpLocks/>
            </p:cNvGrpSpPr>
            <p:nvPr/>
          </p:nvGrpSpPr>
          <p:grpSpPr bwMode="auto">
            <a:xfrm>
              <a:off x="4383" y="1488"/>
              <a:ext cx="138" cy="33"/>
              <a:chOff x="2468" y="1332"/>
              <a:chExt cx="310" cy="60"/>
            </a:xfrm>
          </p:grpSpPr>
          <p:sp>
            <p:nvSpPr>
              <p:cNvPr id="57851" name="Freeform 729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852" name="Freeform 730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57849" name="Line 731"/>
            <p:cNvSpPr>
              <a:spLocks noChangeShapeType="1"/>
            </p:cNvSpPr>
            <p:nvPr/>
          </p:nvSpPr>
          <p:spPr bwMode="auto">
            <a:xfrm>
              <a:off x="4335" y="1503"/>
              <a:ext cx="0" cy="47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850" name="Line 732"/>
            <p:cNvSpPr>
              <a:spLocks noChangeShapeType="1"/>
            </p:cNvSpPr>
            <p:nvPr/>
          </p:nvSpPr>
          <p:spPr bwMode="auto">
            <a:xfrm>
              <a:off x="4578" y="1505"/>
              <a:ext cx="0" cy="46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57386" name="Group 733"/>
          <p:cNvGrpSpPr>
            <a:grpSpLocks/>
          </p:cNvGrpSpPr>
          <p:nvPr/>
        </p:nvGrpSpPr>
        <p:grpSpPr bwMode="auto">
          <a:xfrm>
            <a:off x="9213851" y="2393951"/>
            <a:ext cx="390525" cy="174625"/>
            <a:chOff x="4334" y="1470"/>
            <a:chExt cx="246" cy="107"/>
          </a:xfrm>
        </p:grpSpPr>
        <p:sp>
          <p:nvSpPr>
            <p:cNvPr id="57837" name="Oval 407"/>
            <p:cNvSpPr>
              <a:spLocks noChangeArrowheads="1"/>
            </p:cNvSpPr>
            <p:nvPr/>
          </p:nvSpPr>
          <p:spPr bwMode="auto">
            <a:xfrm>
              <a:off x="4335" y="1517"/>
              <a:ext cx="244" cy="6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Times New Roman" panose="02020603050405020304" pitchFamily="18" charset="0"/>
              </a:endParaRPr>
            </a:p>
          </p:txBody>
        </p:sp>
        <p:sp>
          <p:nvSpPr>
            <p:cNvPr id="57838" name="Rectangle 410"/>
            <p:cNvSpPr>
              <a:spLocks noChangeArrowheads="1"/>
            </p:cNvSpPr>
            <p:nvPr/>
          </p:nvSpPr>
          <p:spPr bwMode="auto">
            <a:xfrm>
              <a:off x="4335" y="1511"/>
              <a:ext cx="245" cy="37"/>
            </a:xfrm>
            <a:prstGeom prst="rect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latin typeface="Times New Roman" panose="02020603050405020304" pitchFamily="18" charset="0"/>
              </a:endParaRPr>
            </a:p>
          </p:txBody>
        </p:sp>
        <p:sp>
          <p:nvSpPr>
            <p:cNvPr id="57839" name="Oval 411"/>
            <p:cNvSpPr>
              <a:spLocks noChangeArrowheads="1"/>
            </p:cNvSpPr>
            <p:nvPr/>
          </p:nvSpPr>
          <p:spPr bwMode="auto">
            <a:xfrm>
              <a:off x="4334" y="1470"/>
              <a:ext cx="244" cy="7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Times New Roman" panose="02020603050405020304" pitchFamily="18" charset="0"/>
              </a:endParaRPr>
            </a:p>
          </p:txBody>
        </p:sp>
        <p:grpSp>
          <p:nvGrpSpPr>
            <p:cNvPr id="57840" name="Group 737"/>
            <p:cNvGrpSpPr>
              <a:grpSpLocks/>
            </p:cNvGrpSpPr>
            <p:nvPr/>
          </p:nvGrpSpPr>
          <p:grpSpPr bwMode="auto">
            <a:xfrm>
              <a:off x="4383" y="1488"/>
              <a:ext cx="138" cy="33"/>
              <a:chOff x="2468" y="1332"/>
              <a:chExt cx="310" cy="60"/>
            </a:xfrm>
          </p:grpSpPr>
          <p:sp>
            <p:nvSpPr>
              <p:cNvPr id="57843" name="Freeform 738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844" name="Freeform 739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57841" name="Line 740"/>
            <p:cNvSpPr>
              <a:spLocks noChangeShapeType="1"/>
            </p:cNvSpPr>
            <p:nvPr/>
          </p:nvSpPr>
          <p:spPr bwMode="auto">
            <a:xfrm>
              <a:off x="4335" y="1503"/>
              <a:ext cx="0" cy="47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842" name="Line 741"/>
            <p:cNvSpPr>
              <a:spLocks noChangeShapeType="1"/>
            </p:cNvSpPr>
            <p:nvPr/>
          </p:nvSpPr>
          <p:spPr bwMode="auto">
            <a:xfrm>
              <a:off x="4578" y="1505"/>
              <a:ext cx="0" cy="46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57387" name="Line 751"/>
          <p:cNvSpPr>
            <a:spLocks noChangeShapeType="1"/>
          </p:cNvSpPr>
          <p:nvPr/>
        </p:nvSpPr>
        <p:spPr bwMode="auto">
          <a:xfrm>
            <a:off x="7951788" y="3743325"/>
            <a:ext cx="679450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57388" name="Group 761"/>
          <p:cNvGrpSpPr>
            <a:grpSpLocks/>
          </p:cNvGrpSpPr>
          <p:nvPr/>
        </p:nvGrpSpPr>
        <p:grpSpPr bwMode="auto">
          <a:xfrm>
            <a:off x="9115425" y="4806951"/>
            <a:ext cx="622300" cy="244475"/>
            <a:chOff x="4334" y="1470"/>
            <a:chExt cx="246" cy="107"/>
          </a:xfrm>
        </p:grpSpPr>
        <p:sp>
          <p:nvSpPr>
            <p:cNvPr id="57829" name="Oval 407"/>
            <p:cNvSpPr>
              <a:spLocks noChangeArrowheads="1"/>
            </p:cNvSpPr>
            <p:nvPr/>
          </p:nvSpPr>
          <p:spPr bwMode="auto">
            <a:xfrm>
              <a:off x="4335" y="1517"/>
              <a:ext cx="244" cy="6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Times New Roman" panose="02020603050405020304" pitchFamily="18" charset="0"/>
              </a:endParaRPr>
            </a:p>
          </p:txBody>
        </p:sp>
        <p:sp>
          <p:nvSpPr>
            <p:cNvPr id="57830" name="Rectangle 410"/>
            <p:cNvSpPr>
              <a:spLocks noChangeArrowheads="1"/>
            </p:cNvSpPr>
            <p:nvPr/>
          </p:nvSpPr>
          <p:spPr bwMode="auto">
            <a:xfrm>
              <a:off x="4335" y="1511"/>
              <a:ext cx="245" cy="37"/>
            </a:xfrm>
            <a:prstGeom prst="rect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latin typeface="Times New Roman" panose="02020603050405020304" pitchFamily="18" charset="0"/>
              </a:endParaRPr>
            </a:p>
          </p:txBody>
        </p:sp>
        <p:sp>
          <p:nvSpPr>
            <p:cNvPr id="57831" name="Oval 411"/>
            <p:cNvSpPr>
              <a:spLocks noChangeArrowheads="1"/>
            </p:cNvSpPr>
            <p:nvPr/>
          </p:nvSpPr>
          <p:spPr bwMode="auto">
            <a:xfrm>
              <a:off x="4334" y="1470"/>
              <a:ext cx="244" cy="7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Times New Roman" panose="02020603050405020304" pitchFamily="18" charset="0"/>
              </a:endParaRPr>
            </a:p>
          </p:txBody>
        </p:sp>
        <p:grpSp>
          <p:nvGrpSpPr>
            <p:cNvPr id="57832" name="Group 765"/>
            <p:cNvGrpSpPr>
              <a:grpSpLocks/>
            </p:cNvGrpSpPr>
            <p:nvPr/>
          </p:nvGrpSpPr>
          <p:grpSpPr bwMode="auto">
            <a:xfrm>
              <a:off x="4383" y="1488"/>
              <a:ext cx="138" cy="33"/>
              <a:chOff x="2468" y="1332"/>
              <a:chExt cx="310" cy="60"/>
            </a:xfrm>
          </p:grpSpPr>
          <p:sp>
            <p:nvSpPr>
              <p:cNvPr id="57835" name="Freeform 766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836" name="Freeform 767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57833" name="Line 768"/>
            <p:cNvSpPr>
              <a:spLocks noChangeShapeType="1"/>
            </p:cNvSpPr>
            <p:nvPr/>
          </p:nvSpPr>
          <p:spPr bwMode="auto">
            <a:xfrm>
              <a:off x="4335" y="1503"/>
              <a:ext cx="0" cy="47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834" name="Line 769"/>
            <p:cNvSpPr>
              <a:spLocks noChangeShapeType="1"/>
            </p:cNvSpPr>
            <p:nvPr/>
          </p:nvSpPr>
          <p:spPr bwMode="auto">
            <a:xfrm>
              <a:off x="4578" y="1505"/>
              <a:ext cx="0" cy="47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57389" name="Group 770"/>
          <p:cNvGrpSpPr>
            <a:grpSpLocks/>
          </p:cNvGrpSpPr>
          <p:nvPr/>
        </p:nvGrpSpPr>
        <p:grpSpPr bwMode="auto">
          <a:xfrm>
            <a:off x="8489950" y="4508501"/>
            <a:ext cx="622300" cy="244475"/>
            <a:chOff x="4334" y="1470"/>
            <a:chExt cx="246" cy="107"/>
          </a:xfrm>
        </p:grpSpPr>
        <p:sp>
          <p:nvSpPr>
            <p:cNvPr id="57821" name="Oval 407"/>
            <p:cNvSpPr>
              <a:spLocks noChangeArrowheads="1"/>
            </p:cNvSpPr>
            <p:nvPr/>
          </p:nvSpPr>
          <p:spPr bwMode="auto">
            <a:xfrm>
              <a:off x="4335" y="1517"/>
              <a:ext cx="244" cy="6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Times New Roman" panose="02020603050405020304" pitchFamily="18" charset="0"/>
              </a:endParaRPr>
            </a:p>
          </p:txBody>
        </p:sp>
        <p:sp>
          <p:nvSpPr>
            <p:cNvPr id="57822" name="Rectangle 410"/>
            <p:cNvSpPr>
              <a:spLocks noChangeArrowheads="1"/>
            </p:cNvSpPr>
            <p:nvPr/>
          </p:nvSpPr>
          <p:spPr bwMode="auto">
            <a:xfrm>
              <a:off x="4335" y="1511"/>
              <a:ext cx="245" cy="37"/>
            </a:xfrm>
            <a:prstGeom prst="rect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latin typeface="Times New Roman" panose="02020603050405020304" pitchFamily="18" charset="0"/>
              </a:endParaRPr>
            </a:p>
          </p:txBody>
        </p:sp>
        <p:sp>
          <p:nvSpPr>
            <p:cNvPr id="57823" name="Oval 411"/>
            <p:cNvSpPr>
              <a:spLocks noChangeArrowheads="1"/>
            </p:cNvSpPr>
            <p:nvPr/>
          </p:nvSpPr>
          <p:spPr bwMode="auto">
            <a:xfrm>
              <a:off x="4334" y="1470"/>
              <a:ext cx="244" cy="7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Times New Roman" panose="02020603050405020304" pitchFamily="18" charset="0"/>
              </a:endParaRPr>
            </a:p>
          </p:txBody>
        </p:sp>
        <p:grpSp>
          <p:nvGrpSpPr>
            <p:cNvPr id="57824" name="Group 774"/>
            <p:cNvGrpSpPr>
              <a:grpSpLocks/>
            </p:cNvGrpSpPr>
            <p:nvPr/>
          </p:nvGrpSpPr>
          <p:grpSpPr bwMode="auto">
            <a:xfrm>
              <a:off x="4383" y="1488"/>
              <a:ext cx="138" cy="33"/>
              <a:chOff x="2468" y="1332"/>
              <a:chExt cx="310" cy="60"/>
            </a:xfrm>
          </p:grpSpPr>
          <p:sp>
            <p:nvSpPr>
              <p:cNvPr id="57827" name="Freeform 775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828" name="Freeform 776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57825" name="Line 777"/>
            <p:cNvSpPr>
              <a:spLocks noChangeShapeType="1"/>
            </p:cNvSpPr>
            <p:nvPr/>
          </p:nvSpPr>
          <p:spPr bwMode="auto">
            <a:xfrm>
              <a:off x="4335" y="1503"/>
              <a:ext cx="0" cy="47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826" name="Line 778"/>
            <p:cNvSpPr>
              <a:spLocks noChangeShapeType="1"/>
            </p:cNvSpPr>
            <p:nvPr/>
          </p:nvSpPr>
          <p:spPr bwMode="auto">
            <a:xfrm>
              <a:off x="4578" y="1505"/>
              <a:ext cx="0" cy="47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57390" name="Group 779"/>
          <p:cNvGrpSpPr>
            <a:grpSpLocks/>
          </p:cNvGrpSpPr>
          <p:nvPr/>
        </p:nvGrpSpPr>
        <p:grpSpPr bwMode="auto">
          <a:xfrm>
            <a:off x="7766050" y="4851401"/>
            <a:ext cx="622300" cy="244475"/>
            <a:chOff x="4334" y="1470"/>
            <a:chExt cx="246" cy="107"/>
          </a:xfrm>
        </p:grpSpPr>
        <p:sp>
          <p:nvSpPr>
            <p:cNvPr id="57813" name="Oval 407"/>
            <p:cNvSpPr>
              <a:spLocks noChangeArrowheads="1"/>
            </p:cNvSpPr>
            <p:nvPr/>
          </p:nvSpPr>
          <p:spPr bwMode="auto">
            <a:xfrm>
              <a:off x="4335" y="1517"/>
              <a:ext cx="244" cy="6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Times New Roman" panose="02020603050405020304" pitchFamily="18" charset="0"/>
              </a:endParaRPr>
            </a:p>
          </p:txBody>
        </p:sp>
        <p:sp>
          <p:nvSpPr>
            <p:cNvPr id="57814" name="Rectangle 410"/>
            <p:cNvSpPr>
              <a:spLocks noChangeArrowheads="1"/>
            </p:cNvSpPr>
            <p:nvPr/>
          </p:nvSpPr>
          <p:spPr bwMode="auto">
            <a:xfrm>
              <a:off x="4335" y="1511"/>
              <a:ext cx="245" cy="37"/>
            </a:xfrm>
            <a:prstGeom prst="rect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latin typeface="Times New Roman" panose="02020603050405020304" pitchFamily="18" charset="0"/>
              </a:endParaRPr>
            </a:p>
          </p:txBody>
        </p:sp>
        <p:sp>
          <p:nvSpPr>
            <p:cNvPr id="57815" name="Oval 411"/>
            <p:cNvSpPr>
              <a:spLocks noChangeArrowheads="1"/>
            </p:cNvSpPr>
            <p:nvPr/>
          </p:nvSpPr>
          <p:spPr bwMode="auto">
            <a:xfrm>
              <a:off x="4334" y="1470"/>
              <a:ext cx="244" cy="7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Times New Roman" panose="02020603050405020304" pitchFamily="18" charset="0"/>
              </a:endParaRPr>
            </a:p>
          </p:txBody>
        </p:sp>
        <p:grpSp>
          <p:nvGrpSpPr>
            <p:cNvPr id="57816" name="Group 783"/>
            <p:cNvGrpSpPr>
              <a:grpSpLocks/>
            </p:cNvGrpSpPr>
            <p:nvPr/>
          </p:nvGrpSpPr>
          <p:grpSpPr bwMode="auto">
            <a:xfrm>
              <a:off x="4383" y="1488"/>
              <a:ext cx="138" cy="33"/>
              <a:chOff x="2468" y="1332"/>
              <a:chExt cx="310" cy="60"/>
            </a:xfrm>
          </p:grpSpPr>
          <p:sp>
            <p:nvSpPr>
              <p:cNvPr id="57819" name="Freeform 784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820" name="Freeform 785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57817" name="Line 786"/>
            <p:cNvSpPr>
              <a:spLocks noChangeShapeType="1"/>
            </p:cNvSpPr>
            <p:nvPr/>
          </p:nvSpPr>
          <p:spPr bwMode="auto">
            <a:xfrm>
              <a:off x="4335" y="1503"/>
              <a:ext cx="0" cy="47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818" name="Line 787"/>
            <p:cNvSpPr>
              <a:spLocks noChangeShapeType="1"/>
            </p:cNvSpPr>
            <p:nvPr/>
          </p:nvSpPr>
          <p:spPr bwMode="auto">
            <a:xfrm>
              <a:off x="4578" y="1505"/>
              <a:ext cx="0" cy="47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57391" name="Group 788"/>
          <p:cNvGrpSpPr>
            <a:grpSpLocks/>
          </p:cNvGrpSpPr>
          <p:nvPr/>
        </p:nvGrpSpPr>
        <p:grpSpPr bwMode="auto">
          <a:xfrm>
            <a:off x="7575551" y="3644900"/>
            <a:ext cx="390525" cy="171450"/>
            <a:chOff x="4334" y="1470"/>
            <a:chExt cx="246" cy="107"/>
          </a:xfrm>
        </p:grpSpPr>
        <p:sp>
          <p:nvSpPr>
            <p:cNvPr id="57805" name="Oval 407"/>
            <p:cNvSpPr>
              <a:spLocks noChangeArrowheads="1"/>
            </p:cNvSpPr>
            <p:nvPr/>
          </p:nvSpPr>
          <p:spPr bwMode="auto">
            <a:xfrm>
              <a:off x="4335" y="1517"/>
              <a:ext cx="244" cy="6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Times New Roman" panose="02020603050405020304" pitchFamily="18" charset="0"/>
              </a:endParaRPr>
            </a:p>
          </p:txBody>
        </p:sp>
        <p:sp>
          <p:nvSpPr>
            <p:cNvPr id="57806" name="Rectangle 410"/>
            <p:cNvSpPr>
              <a:spLocks noChangeArrowheads="1"/>
            </p:cNvSpPr>
            <p:nvPr/>
          </p:nvSpPr>
          <p:spPr bwMode="auto">
            <a:xfrm>
              <a:off x="4335" y="1511"/>
              <a:ext cx="245" cy="37"/>
            </a:xfrm>
            <a:prstGeom prst="rect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latin typeface="Times New Roman" panose="02020603050405020304" pitchFamily="18" charset="0"/>
              </a:endParaRPr>
            </a:p>
          </p:txBody>
        </p:sp>
        <p:sp>
          <p:nvSpPr>
            <p:cNvPr id="57807" name="Oval 411"/>
            <p:cNvSpPr>
              <a:spLocks noChangeArrowheads="1"/>
            </p:cNvSpPr>
            <p:nvPr/>
          </p:nvSpPr>
          <p:spPr bwMode="auto">
            <a:xfrm>
              <a:off x="4334" y="1470"/>
              <a:ext cx="244" cy="7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Times New Roman" panose="02020603050405020304" pitchFamily="18" charset="0"/>
              </a:endParaRPr>
            </a:p>
          </p:txBody>
        </p:sp>
        <p:grpSp>
          <p:nvGrpSpPr>
            <p:cNvPr id="57808" name="Group 792"/>
            <p:cNvGrpSpPr>
              <a:grpSpLocks/>
            </p:cNvGrpSpPr>
            <p:nvPr/>
          </p:nvGrpSpPr>
          <p:grpSpPr bwMode="auto">
            <a:xfrm>
              <a:off x="4383" y="1488"/>
              <a:ext cx="138" cy="33"/>
              <a:chOff x="2468" y="1332"/>
              <a:chExt cx="310" cy="60"/>
            </a:xfrm>
          </p:grpSpPr>
          <p:sp>
            <p:nvSpPr>
              <p:cNvPr id="57811" name="Freeform 793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812" name="Freeform 794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57809" name="Line 795"/>
            <p:cNvSpPr>
              <a:spLocks noChangeShapeType="1"/>
            </p:cNvSpPr>
            <p:nvPr/>
          </p:nvSpPr>
          <p:spPr bwMode="auto">
            <a:xfrm>
              <a:off x="4335" y="1503"/>
              <a:ext cx="0" cy="5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810" name="Line 796"/>
            <p:cNvSpPr>
              <a:spLocks noChangeShapeType="1"/>
            </p:cNvSpPr>
            <p:nvPr/>
          </p:nvSpPr>
          <p:spPr bwMode="auto">
            <a:xfrm>
              <a:off x="4578" y="1505"/>
              <a:ext cx="0" cy="49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57392" name="Group 797"/>
          <p:cNvGrpSpPr>
            <a:grpSpLocks/>
          </p:cNvGrpSpPr>
          <p:nvPr/>
        </p:nvGrpSpPr>
        <p:grpSpPr bwMode="auto">
          <a:xfrm>
            <a:off x="8685214" y="5005389"/>
            <a:ext cx="446087" cy="422275"/>
            <a:chOff x="5072" y="3611"/>
            <a:chExt cx="459" cy="380"/>
          </a:xfrm>
        </p:grpSpPr>
        <p:grpSp>
          <p:nvGrpSpPr>
            <p:cNvPr id="57791" name="Group 798"/>
            <p:cNvGrpSpPr>
              <a:grpSpLocks/>
            </p:cNvGrpSpPr>
            <p:nvPr/>
          </p:nvGrpSpPr>
          <p:grpSpPr bwMode="auto">
            <a:xfrm>
              <a:off x="5144" y="3611"/>
              <a:ext cx="387" cy="99"/>
              <a:chOff x="5030" y="2639"/>
              <a:chExt cx="387" cy="99"/>
            </a:xfrm>
          </p:grpSpPr>
          <p:sp>
            <p:nvSpPr>
              <p:cNvPr id="57793" name="Freeform 799"/>
              <p:cNvSpPr>
                <a:spLocks/>
              </p:cNvSpPr>
              <p:nvPr/>
            </p:nvSpPr>
            <p:spPr bwMode="auto">
              <a:xfrm>
                <a:off x="5134" y="2657"/>
                <a:ext cx="69" cy="55"/>
              </a:xfrm>
              <a:custGeom>
                <a:avLst/>
                <a:gdLst>
                  <a:gd name="T0" fmla="*/ 0 w 199"/>
                  <a:gd name="T1" fmla="*/ 0 h 232"/>
                  <a:gd name="T2" fmla="*/ 0 w 199"/>
                  <a:gd name="T3" fmla="*/ 0 h 232"/>
                  <a:gd name="T4" fmla="*/ 0 w 199"/>
                  <a:gd name="T5" fmla="*/ 0 h 232"/>
                  <a:gd name="T6" fmla="*/ 0 w 199"/>
                  <a:gd name="T7" fmla="*/ 0 h 232"/>
                  <a:gd name="T8" fmla="*/ 0 w 199"/>
                  <a:gd name="T9" fmla="*/ 0 h 232"/>
                  <a:gd name="T10" fmla="*/ 0 w 199"/>
                  <a:gd name="T11" fmla="*/ 0 h 232"/>
                  <a:gd name="T12" fmla="*/ 0 w 199"/>
                  <a:gd name="T13" fmla="*/ 0 h 232"/>
                  <a:gd name="T14" fmla="*/ 0 w 199"/>
                  <a:gd name="T15" fmla="*/ 0 h 232"/>
                  <a:gd name="T16" fmla="*/ 0 w 199"/>
                  <a:gd name="T17" fmla="*/ 0 h 232"/>
                  <a:gd name="T18" fmla="*/ 0 w 199"/>
                  <a:gd name="T19" fmla="*/ 0 h 232"/>
                  <a:gd name="T20" fmla="*/ 0 w 199"/>
                  <a:gd name="T21" fmla="*/ 0 h 232"/>
                  <a:gd name="T22" fmla="*/ 0 w 199"/>
                  <a:gd name="T23" fmla="*/ 0 h 232"/>
                  <a:gd name="T24" fmla="*/ 0 w 199"/>
                  <a:gd name="T25" fmla="*/ 0 h 232"/>
                  <a:gd name="T26" fmla="*/ 0 w 199"/>
                  <a:gd name="T27" fmla="*/ 0 h 232"/>
                  <a:gd name="T28" fmla="*/ 0 w 199"/>
                  <a:gd name="T29" fmla="*/ 0 h 232"/>
                  <a:gd name="T30" fmla="*/ 0 w 199"/>
                  <a:gd name="T31" fmla="*/ 0 h 232"/>
                  <a:gd name="T32" fmla="*/ 0 w 199"/>
                  <a:gd name="T33" fmla="*/ 0 h 232"/>
                  <a:gd name="T34" fmla="*/ 0 w 199"/>
                  <a:gd name="T35" fmla="*/ 0 h 232"/>
                  <a:gd name="T36" fmla="*/ 0 w 199"/>
                  <a:gd name="T37" fmla="*/ 0 h 232"/>
                  <a:gd name="T38" fmla="*/ 0 w 199"/>
                  <a:gd name="T39" fmla="*/ 0 h 232"/>
                  <a:gd name="T40" fmla="*/ 0 w 199"/>
                  <a:gd name="T41" fmla="*/ 0 h 232"/>
                  <a:gd name="T42" fmla="*/ 0 w 199"/>
                  <a:gd name="T43" fmla="*/ 0 h 232"/>
                  <a:gd name="T44" fmla="*/ 0 w 199"/>
                  <a:gd name="T45" fmla="*/ 0 h 232"/>
                  <a:gd name="T46" fmla="*/ 0 w 199"/>
                  <a:gd name="T47" fmla="*/ 0 h 232"/>
                  <a:gd name="T48" fmla="*/ 0 w 199"/>
                  <a:gd name="T49" fmla="*/ 0 h 232"/>
                  <a:gd name="T50" fmla="*/ 0 w 199"/>
                  <a:gd name="T51" fmla="*/ 0 h 232"/>
                  <a:gd name="T52" fmla="*/ 0 w 199"/>
                  <a:gd name="T53" fmla="*/ 0 h 232"/>
                  <a:gd name="T54" fmla="*/ 0 w 199"/>
                  <a:gd name="T55" fmla="*/ 0 h 232"/>
                  <a:gd name="T56" fmla="*/ 0 w 199"/>
                  <a:gd name="T57" fmla="*/ 0 h 232"/>
                  <a:gd name="T58" fmla="*/ 0 w 199"/>
                  <a:gd name="T59" fmla="*/ 0 h 232"/>
                  <a:gd name="T60" fmla="*/ 0 w 199"/>
                  <a:gd name="T61" fmla="*/ 0 h 232"/>
                  <a:gd name="T62" fmla="*/ 0 w 199"/>
                  <a:gd name="T63" fmla="*/ 0 h 232"/>
                  <a:gd name="T64" fmla="*/ 0 w 199"/>
                  <a:gd name="T65" fmla="*/ 0 h 232"/>
                  <a:gd name="T66" fmla="*/ 0 w 199"/>
                  <a:gd name="T67" fmla="*/ 0 h 232"/>
                  <a:gd name="T68" fmla="*/ 0 w 199"/>
                  <a:gd name="T69" fmla="*/ 0 h 232"/>
                  <a:gd name="T70" fmla="*/ 0 w 199"/>
                  <a:gd name="T71" fmla="*/ 0 h 232"/>
                  <a:gd name="T72" fmla="*/ 0 w 199"/>
                  <a:gd name="T73" fmla="*/ 0 h 232"/>
                  <a:gd name="T74" fmla="*/ 0 w 199"/>
                  <a:gd name="T75" fmla="*/ 0 h 232"/>
                  <a:gd name="T76" fmla="*/ 0 w 199"/>
                  <a:gd name="T77" fmla="*/ 0 h 232"/>
                  <a:gd name="T78" fmla="*/ 0 w 199"/>
                  <a:gd name="T79" fmla="*/ 0 h 232"/>
                  <a:gd name="T80" fmla="*/ 0 w 199"/>
                  <a:gd name="T81" fmla="*/ 0 h 232"/>
                  <a:gd name="T82" fmla="*/ 0 w 199"/>
                  <a:gd name="T83" fmla="*/ 0 h 232"/>
                  <a:gd name="T84" fmla="*/ 0 w 199"/>
                  <a:gd name="T85" fmla="*/ 0 h 232"/>
                  <a:gd name="T86" fmla="*/ 0 w 199"/>
                  <a:gd name="T87" fmla="*/ 0 h 232"/>
                  <a:gd name="T88" fmla="*/ 0 w 199"/>
                  <a:gd name="T89" fmla="*/ 0 h 232"/>
                  <a:gd name="T90" fmla="*/ 0 w 199"/>
                  <a:gd name="T91" fmla="*/ 0 h 232"/>
                  <a:gd name="T92" fmla="*/ 0 w 199"/>
                  <a:gd name="T93" fmla="*/ 0 h 232"/>
                  <a:gd name="T94" fmla="*/ 0 w 199"/>
                  <a:gd name="T95" fmla="*/ 0 h 232"/>
                  <a:gd name="T96" fmla="*/ 0 w 199"/>
                  <a:gd name="T97" fmla="*/ 0 h 232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w 199"/>
                  <a:gd name="T148" fmla="*/ 0 h 232"/>
                  <a:gd name="T149" fmla="*/ 199 w 199"/>
                  <a:gd name="T150" fmla="*/ 232 h 232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T147" t="T148" r="T149" b="T150"/>
                <a:pathLst>
                  <a:path w="199" h="232">
                    <a:moveTo>
                      <a:pt x="70" y="29"/>
                    </a:moveTo>
                    <a:lnTo>
                      <a:pt x="55" y="39"/>
                    </a:lnTo>
                    <a:lnTo>
                      <a:pt x="42" y="50"/>
                    </a:lnTo>
                    <a:lnTo>
                      <a:pt x="30" y="63"/>
                    </a:lnTo>
                    <a:lnTo>
                      <a:pt x="20" y="77"/>
                    </a:lnTo>
                    <a:lnTo>
                      <a:pt x="12" y="91"/>
                    </a:lnTo>
                    <a:lnTo>
                      <a:pt x="6" y="108"/>
                    </a:lnTo>
                    <a:lnTo>
                      <a:pt x="2" y="125"/>
                    </a:lnTo>
                    <a:lnTo>
                      <a:pt x="0" y="142"/>
                    </a:lnTo>
                    <a:lnTo>
                      <a:pt x="2" y="166"/>
                    </a:lnTo>
                    <a:lnTo>
                      <a:pt x="12" y="186"/>
                    </a:lnTo>
                    <a:lnTo>
                      <a:pt x="26" y="203"/>
                    </a:lnTo>
                    <a:lnTo>
                      <a:pt x="45" y="216"/>
                    </a:lnTo>
                    <a:lnTo>
                      <a:pt x="66" y="226"/>
                    </a:lnTo>
                    <a:lnTo>
                      <a:pt x="88" y="230"/>
                    </a:lnTo>
                    <a:lnTo>
                      <a:pt x="111" y="232"/>
                    </a:lnTo>
                    <a:lnTo>
                      <a:pt x="134" y="228"/>
                    </a:lnTo>
                    <a:lnTo>
                      <a:pt x="138" y="228"/>
                    </a:lnTo>
                    <a:lnTo>
                      <a:pt x="143" y="226"/>
                    </a:lnTo>
                    <a:lnTo>
                      <a:pt x="147" y="222"/>
                    </a:lnTo>
                    <a:lnTo>
                      <a:pt x="148" y="218"/>
                    </a:lnTo>
                    <a:lnTo>
                      <a:pt x="145" y="212"/>
                    </a:lnTo>
                    <a:lnTo>
                      <a:pt x="141" y="207"/>
                    </a:lnTo>
                    <a:lnTo>
                      <a:pt x="135" y="203"/>
                    </a:lnTo>
                    <a:lnTo>
                      <a:pt x="129" y="201"/>
                    </a:lnTo>
                    <a:lnTo>
                      <a:pt x="117" y="197"/>
                    </a:lnTo>
                    <a:lnTo>
                      <a:pt x="105" y="195"/>
                    </a:lnTo>
                    <a:lnTo>
                      <a:pt x="94" y="193"/>
                    </a:lnTo>
                    <a:lnTo>
                      <a:pt x="83" y="190"/>
                    </a:lnTo>
                    <a:lnTo>
                      <a:pt x="73" y="187"/>
                    </a:lnTo>
                    <a:lnTo>
                      <a:pt x="62" y="182"/>
                    </a:lnTo>
                    <a:lnTo>
                      <a:pt x="53" y="176"/>
                    </a:lnTo>
                    <a:lnTo>
                      <a:pt x="43" y="167"/>
                    </a:lnTo>
                    <a:lnTo>
                      <a:pt x="40" y="128"/>
                    </a:lnTo>
                    <a:lnTo>
                      <a:pt x="49" y="96"/>
                    </a:lnTo>
                    <a:lnTo>
                      <a:pt x="68" y="71"/>
                    </a:lnTo>
                    <a:lnTo>
                      <a:pt x="94" y="50"/>
                    </a:lnTo>
                    <a:lnTo>
                      <a:pt x="122" y="34"/>
                    </a:lnTo>
                    <a:lnTo>
                      <a:pt x="151" y="21"/>
                    </a:lnTo>
                    <a:lnTo>
                      <a:pt x="178" y="12"/>
                    </a:lnTo>
                    <a:lnTo>
                      <a:pt x="199" y="4"/>
                    </a:lnTo>
                    <a:lnTo>
                      <a:pt x="186" y="1"/>
                    </a:lnTo>
                    <a:lnTo>
                      <a:pt x="172" y="0"/>
                    </a:lnTo>
                    <a:lnTo>
                      <a:pt x="156" y="2"/>
                    </a:lnTo>
                    <a:lnTo>
                      <a:pt x="138" y="4"/>
                    </a:lnTo>
                    <a:lnTo>
                      <a:pt x="121" y="10"/>
                    </a:lnTo>
                    <a:lnTo>
                      <a:pt x="103" y="16"/>
                    </a:lnTo>
                    <a:lnTo>
                      <a:pt x="86" y="23"/>
                    </a:lnTo>
                    <a:lnTo>
                      <a:pt x="70" y="29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794" name="Freeform 800"/>
              <p:cNvSpPr>
                <a:spLocks/>
              </p:cNvSpPr>
              <p:nvPr/>
            </p:nvSpPr>
            <p:spPr bwMode="auto">
              <a:xfrm>
                <a:off x="5252" y="2656"/>
                <a:ext cx="47" cy="42"/>
              </a:xfrm>
              <a:custGeom>
                <a:avLst/>
                <a:gdLst>
                  <a:gd name="T0" fmla="*/ 0 w 128"/>
                  <a:gd name="T1" fmla="*/ 0 h 180"/>
                  <a:gd name="T2" fmla="*/ 0 w 128"/>
                  <a:gd name="T3" fmla="*/ 0 h 180"/>
                  <a:gd name="T4" fmla="*/ 0 w 128"/>
                  <a:gd name="T5" fmla="*/ 0 h 180"/>
                  <a:gd name="T6" fmla="*/ 0 w 128"/>
                  <a:gd name="T7" fmla="*/ 0 h 180"/>
                  <a:gd name="T8" fmla="*/ 0 w 128"/>
                  <a:gd name="T9" fmla="*/ 0 h 180"/>
                  <a:gd name="T10" fmla="*/ 0 w 128"/>
                  <a:gd name="T11" fmla="*/ 0 h 180"/>
                  <a:gd name="T12" fmla="*/ 0 w 128"/>
                  <a:gd name="T13" fmla="*/ 0 h 180"/>
                  <a:gd name="T14" fmla="*/ 0 w 128"/>
                  <a:gd name="T15" fmla="*/ 0 h 180"/>
                  <a:gd name="T16" fmla="*/ 0 w 128"/>
                  <a:gd name="T17" fmla="*/ 0 h 180"/>
                  <a:gd name="T18" fmla="*/ 0 w 128"/>
                  <a:gd name="T19" fmla="*/ 0 h 180"/>
                  <a:gd name="T20" fmla="*/ 0 w 128"/>
                  <a:gd name="T21" fmla="*/ 0 h 180"/>
                  <a:gd name="T22" fmla="*/ 0 w 128"/>
                  <a:gd name="T23" fmla="*/ 0 h 180"/>
                  <a:gd name="T24" fmla="*/ 0 w 128"/>
                  <a:gd name="T25" fmla="*/ 0 h 180"/>
                  <a:gd name="T26" fmla="*/ 0 w 128"/>
                  <a:gd name="T27" fmla="*/ 0 h 180"/>
                  <a:gd name="T28" fmla="*/ 0 w 128"/>
                  <a:gd name="T29" fmla="*/ 0 h 180"/>
                  <a:gd name="T30" fmla="*/ 0 w 128"/>
                  <a:gd name="T31" fmla="*/ 0 h 180"/>
                  <a:gd name="T32" fmla="*/ 0 w 128"/>
                  <a:gd name="T33" fmla="*/ 0 h 180"/>
                  <a:gd name="T34" fmla="*/ 0 w 128"/>
                  <a:gd name="T35" fmla="*/ 0 h 180"/>
                  <a:gd name="T36" fmla="*/ 0 w 128"/>
                  <a:gd name="T37" fmla="*/ 0 h 180"/>
                  <a:gd name="T38" fmla="*/ 0 w 128"/>
                  <a:gd name="T39" fmla="*/ 0 h 180"/>
                  <a:gd name="T40" fmla="*/ 0 w 128"/>
                  <a:gd name="T41" fmla="*/ 0 h 180"/>
                  <a:gd name="T42" fmla="*/ 0 w 128"/>
                  <a:gd name="T43" fmla="*/ 0 h 180"/>
                  <a:gd name="T44" fmla="*/ 0 w 128"/>
                  <a:gd name="T45" fmla="*/ 0 h 180"/>
                  <a:gd name="T46" fmla="*/ 0 w 128"/>
                  <a:gd name="T47" fmla="*/ 0 h 180"/>
                  <a:gd name="T48" fmla="*/ 0 w 128"/>
                  <a:gd name="T49" fmla="*/ 0 h 180"/>
                  <a:gd name="T50" fmla="*/ 0 w 128"/>
                  <a:gd name="T51" fmla="*/ 0 h 180"/>
                  <a:gd name="T52" fmla="*/ 0 w 128"/>
                  <a:gd name="T53" fmla="*/ 0 h 180"/>
                  <a:gd name="T54" fmla="*/ 0 w 128"/>
                  <a:gd name="T55" fmla="*/ 0 h 180"/>
                  <a:gd name="T56" fmla="*/ 0 w 128"/>
                  <a:gd name="T57" fmla="*/ 0 h 180"/>
                  <a:gd name="T58" fmla="*/ 0 w 128"/>
                  <a:gd name="T59" fmla="*/ 0 h 180"/>
                  <a:gd name="T60" fmla="*/ 0 w 128"/>
                  <a:gd name="T61" fmla="*/ 0 h 180"/>
                  <a:gd name="T62" fmla="*/ 0 w 128"/>
                  <a:gd name="T63" fmla="*/ 0 h 180"/>
                  <a:gd name="T64" fmla="*/ 0 w 128"/>
                  <a:gd name="T65" fmla="*/ 0 h 180"/>
                  <a:gd name="T66" fmla="*/ 0 w 128"/>
                  <a:gd name="T67" fmla="*/ 0 h 180"/>
                  <a:gd name="T68" fmla="*/ 0 w 128"/>
                  <a:gd name="T69" fmla="*/ 0 h 180"/>
                  <a:gd name="T70" fmla="*/ 0 w 128"/>
                  <a:gd name="T71" fmla="*/ 0 h 180"/>
                  <a:gd name="T72" fmla="*/ 0 w 128"/>
                  <a:gd name="T73" fmla="*/ 0 h 180"/>
                  <a:gd name="T74" fmla="*/ 0 w 128"/>
                  <a:gd name="T75" fmla="*/ 0 h 180"/>
                  <a:gd name="T76" fmla="*/ 0 w 128"/>
                  <a:gd name="T77" fmla="*/ 0 h 180"/>
                  <a:gd name="T78" fmla="*/ 0 w 128"/>
                  <a:gd name="T79" fmla="*/ 0 h 180"/>
                  <a:gd name="T80" fmla="*/ 0 w 128"/>
                  <a:gd name="T81" fmla="*/ 0 h 180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28"/>
                  <a:gd name="T124" fmla="*/ 0 h 180"/>
                  <a:gd name="T125" fmla="*/ 128 w 128"/>
                  <a:gd name="T126" fmla="*/ 180 h 180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28" h="180">
                    <a:moveTo>
                      <a:pt x="108" y="59"/>
                    </a:moveTo>
                    <a:lnTo>
                      <a:pt x="113" y="77"/>
                    </a:lnTo>
                    <a:lnTo>
                      <a:pt x="111" y="94"/>
                    </a:lnTo>
                    <a:lnTo>
                      <a:pt x="103" y="108"/>
                    </a:lnTo>
                    <a:lnTo>
                      <a:pt x="91" y="121"/>
                    </a:lnTo>
                    <a:lnTo>
                      <a:pt x="77" y="132"/>
                    </a:lnTo>
                    <a:lnTo>
                      <a:pt x="61" y="144"/>
                    </a:lnTo>
                    <a:lnTo>
                      <a:pt x="45" y="154"/>
                    </a:lnTo>
                    <a:lnTo>
                      <a:pt x="30" y="164"/>
                    </a:lnTo>
                    <a:lnTo>
                      <a:pt x="28" y="168"/>
                    </a:lnTo>
                    <a:lnTo>
                      <a:pt x="27" y="170"/>
                    </a:lnTo>
                    <a:lnTo>
                      <a:pt x="27" y="174"/>
                    </a:lnTo>
                    <a:lnTo>
                      <a:pt x="28" y="177"/>
                    </a:lnTo>
                    <a:lnTo>
                      <a:pt x="32" y="179"/>
                    </a:lnTo>
                    <a:lnTo>
                      <a:pt x="35" y="180"/>
                    </a:lnTo>
                    <a:lnTo>
                      <a:pt x="37" y="180"/>
                    </a:lnTo>
                    <a:lnTo>
                      <a:pt x="41" y="179"/>
                    </a:lnTo>
                    <a:lnTo>
                      <a:pt x="60" y="169"/>
                    </a:lnTo>
                    <a:lnTo>
                      <a:pt x="77" y="158"/>
                    </a:lnTo>
                    <a:lnTo>
                      <a:pt x="94" y="145"/>
                    </a:lnTo>
                    <a:lnTo>
                      <a:pt x="109" y="130"/>
                    </a:lnTo>
                    <a:lnTo>
                      <a:pt x="120" y="114"/>
                    </a:lnTo>
                    <a:lnTo>
                      <a:pt x="127" y="95"/>
                    </a:lnTo>
                    <a:lnTo>
                      <a:pt x="128" y="76"/>
                    </a:lnTo>
                    <a:lnTo>
                      <a:pt x="123" y="55"/>
                    </a:lnTo>
                    <a:lnTo>
                      <a:pt x="113" y="39"/>
                    </a:lnTo>
                    <a:lnTo>
                      <a:pt x="97" y="25"/>
                    </a:lnTo>
                    <a:lnTo>
                      <a:pt x="79" y="15"/>
                    </a:lnTo>
                    <a:lnTo>
                      <a:pt x="57" y="7"/>
                    </a:lnTo>
                    <a:lnTo>
                      <a:pt x="36" y="2"/>
                    </a:lnTo>
                    <a:lnTo>
                      <a:pt x="19" y="0"/>
                    </a:lnTo>
                    <a:lnTo>
                      <a:pt x="6" y="0"/>
                    </a:lnTo>
                    <a:lnTo>
                      <a:pt x="0" y="4"/>
                    </a:lnTo>
                    <a:lnTo>
                      <a:pt x="14" y="9"/>
                    </a:lnTo>
                    <a:lnTo>
                      <a:pt x="29" y="14"/>
                    </a:lnTo>
                    <a:lnTo>
                      <a:pt x="46" y="19"/>
                    </a:lnTo>
                    <a:lnTo>
                      <a:pt x="61" y="23"/>
                    </a:lnTo>
                    <a:lnTo>
                      <a:pt x="76" y="29"/>
                    </a:lnTo>
                    <a:lnTo>
                      <a:pt x="89" y="37"/>
                    </a:lnTo>
                    <a:lnTo>
                      <a:pt x="100" y="46"/>
                    </a:lnTo>
                    <a:lnTo>
                      <a:pt x="108" y="59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795" name="Freeform 801"/>
              <p:cNvSpPr>
                <a:spLocks/>
              </p:cNvSpPr>
              <p:nvPr/>
            </p:nvSpPr>
            <p:spPr bwMode="auto">
              <a:xfrm>
                <a:off x="5089" y="2646"/>
                <a:ext cx="114" cy="88"/>
              </a:xfrm>
              <a:custGeom>
                <a:avLst/>
                <a:gdLst>
                  <a:gd name="T0" fmla="*/ 0 w 322"/>
                  <a:gd name="T1" fmla="*/ 0 h 378"/>
                  <a:gd name="T2" fmla="*/ 0 w 322"/>
                  <a:gd name="T3" fmla="*/ 0 h 378"/>
                  <a:gd name="T4" fmla="*/ 0 w 322"/>
                  <a:gd name="T5" fmla="*/ 0 h 378"/>
                  <a:gd name="T6" fmla="*/ 0 w 322"/>
                  <a:gd name="T7" fmla="*/ 0 h 378"/>
                  <a:gd name="T8" fmla="*/ 0 w 322"/>
                  <a:gd name="T9" fmla="*/ 0 h 378"/>
                  <a:gd name="T10" fmla="*/ 0 w 322"/>
                  <a:gd name="T11" fmla="*/ 0 h 378"/>
                  <a:gd name="T12" fmla="*/ 0 w 322"/>
                  <a:gd name="T13" fmla="*/ 0 h 378"/>
                  <a:gd name="T14" fmla="*/ 0 w 322"/>
                  <a:gd name="T15" fmla="*/ 0 h 378"/>
                  <a:gd name="T16" fmla="*/ 0 w 322"/>
                  <a:gd name="T17" fmla="*/ 0 h 378"/>
                  <a:gd name="T18" fmla="*/ 0 w 322"/>
                  <a:gd name="T19" fmla="*/ 0 h 378"/>
                  <a:gd name="T20" fmla="*/ 0 w 322"/>
                  <a:gd name="T21" fmla="*/ 0 h 378"/>
                  <a:gd name="T22" fmla="*/ 0 w 322"/>
                  <a:gd name="T23" fmla="*/ 0 h 378"/>
                  <a:gd name="T24" fmla="*/ 0 w 322"/>
                  <a:gd name="T25" fmla="*/ 0 h 378"/>
                  <a:gd name="T26" fmla="*/ 0 w 322"/>
                  <a:gd name="T27" fmla="*/ 0 h 378"/>
                  <a:gd name="T28" fmla="*/ 0 w 322"/>
                  <a:gd name="T29" fmla="*/ 0 h 378"/>
                  <a:gd name="T30" fmla="*/ 0 w 322"/>
                  <a:gd name="T31" fmla="*/ 0 h 378"/>
                  <a:gd name="T32" fmla="*/ 0 w 322"/>
                  <a:gd name="T33" fmla="*/ 0 h 378"/>
                  <a:gd name="T34" fmla="*/ 0 w 322"/>
                  <a:gd name="T35" fmla="*/ 0 h 378"/>
                  <a:gd name="T36" fmla="*/ 0 w 322"/>
                  <a:gd name="T37" fmla="*/ 0 h 378"/>
                  <a:gd name="T38" fmla="*/ 0 w 322"/>
                  <a:gd name="T39" fmla="*/ 0 h 378"/>
                  <a:gd name="T40" fmla="*/ 0 w 322"/>
                  <a:gd name="T41" fmla="*/ 0 h 378"/>
                  <a:gd name="T42" fmla="*/ 0 w 322"/>
                  <a:gd name="T43" fmla="*/ 0 h 378"/>
                  <a:gd name="T44" fmla="*/ 0 w 322"/>
                  <a:gd name="T45" fmla="*/ 0 h 378"/>
                  <a:gd name="T46" fmla="*/ 0 w 322"/>
                  <a:gd name="T47" fmla="*/ 0 h 378"/>
                  <a:gd name="T48" fmla="*/ 0 w 322"/>
                  <a:gd name="T49" fmla="*/ 0 h 378"/>
                  <a:gd name="T50" fmla="*/ 0 w 322"/>
                  <a:gd name="T51" fmla="*/ 0 h 378"/>
                  <a:gd name="T52" fmla="*/ 0 w 322"/>
                  <a:gd name="T53" fmla="*/ 0 h 378"/>
                  <a:gd name="T54" fmla="*/ 0 w 322"/>
                  <a:gd name="T55" fmla="*/ 0 h 378"/>
                  <a:gd name="T56" fmla="*/ 0 w 322"/>
                  <a:gd name="T57" fmla="*/ 0 h 378"/>
                  <a:gd name="T58" fmla="*/ 0 w 322"/>
                  <a:gd name="T59" fmla="*/ 0 h 378"/>
                  <a:gd name="T60" fmla="*/ 0 w 322"/>
                  <a:gd name="T61" fmla="*/ 0 h 378"/>
                  <a:gd name="T62" fmla="*/ 0 w 322"/>
                  <a:gd name="T63" fmla="*/ 0 h 378"/>
                  <a:gd name="T64" fmla="*/ 0 w 322"/>
                  <a:gd name="T65" fmla="*/ 0 h 378"/>
                  <a:gd name="T66" fmla="*/ 0 w 322"/>
                  <a:gd name="T67" fmla="*/ 0 h 378"/>
                  <a:gd name="T68" fmla="*/ 0 w 322"/>
                  <a:gd name="T69" fmla="*/ 0 h 378"/>
                  <a:gd name="T70" fmla="*/ 0 w 322"/>
                  <a:gd name="T71" fmla="*/ 0 h 378"/>
                  <a:gd name="T72" fmla="*/ 0 w 322"/>
                  <a:gd name="T73" fmla="*/ 0 h 378"/>
                  <a:gd name="T74" fmla="*/ 0 w 322"/>
                  <a:gd name="T75" fmla="*/ 0 h 378"/>
                  <a:gd name="T76" fmla="*/ 0 w 322"/>
                  <a:gd name="T77" fmla="*/ 0 h 378"/>
                  <a:gd name="T78" fmla="*/ 0 w 322"/>
                  <a:gd name="T79" fmla="*/ 0 h 378"/>
                  <a:gd name="T80" fmla="*/ 0 w 322"/>
                  <a:gd name="T81" fmla="*/ 0 h 378"/>
                  <a:gd name="T82" fmla="*/ 0 w 322"/>
                  <a:gd name="T83" fmla="*/ 0 h 378"/>
                  <a:gd name="T84" fmla="*/ 0 w 322"/>
                  <a:gd name="T85" fmla="*/ 0 h 378"/>
                  <a:gd name="T86" fmla="*/ 0 w 322"/>
                  <a:gd name="T87" fmla="*/ 0 h 378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322"/>
                  <a:gd name="T133" fmla="*/ 0 h 378"/>
                  <a:gd name="T134" fmla="*/ 322 w 322"/>
                  <a:gd name="T135" fmla="*/ 378 h 378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322" h="378">
                    <a:moveTo>
                      <a:pt x="125" y="49"/>
                    </a:moveTo>
                    <a:lnTo>
                      <a:pt x="100" y="70"/>
                    </a:lnTo>
                    <a:lnTo>
                      <a:pt x="76" y="90"/>
                    </a:lnTo>
                    <a:lnTo>
                      <a:pt x="53" y="115"/>
                    </a:lnTo>
                    <a:lnTo>
                      <a:pt x="34" y="140"/>
                    </a:lnTo>
                    <a:lnTo>
                      <a:pt x="17" y="166"/>
                    </a:lnTo>
                    <a:lnTo>
                      <a:pt x="5" y="195"/>
                    </a:lnTo>
                    <a:lnTo>
                      <a:pt x="0" y="226"/>
                    </a:lnTo>
                    <a:lnTo>
                      <a:pt x="1" y="258"/>
                    </a:lnTo>
                    <a:lnTo>
                      <a:pt x="3" y="266"/>
                    </a:lnTo>
                    <a:lnTo>
                      <a:pt x="5" y="275"/>
                    </a:lnTo>
                    <a:lnTo>
                      <a:pt x="9" y="282"/>
                    </a:lnTo>
                    <a:lnTo>
                      <a:pt x="14" y="290"/>
                    </a:lnTo>
                    <a:lnTo>
                      <a:pt x="19" y="297"/>
                    </a:lnTo>
                    <a:lnTo>
                      <a:pt x="26" y="304"/>
                    </a:lnTo>
                    <a:lnTo>
                      <a:pt x="32" y="310"/>
                    </a:lnTo>
                    <a:lnTo>
                      <a:pt x="41" y="314"/>
                    </a:lnTo>
                    <a:lnTo>
                      <a:pt x="56" y="324"/>
                    </a:lnTo>
                    <a:lnTo>
                      <a:pt x="71" y="332"/>
                    </a:lnTo>
                    <a:lnTo>
                      <a:pt x="86" y="338"/>
                    </a:lnTo>
                    <a:lnTo>
                      <a:pt x="103" y="344"/>
                    </a:lnTo>
                    <a:lnTo>
                      <a:pt x="119" y="350"/>
                    </a:lnTo>
                    <a:lnTo>
                      <a:pt x="136" y="355"/>
                    </a:lnTo>
                    <a:lnTo>
                      <a:pt x="152" y="359"/>
                    </a:lnTo>
                    <a:lnTo>
                      <a:pt x="168" y="363"/>
                    </a:lnTo>
                    <a:lnTo>
                      <a:pt x="186" y="366"/>
                    </a:lnTo>
                    <a:lnTo>
                      <a:pt x="202" y="368"/>
                    </a:lnTo>
                    <a:lnTo>
                      <a:pt x="220" y="371"/>
                    </a:lnTo>
                    <a:lnTo>
                      <a:pt x="238" y="373"/>
                    </a:lnTo>
                    <a:lnTo>
                      <a:pt x="254" y="374"/>
                    </a:lnTo>
                    <a:lnTo>
                      <a:pt x="272" y="375"/>
                    </a:lnTo>
                    <a:lnTo>
                      <a:pt x="289" y="376"/>
                    </a:lnTo>
                    <a:lnTo>
                      <a:pt x="306" y="378"/>
                    </a:lnTo>
                    <a:lnTo>
                      <a:pt x="311" y="378"/>
                    </a:lnTo>
                    <a:lnTo>
                      <a:pt x="316" y="375"/>
                    </a:lnTo>
                    <a:lnTo>
                      <a:pt x="320" y="371"/>
                    </a:lnTo>
                    <a:lnTo>
                      <a:pt x="322" y="366"/>
                    </a:lnTo>
                    <a:lnTo>
                      <a:pt x="322" y="360"/>
                    </a:lnTo>
                    <a:lnTo>
                      <a:pt x="320" y="356"/>
                    </a:lnTo>
                    <a:lnTo>
                      <a:pt x="315" y="352"/>
                    </a:lnTo>
                    <a:lnTo>
                      <a:pt x="309" y="350"/>
                    </a:lnTo>
                    <a:lnTo>
                      <a:pt x="294" y="347"/>
                    </a:lnTo>
                    <a:lnTo>
                      <a:pt x="279" y="344"/>
                    </a:lnTo>
                    <a:lnTo>
                      <a:pt x="263" y="341"/>
                    </a:lnTo>
                    <a:lnTo>
                      <a:pt x="247" y="338"/>
                    </a:lnTo>
                    <a:lnTo>
                      <a:pt x="232" y="336"/>
                    </a:lnTo>
                    <a:lnTo>
                      <a:pt x="216" y="334"/>
                    </a:lnTo>
                    <a:lnTo>
                      <a:pt x="200" y="332"/>
                    </a:lnTo>
                    <a:lnTo>
                      <a:pt x="185" y="328"/>
                    </a:lnTo>
                    <a:lnTo>
                      <a:pt x="170" y="326"/>
                    </a:lnTo>
                    <a:lnTo>
                      <a:pt x="154" y="322"/>
                    </a:lnTo>
                    <a:lnTo>
                      <a:pt x="139" y="318"/>
                    </a:lnTo>
                    <a:lnTo>
                      <a:pt x="124" y="314"/>
                    </a:lnTo>
                    <a:lnTo>
                      <a:pt x="110" y="309"/>
                    </a:lnTo>
                    <a:lnTo>
                      <a:pt x="94" y="303"/>
                    </a:lnTo>
                    <a:lnTo>
                      <a:pt x="80" y="297"/>
                    </a:lnTo>
                    <a:lnTo>
                      <a:pt x="66" y="289"/>
                    </a:lnTo>
                    <a:lnTo>
                      <a:pt x="55" y="281"/>
                    </a:lnTo>
                    <a:lnTo>
                      <a:pt x="45" y="271"/>
                    </a:lnTo>
                    <a:lnTo>
                      <a:pt x="38" y="259"/>
                    </a:lnTo>
                    <a:lnTo>
                      <a:pt x="35" y="245"/>
                    </a:lnTo>
                    <a:lnTo>
                      <a:pt x="34" y="232"/>
                    </a:lnTo>
                    <a:lnTo>
                      <a:pt x="35" y="216"/>
                    </a:lnTo>
                    <a:lnTo>
                      <a:pt x="38" y="200"/>
                    </a:lnTo>
                    <a:lnTo>
                      <a:pt x="43" y="187"/>
                    </a:lnTo>
                    <a:lnTo>
                      <a:pt x="51" y="170"/>
                    </a:lnTo>
                    <a:lnTo>
                      <a:pt x="60" y="152"/>
                    </a:lnTo>
                    <a:lnTo>
                      <a:pt x="71" y="137"/>
                    </a:lnTo>
                    <a:lnTo>
                      <a:pt x="83" y="124"/>
                    </a:lnTo>
                    <a:lnTo>
                      <a:pt x="94" y="110"/>
                    </a:lnTo>
                    <a:lnTo>
                      <a:pt x="107" y="96"/>
                    </a:lnTo>
                    <a:lnTo>
                      <a:pt x="123" y="82"/>
                    </a:lnTo>
                    <a:lnTo>
                      <a:pt x="138" y="69"/>
                    </a:lnTo>
                    <a:lnTo>
                      <a:pt x="153" y="57"/>
                    </a:lnTo>
                    <a:lnTo>
                      <a:pt x="173" y="47"/>
                    </a:lnTo>
                    <a:lnTo>
                      <a:pt x="195" y="38"/>
                    </a:lnTo>
                    <a:lnTo>
                      <a:pt x="218" y="28"/>
                    </a:lnTo>
                    <a:lnTo>
                      <a:pt x="238" y="20"/>
                    </a:lnTo>
                    <a:lnTo>
                      <a:pt x="254" y="13"/>
                    </a:lnTo>
                    <a:lnTo>
                      <a:pt x="264" y="7"/>
                    </a:lnTo>
                    <a:lnTo>
                      <a:pt x="268" y="2"/>
                    </a:lnTo>
                    <a:lnTo>
                      <a:pt x="256" y="0"/>
                    </a:lnTo>
                    <a:lnTo>
                      <a:pt x="240" y="1"/>
                    </a:lnTo>
                    <a:lnTo>
                      <a:pt x="221" y="4"/>
                    </a:lnTo>
                    <a:lnTo>
                      <a:pt x="201" y="10"/>
                    </a:lnTo>
                    <a:lnTo>
                      <a:pt x="180" y="18"/>
                    </a:lnTo>
                    <a:lnTo>
                      <a:pt x="160" y="27"/>
                    </a:lnTo>
                    <a:lnTo>
                      <a:pt x="141" y="38"/>
                    </a:lnTo>
                    <a:lnTo>
                      <a:pt x="125" y="49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796" name="Freeform 802"/>
              <p:cNvSpPr>
                <a:spLocks/>
              </p:cNvSpPr>
              <p:nvPr/>
            </p:nvSpPr>
            <p:spPr bwMode="auto">
              <a:xfrm>
                <a:off x="5250" y="2643"/>
                <a:ext cx="99" cy="59"/>
              </a:xfrm>
              <a:custGeom>
                <a:avLst/>
                <a:gdLst>
                  <a:gd name="T0" fmla="*/ 0 w 283"/>
                  <a:gd name="T1" fmla="*/ 0 h 252"/>
                  <a:gd name="T2" fmla="*/ 0 w 283"/>
                  <a:gd name="T3" fmla="*/ 0 h 252"/>
                  <a:gd name="T4" fmla="*/ 0 w 283"/>
                  <a:gd name="T5" fmla="*/ 0 h 252"/>
                  <a:gd name="T6" fmla="*/ 0 w 283"/>
                  <a:gd name="T7" fmla="*/ 0 h 252"/>
                  <a:gd name="T8" fmla="*/ 0 w 283"/>
                  <a:gd name="T9" fmla="*/ 0 h 252"/>
                  <a:gd name="T10" fmla="*/ 0 w 283"/>
                  <a:gd name="T11" fmla="*/ 0 h 252"/>
                  <a:gd name="T12" fmla="*/ 0 w 283"/>
                  <a:gd name="T13" fmla="*/ 0 h 252"/>
                  <a:gd name="T14" fmla="*/ 0 w 283"/>
                  <a:gd name="T15" fmla="*/ 0 h 252"/>
                  <a:gd name="T16" fmla="*/ 0 w 283"/>
                  <a:gd name="T17" fmla="*/ 0 h 252"/>
                  <a:gd name="T18" fmla="*/ 0 w 283"/>
                  <a:gd name="T19" fmla="*/ 0 h 252"/>
                  <a:gd name="T20" fmla="*/ 0 w 283"/>
                  <a:gd name="T21" fmla="*/ 0 h 252"/>
                  <a:gd name="T22" fmla="*/ 0 w 283"/>
                  <a:gd name="T23" fmla="*/ 0 h 252"/>
                  <a:gd name="T24" fmla="*/ 0 w 283"/>
                  <a:gd name="T25" fmla="*/ 0 h 252"/>
                  <a:gd name="T26" fmla="*/ 0 w 283"/>
                  <a:gd name="T27" fmla="*/ 0 h 252"/>
                  <a:gd name="T28" fmla="*/ 0 w 283"/>
                  <a:gd name="T29" fmla="*/ 0 h 252"/>
                  <a:gd name="T30" fmla="*/ 0 w 283"/>
                  <a:gd name="T31" fmla="*/ 0 h 252"/>
                  <a:gd name="T32" fmla="*/ 0 w 283"/>
                  <a:gd name="T33" fmla="*/ 0 h 252"/>
                  <a:gd name="T34" fmla="*/ 0 w 283"/>
                  <a:gd name="T35" fmla="*/ 0 h 252"/>
                  <a:gd name="T36" fmla="*/ 0 w 283"/>
                  <a:gd name="T37" fmla="*/ 0 h 252"/>
                  <a:gd name="T38" fmla="*/ 0 w 283"/>
                  <a:gd name="T39" fmla="*/ 0 h 252"/>
                  <a:gd name="T40" fmla="*/ 0 w 283"/>
                  <a:gd name="T41" fmla="*/ 0 h 252"/>
                  <a:gd name="T42" fmla="*/ 0 w 283"/>
                  <a:gd name="T43" fmla="*/ 0 h 252"/>
                  <a:gd name="T44" fmla="*/ 0 w 283"/>
                  <a:gd name="T45" fmla="*/ 0 h 252"/>
                  <a:gd name="T46" fmla="*/ 0 w 283"/>
                  <a:gd name="T47" fmla="*/ 0 h 252"/>
                  <a:gd name="T48" fmla="*/ 0 w 283"/>
                  <a:gd name="T49" fmla="*/ 0 h 252"/>
                  <a:gd name="T50" fmla="*/ 0 w 283"/>
                  <a:gd name="T51" fmla="*/ 0 h 252"/>
                  <a:gd name="T52" fmla="*/ 0 w 283"/>
                  <a:gd name="T53" fmla="*/ 0 h 252"/>
                  <a:gd name="T54" fmla="*/ 0 w 283"/>
                  <a:gd name="T55" fmla="*/ 0 h 252"/>
                  <a:gd name="T56" fmla="*/ 0 w 283"/>
                  <a:gd name="T57" fmla="*/ 0 h 252"/>
                  <a:gd name="T58" fmla="*/ 0 w 283"/>
                  <a:gd name="T59" fmla="*/ 0 h 252"/>
                  <a:gd name="T60" fmla="*/ 0 w 283"/>
                  <a:gd name="T61" fmla="*/ 0 h 252"/>
                  <a:gd name="T62" fmla="*/ 0 w 283"/>
                  <a:gd name="T63" fmla="*/ 0 h 252"/>
                  <a:gd name="T64" fmla="*/ 0 w 283"/>
                  <a:gd name="T65" fmla="*/ 0 h 252"/>
                  <a:gd name="T66" fmla="*/ 0 w 283"/>
                  <a:gd name="T67" fmla="*/ 0 h 252"/>
                  <a:gd name="T68" fmla="*/ 0 w 283"/>
                  <a:gd name="T69" fmla="*/ 0 h 252"/>
                  <a:gd name="T70" fmla="*/ 0 w 283"/>
                  <a:gd name="T71" fmla="*/ 0 h 252"/>
                  <a:gd name="T72" fmla="*/ 0 w 283"/>
                  <a:gd name="T73" fmla="*/ 0 h 252"/>
                  <a:gd name="T74" fmla="*/ 0 w 283"/>
                  <a:gd name="T75" fmla="*/ 0 h 252"/>
                  <a:gd name="T76" fmla="*/ 0 w 283"/>
                  <a:gd name="T77" fmla="*/ 0 h 252"/>
                  <a:gd name="T78" fmla="*/ 0 w 283"/>
                  <a:gd name="T79" fmla="*/ 0 h 252"/>
                  <a:gd name="T80" fmla="*/ 0 w 283"/>
                  <a:gd name="T81" fmla="*/ 0 h 252"/>
                  <a:gd name="T82" fmla="*/ 0 w 283"/>
                  <a:gd name="T83" fmla="*/ 0 h 252"/>
                  <a:gd name="T84" fmla="*/ 0 w 283"/>
                  <a:gd name="T85" fmla="*/ 0 h 252"/>
                  <a:gd name="T86" fmla="*/ 0 w 283"/>
                  <a:gd name="T87" fmla="*/ 0 h 252"/>
                  <a:gd name="T88" fmla="*/ 0 w 283"/>
                  <a:gd name="T89" fmla="*/ 0 h 252"/>
                  <a:gd name="T90" fmla="*/ 0 w 283"/>
                  <a:gd name="T91" fmla="*/ 0 h 252"/>
                  <a:gd name="T92" fmla="*/ 0 w 283"/>
                  <a:gd name="T93" fmla="*/ 0 h 252"/>
                  <a:gd name="T94" fmla="*/ 0 w 283"/>
                  <a:gd name="T95" fmla="*/ 0 h 252"/>
                  <a:gd name="T96" fmla="*/ 0 w 283"/>
                  <a:gd name="T97" fmla="*/ 0 h 252"/>
                  <a:gd name="T98" fmla="*/ 0 w 283"/>
                  <a:gd name="T99" fmla="*/ 0 h 252"/>
                  <a:gd name="T100" fmla="*/ 0 w 283"/>
                  <a:gd name="T101" fmla="*/ 0 h 252"/>
                  <a:gd name="T102" fmla="*/ 0 w 283"/>
                  <a:gd name="T103" fmla="*/ 0 h 252"/>
                  <a:gd name="T104" fmla="*/ 0 w 283"/>
                  <a:gd name="T105" fmla="*/ 0 h 252"/>
                  <a:gd name="T106" fmla="*/ 0 w 283"/>
                  <a:gd name="T107" fmla="*/ 0 h 252"/>
                  <a:gd name="T108" fmla="*/ 0 w 283"/>
                  <a:gd name="T109" fmla="*/ 0 h 252"/>
                  <a:gd name="T110" fmla="*/ 0 w 283"/>
                  <a:gd name="T111" fmla="*/ 0 h 252"/>
                  <a:gd name="T112" fmla="*/ 0 w 283"/>
                  <a:gd name="T113" fmla="*/ 0 h 252"/>
                  <a:gd name="T114" fmla="*/ 0 w 283"/>
                  <a:gd name="T115" fmla="*/ 0 h 252"/>
                  <a:gd name="T116" fmla="*/ 0 w 283"/>
                  <a:gd name="T117" fmla="*/ 0 h 252"/>
                  <a:gd name="T118" fmla="*/ 0 w 283"/>
                  <a:gd name="T119" fmla="*/ 0 h 252"/>
                  <a:gd name="T120" fmla="*/ 0 w 283"/>
                  <a:gd name="T121" fmla="*/ 0 h 252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283"/>
                  <a:gd name="T184" fmla="*/ 0 h 252"/>
                  <a:gd name="T185" fmla="*/ 283 w 283"/>
                  <a:gd name="T186" fmla="*/ 252 h 252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283" h="252">
                    <a:moveTo>
                      <a:pt x="235" y="77"/>
                    </a:moveTo>
                    <a:lnTo>
                      <a:pt x="248" y="91"/>
                    </a:lnTo>
                    <a:lnTo>
                      <a:pt x="256" y="107"/>
                    </a:lnTo>
                    <a:lnTo>
                      <a:pt x="259" y="124"/>
                    </a:lnTo>
                    <a:lnTo>
                      <a:pt x="259" y="142"/>
                    </a:lnTo>
                    <a:lnTo>
                      <a:pt x="257" y="157"/>
                    </a:lnTo>
                    <a:lnTo>
                      <a:pt x="252" y="170"/>
                    </a:lnTo>
                    <a:lnTo>
                      <a:pt x="244" y="183"/>
                    </a:lnTo>
                    <a:lnTo>
                      <a:pt x="236" y="193"/>
                    </a:lnTo>
                    <a:lnTo>
                      <a:pt x="225" y="204"/>
                    </a:lnTo>
                    <a:lnTo>
                      <a:pt x="215" y="214"/>
                    </a:lnTo>
                    <a:lnTo>
                      <a:pt x="204" y="224"/>
                    </a:lnTo>
                    <a:lnTo>
                      <a:pt x="194" y="234"/>
                    </a:lnTo>
                    <a:lnTo>
                      <a:pt x="191" y="238"/>
                    </a:lnTo>
                    <a:lnTo>
                      <a:pt x="191" y="241"/>
                    </a:lnTo>
                    <a:lnTo>
                      <a:pt x="191" y="245"/>
                    </a:lnTo>
                    <a:lnTo>
                      <a:pt x="194" y="248"/>
                    </a:lnTo>
                    <a:lnTo>
                      <a:pt x="197" y="250"/>
                    </a:lnTo>
                    <a:lnTo>
                      <a:pt x="202" y="252"/>
                    </a:lnTo>
                    <a:lnTo>
                      <a:pt x="205" y="250"/>
                    </a:lnTo>
                    <a:lnTo>
                      <a:pt x="209" y="248"/>
                    </a:lnTo>
                    <a:lnTo>
                      <a:pt x="232" y="233"/>
                    </a:lnTo>
                    <a:lnTo>
                      <a:pt x="252" y="214"/>
                    </a:lnTo>
                    <a:lnTo>
                      <a:pt x="268" y="192"/>
                    </a:lnTo>
                    <a:lnTo>
                      <a:pt x="278" y="167"/>
                    </a:lnTo>
                    <a:lnTo>
                      <a:pt x="283" y="141"/>
                    </a:lnTo>
                    <a:lnTo>
                      <a:pt x="280" y="115"/>
                    </a:lnTo>
                    <a:lnTo>
                      <a:pt x="271" y="91"/>
                    </a:lnTo>
                    <a:lnTo>
                      <a:pt x="252" y="69"/>
                    </a:lnTo>
                    <a:lnTo>
                      <a:pt x="238" y="57"/>
                    </a:lnTo>
                    <a:lnTo>
                      <a:pt x="222" y="48"/>
                    </a:lnTo>
                    <a:lnTo>
                      <a:pt x="204" y="39"/>
                    </a:lnTo>
                    <a:lnTo>
                      <a:pt x="184" y="31"/>
                    </a:lnTo>
                    <a:lnTo>
                      <a:pt x="164" y="23"/>
                    </a:lnTo>
                    <a:lnTo>
                      <a:pt x="144" y="17"/>
                    </a:lnTo>
                    <a:lnTo>
                      <a:pt x="123" y="13"/>
                    </a:lnTo>
                    <a:lnTo>
                      <a:pt x="103" y="8"/>
                    </a:lnTo>
                    <a:lnTo>
                      <a:pt x="83" y="5"/>
                    </a:lnTo>
                    <a:lnTo>
                      <a:pt x="66" y="2"/>
                    </a:lnTo>
                    <a:lnTo>
                      <a:pt x="48" y="0"/>
                    </a:lnTo>
                    <a:lnTo>
                      <a:pt x="34" y="0"/>
                    </a:lnTo>
                    <a:lnTo>
                      <a:pt x="21" y="0"/>
                    </a:lnTo>
                    <a:lnTo>
                      <a:pt x="11" y="0"/>
                    </a:lnTo>
                    <a:lnTo>
                      <a:pt x="4" y="2"/>
                    </a:lnTo>
                    <a:lnTo>
                      <a:pt x="0" y="5"/>
                    </a:lnTo>
                    <a:lnTo>
                      <a:pt x="12" y="7"/>
                    </a:lnTo>
                    <a:lnTo>
                      <a:pt x="24" y="8"/>
                    </a:lnTo>
                    <a:lnTo>
                      <a:pt x="38" y="10"/>
                    </a:lnTo>
                    <a:lnTo>
                      <a:pt x="52" y="13"/>
                    </a:lnTo>
                    <a:lnTo>
                      <a:pt x="66" y="16"/>
                    </a:lnTo>
                    <a:lnTo>
                      <a:pt x="82" y="18"/>
                    </a:lnTo>
                    <a:lnTo>
                      <a:pt x="98" y="22"/>
                    </a:lnTo>
                    <a:lnTo>
                      <a:pt x="114" y="25"/>
                    </a:lnTo>
                    <a:lnTo>
                      <a:pt x="129" y="30"/>
                    </a:lnTo>
                    <a:lnTo>
                      <a:pt x="146" y="34"/>
                    </a:lnTo>
                    <a:lnTo>
                      <a:pt x="162" y="39"/>
                    </a:lnTo>
                    <a:lnTo>
                      <a:pt x="177" y="45"/>
                    </a:lnTo>
                    <a:lnTo>
                      <a:pt x="193" y="52"/>
                    </a:lnTo>
                    <a:lnTo>
                      <a:pt x="208" y="60"/>
                    </a:lnTo>
                    <a:lnTo>
                      <a:pt x="222" y="68"/>
                    </a:lnTo>
                    <a:lnTo>
                      <a:pt x="235" y="77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797" name="Freeform 803"/>
              <p:cNvSpPr>
                <a:spLocks/>
              </p:cNvSpPr>
              <p:nvPr/>
            </p:nvSpPr>
            <p:spPr bwMode="auto">
              <a:xfrm>
                <a:off x="5047" y="2671"/>
                <a:ext cx="40" cy="55"/>
              </a:xfrm>
              <a:custGeom>
                <a:avLst/>
                <a:gdLst>
                  <a:gd name="T0" fmla="*/ 0 w 114"/>
                  <a:gd name="T1" fmla="*/ 0 h 238"/>
                  <a:gd name="T2" fmla="*/ 0 w 114"/>
                  <a:gd name="T3" fmla="*/ 0 h 238"/>
                  <a:gd name="T4" fmla="*/ 0 w 114"/>
                  <a:gd name="T5" fmla="*/ 0 h 238"/>
                  <a:gd name="T6" fmla="*/ 0 w 114"/>
                  <a:gd name="T7" fmla="*/ 0 h 238"/>
                  <a:gd name="T8" fmla="*/ 0 w 114"/>
                  <a:gd name="T9" fmla="*/ 0 h 238"/>
                  <a:gd name="T10" fmla="*/ 0 w 114"/>
                  <a:gd name="T11" fmla="*/ 0 h 238"/>
                  <a:gd name="T12" fmla="*/ 0 w 114"/>
                  <a:gd name="T13" fmla="*/ 0 h 238"/>
                  <a:gd name="T14" fmla="*/ 0 w 114"/>
                  <a:gd name="T15" fmla="*/ 0 h 238"/>
                  <a:gd name="T16" fmla="*/ 0 w 114"/>
                  <a:gd name="T17" fmla="*/ 0 h 238"/>
                  <a:gd name="T18" fmla="*/ 0 w 114"/>
                  <a:gd name="T19" fmla="*/ 0 h 238"/>
                  <a:gd name="T20" fmla="*/ 0 w 114"/>
                  <a:gd name="T21" fmla="*/ 0 h 238"/>
                  <a:gd name="T22" fmla="*/ 0 w 114"/>
                  <a:gd name="T23" fmla="*/ 0 h 238"/>
                  <a:gd name="T24" fmla="*/ 0 w 114"/>
                  <a:gd name="T25" fmla="*/ 0 h 238"/>
                  <a:gd name="T26" fmla="*/ 0 w 114"/>
                  <a:gd name="T27" fmla="*/ 0 h 238"/>
                  <a:gd name="T28" fmla="*/ 0 w 114"/>
                  <a:gd name="T29" fmla="*/ 0 h 238"/>
                  <a:gd name="T30" fmla="*/ 0 w 114"/>
                  <a:gd name="T31" fmla="*/ 0 h 238"/>
                  <a:gd name="T32" fmla="*/ 0 w 114"/>
                  <a:gd name="T33" fmla="*/ 0 h 238"/>
                  <a:gd name="T34" fmla="*/ 0 w 114"/>
                  <a:gd name="T35" fmla="*/ 0 h 238"/>
                  <a:gd name="T36" fmla="*/ 0 w 114"/>
                  <a:gd name="T37" fmla="*/ 0 h 238"/>
                  <a:gd name="T38" fmla="*/ 0 w 114"/>
                  <a:gd name="T39" fmla="*/ 0 h 238"/>
                  <a:gd name="T40" fmla="*/ 0 w 114"/>
                  <a:gd name="T41" fmla="*/ 0 h 238"/>
                  <a:gd name="T42" fmla="*/ 0 w 114"/>
                  <a:gd name="T43" fmla="*/ 0 h 238"/>
                  <a:gd name="T44" fmla="*/ 0 w 114"/>
                  <a:gd name="T45" fmla="*/ 0 h 238"/>
                  <a:gd name="T46" fmla="*/ 0 w 114"/>
                  <a:gd name="T47" fmla="*/ 0 h 238"/>
                  <a:gd name="T48" fmla="*/ 0 w 114"/>
                  <a:gd name="T49" fmla="*/ 0 h 238"/>
                  <a:gd name="T50" fmla="*/ 0 w 114"/>
                  <a:gd name="T51" fmla="*/ 0 h 238"/>
                  <a:gd name="T52" fmla="*/ 0 w 114"/>
                  <a:gd name="T53" fmla="*/ 0 h 238"/>
                  <a:gd name="T54" fmla="*/ 0 w 114"/>
                  <a:gd name="T55" fmla="*/ 0 h 238"/>
                  <a:gd name="T56" fmla="*/ 0 w 114"/>
                  <a:gd name="T57" fmla="*/ 0 h 238"/>
                  <a:gd name="T58" fmla="*/ 0 w 114"/>
                  <a:gd name="T59" fmla="*/ 0 h 238"/>
                  <a:gd name="T60" fmla="*/ 0 w 114"/>
                  <a:gd name="T61" fmla="*/ 0 h 238"/>
                  <a:gd name="T62" fmla="*/ 0 w 114"/>
                  <a:gd name="T63" fmla="*/ 0 h 238"/>
                  <a:gd name="T64" fmla="*/ 0 w 114"/>
                  <a:gd name="T65" fmla="*/ 0 h 238"/>
                  <a:gd name="T66" fmla="*/ 0 w 114"/>
                  <a:gd name="T67" fmla="*/ 0 h 238"/>
                  <a:gd name="T68" fmla="*/ 0 w 114"/>
                  <a:gd name="T69" fmla="*/ 0 h 238"/>
                  <a:gd name="T70" fmla="*/ 0 w 114"/>
                  <a:gd name="T71" fmla="*/ 0 h 238"/>
                  <a:gd name="T72" fmla="*/ 0 w 114"/>
                  <a:gd name="T73" fmla="*/ 0 h 238"/>
                  <a:gd name="T74" fmla="*/ 0 w 114"/>
                  <a:gd name="T75" fmla="*/ 0 h 238"/>
                  <a:gd name="T76" fmla="*/ 0 w 114"/>
                  <a:gd name="T77" fmla="*/ 0 h 238"/>
                  <a:gd name="T78" fmla="*/ 0 w 114"/>
                  <a:gd name="T79" fmla="*/ 0 h 238"/>
                  <a:gd name="T80" fmla="*/ 0 w 114"/>
                  <a:gd name="T81" fmla="*/ 0 h 238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14"/>
                  <a:gd name="T124" fmla="*/ 0 h 238"/>
                  <a:gd name="T125" fmla="*/ 114 w 114"/>
                  <a:gd name="T126" fmla="*/ 238 h 238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14" h="238">
                    <a:moveTo>
                      <a:pt x="0" y="130"/>
                    </a:moveTo>
                    <a:lnTo>
                      <a:pt x="0" y="149"/>
                    </a:lnTo>
                    <a:lnTo>
                      <a:pt x="4" y="168"/>
                    </a:lnTo>
                    <a:lnTo>
                      <a:pt x="12" y="185"/>
                    </a:lnTo>
                    <a:lnTo>
                      <a:pt x="24" y="200"/>
                    </a:lnTo>
                    <a:lnTo>
                      <a:pt x="38" y="213"/>
                    </a:lnTo>
                    <a:lnTo>
                      <a:pt x="55" y="224"/>
                    </a:lnTo>
                    <a:lnTo>
                      <a:pt x="73" y="232"/>
                    </a:lnTo>
                    <a:lnTo>
                      <a:pt x="92" y="237"/>
                    </a:lnTo>
                    <a:lnTo>
                      <a:pt x="98" y="238"/>
                    </a:lnTo>
                    <a:lnTo>
                      <a:pt x="104" y="235"/>
                    </a:lnTo>
                    <a:lnTo>
                      <a:pt x="109" y="232"/>
                    </a:lnTo>
                    <a:lnTo>
                      <a:pt x="111" y="227"/>
                    </a:lnTo>
                    <a:lnTo>
                      <a:pt x="111" y="222"/>
                    </a:lnTo>
                    <a:lnTo>
                      <a:pt x="110" y="216"/>
                    </a:lnTo>
                    <a:lnTo>
                      <a:pt x="106" y="211"/>
                    </a:lnTo>
                    <a:lnTo>
                      <a:pt x="100" y="209"/>
                    </a:lnTo>
                    <a:lnTo>
                      <a:pt x="82" y="202"/>
                    </a:lnTo>
                    <a:lnTo>
                      <a:pt x="64" y="193"/>
                    </a:lnTo>
                    <a:lnTo>
                      <a:pt x="50" y="180"/>
                    </a:lnTo>
                    <a:lnTo>
                      <a:pt x="39" y="167"/>
                    </a:lnTo>
                    <a:lnTo>
                      <a:pt x="32" y="149"/>
                    </a:lnTo>
                    <a:lnTo>
                      <a:pt x="29" y="131"/>
                    </a:lnTo>
                    <a:lnTo>
                      <a:pt x="29" y="111"/>
                    </a:lnTo>
                    <a:lnTo>
                      <a:pt x="35" y="91"/>
                    </a:lnTo>
                    <a:lnTo>
                      <a:pt x="42" y="76"/>
                    </a:lnTo>
                    <a:lnTo>
                      <a:pt x="51" y="62"/>
                    </a:lnTo>
                    <a:lnTo>
                      <a:pt x="62" y="49"/>
                    </a:lnTo>
                    <a:lnTo>
                      <a:pt x="73" y="38"/>
                    </a:lnTo>
                    <a:lnTo>
                      <a:pt x="84" y="28"/>
                    </a:lnTo>
                    <a:lnTo>
                      <a:pt x="96" y="18"/>
                    </a:lnTo>
                    <a:lnTo>
                      <a:pt x="106" y="9"/>
                    </a:lnTo>
                    <a:lnTo>
                      <a:pt x="114" y="1"/>
                    </a:lnTo>
                    <a:lnTo>
                      <a:pt x="106" y="0"/>
                    </a:lnTo>
                    <a:lnTo>
                      <a:pt x="93" y="6"/>
                    </a:lnTo>
                    <a:lnTo>
                      <a:pt x="76" y="18"/>
                    </a:lnTo>
                    <a:lnTo>
                      <a:pt x="56" y="36"/>
                    </a:lnTo>
                    <a:lnTo>
                      <a:pt x="37" y="57"/>
                    </a:lnTo>
                    <a:lnTo>
                      <a:pt x="20" y="80"/>
                    </a:lnTo>
                    <a:lnTo>
                      <a:pt x="7" y="106"/>
                    </a:lnTo>
                    <a:lnTo>
                      <a:pt x="0" y="130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798" name="Freeform 804"/>
              <p:cNvSpPr>
                <a:spLocks/>
              </p:cNvSpPr>
              <p:nvPr/>
            </p:nvSpPr>
            <p:spPr bwMode="auto">
              <a:xfrm>
                <a:off x="5330" y="2639"/>
                <a:ext cx="87" cy="73"/>
              </a:xfrm>
              <a:custGeom>
                <a:avLst/>
                <a:gdLst>
                  <a:gd name="T0" fmla="*/ 0 w 246"/>
                  <a:gd name="T1" fmla="*/ 0 h 310"/>
                  <a:gd name="T2" fmla="*/ 0 w 246"/>
                  <a:gd name="T3" fmla="*/ 0 h 310"/>
                  <a:gd name="T4" fmla="*/ 0 w 246"/>
                  <a:gd name="T5" fmla="*/ 0 h 310"/>
                  <a:gd name="T6" fmla="*/ 0 w 246"/>
                  <a:gd name="T7" fmla="*/ 0 h 310"/>
                  <a:gd name="T8" fmla="*/ 0 w 246"/>
                  <a:gd name="T9" fmla="*/ 0 h 310"/>
                  <a:gd name="T10" fmla="*/ 0 w 246"/>
                  <a:gd name="T11" fmla="*/ 0 h 310"/>
                  <a:gd name="T12" fmla="*/ 0 w 246"/>
                  <a:gd name="T13" fmla="*/ 0 h 310"/>
                  <a:gd name="T14" fmla="*/ 0 w 246"/>
                  <a:gd name="T15" fmla="*/ 0 h 310"/>
                  <a:gd name="T16" fmla="*/ 0 w 246"/>
                  <a:gd name="T17" fmla="*/ 0 h 310"/>
                  <a:gd name="T18" fmla="*/ 0 w 246"/>
                  <a:gd name="T19" fmla="*/ 0 h 310"/>
                  <a:gd name="T20" fmla="*/ 0 w 246"/>
                  <a:gd name="T21" fmla="*/ 0 h 310"/>
                  <a:gd name="T22" fmla="*/ 0 w 246"/>
                  <a:gd name="T23" fmla="*/ 0 h 310"/>
                  <a:gd name="T24" fmla="*/ 0 w 246"/>
                  <a:gd name="T25" fmla="*/ 0 h 310"/>
                  <a:gd name="T26" fmla="*/ 0 w 246"/>
                  <a:gd name="T27" fmla="*/ 0 h 310"/>
                  <a:gd name="T28" fmla="*/ 0 w 246"/>
                  <a:gd name="T29" fmla="*/ 0 h 310"/>
                  <a:gd name="T30" fmla="*/ 0 w 246"/>
                  <a:gd name="T31" fmla="*/ 0 h 310"/>
                  <a:gd name="T32" fmla="*/ 0 w 246"/>
                  <a:gd name="T33" fmla="*/ 0 h 310"/>
                  <a:gd name="T34" fmla="*/ 0 w 246"/>
                  <a:gd name="T35" fmla="*/ 0 h 310"/>
                  <a:gd name="T36" fmla="*/ 0 w 246"/>
                  <a:gd name="T37" fmla="*/ 0 h 310"/>
                  <a:gd name="T38" fmla="*/ 0 w 246"/>
                  <a:gd name="T39" fmla="*/ 0 h 310"/>
                  <a:gd name="T40" fmla="*/ 0 w 246"/>
                  <a:gd name="T41" fmla="*/ 0 h 310"/>
                  <a:gd name="T42" fmla="*/ 0 w 246"/>
                  <a:gd name="T43" fmla="*/ 0 h 310"/>
                  <a:gd name="T44" fmla="*/ 0 w 246"/>
                  <a:gd name="T45" fmla="*/ 0 h 310"/>
                  <a:gd name="T46" fmla="*/ 0 w 246"/>
                  <a:gd name="T47" fmla="*/ 0 h 310"/>
                  <a:gd name="T48" fmla="*/ 0 w 246"/>
                  <a:gd name="T49" fmla="*/ 0 h 310"/>
                  <a:gd name="T50" fmla="*/ 0 w 246"/>
                  <a:gd name="T51" fmla="*/ 0 h 310"/>
                  <a:gd name="T52" fmla="*/ 0 w 246"/>
                  <a:gd name="T53" fmla="*/ 0 h 310"/>
                  <a:gd name="T54" fmla="*/ 0 w 246"/>
                  <a:gd name="T55" fmla="*/ 0 h 310"/>
                  <a:gd name="T56" fmla="*/ 0 w 246"/>
                  <a:gd name="T57" fmla="*/ 0 h 310"/>
                  <a:gd name="T58" fmla="*/ 0 w 246"/>
                  <a:gd name="T59" fmla="*/ 0 h 310"/>
                  <a:gd name="T60" fmla="*/ 0 w 246"/>
                  <a:gd name="T61" fmla="*/ 0 h 310"/>
                  <a:gd name="T62" fmla="*/ 0 w 246"/>
                  <a:gd name="T63" fmla="*/ 0 h 310"/>
                  <a:gd name="T64" fmla="*/ 0 w 246"/>
                  <a:gd name="T65" fmla="*/ 0 h 310"/>
                  <a:gd name="T66" fmla="*/ 0 w 246"/>
                  <a:gd name="T67" fmla="*/ 0 h 310"/>
                  <a:gd name="T68" fmla="*/ 0 w 246"/>
                  <a:gd name="T69" fmla="*/ 0 h 310"/>
                  <a:gd name="T70" fmla="*/ 0 w 246"/>
                  <a:gd name="T71" fmla="*/ 0 h 310"/>
                  <a:gd name="T72" fmla="*/ 0 w 246"/>
                  <a:gd name="T73" fmla="*/ 0 h 310"/>
                  <a:gd name="T74" fmla="*/ 0 w 246"/>
                  <a:gd name="T75" fmla="*/ 0 h 310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w 246"/>
                  <a:gd name="T115" fmla="*/ 0 h 310"/>
                  <a:gd name="T116" fmla="*/ 246 w 246"/>
                  <a:gd name="T117" fmla="*/ 310 h 310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T114" t="T115" r="T116" b="T117"/>
                <a:pathLst>
                  <a:path w="246" h="310">
                    <a:moveTo>
                      <a:pt x="199" y="116"/>
                    </a:moveTo>
                    <a:lnTo>
                      <a:pt x="207" y="124"/>
                    </a:lnTo>
                    <a:lnTo>
                      <a:pt x="214" y="133"/>
                    </a:lnTo>
                    <a:lnTo>
                      <a:pt x="219" y="143"/>
                    </a:lnTo>
                    <a:lnTo>
                      <a:pt x="223" y="154"/>
                    </a:lnTo>
                    <a:lnTo>
                      <a:pt x="225" y="164"/>
                    </a:lnTo>
                    <a:lnTo>
                      <a:pt x="225" y="176"/>
                    </a:lnTo>
                    <a:lnTo>
                      <a:pt x="221" y="187"/>
                    </a:lnTo>
                    <a:lnTo>
                      <a:pt x="216" y="197"/>
                    </a:lnTo>
                    <a:lnTo>
                      <a:pt x="208" y="209"/>
                    </a:lnTo>
                    <a:lnTo>
                      <a:pt x="199" y="219"/>
                    </a:lnTo>
                    <a:lnTo>
                      <a:pt x="188" y="228"/>
                    </a:lnTo>
                    <a:lnTo>
                      <a:pt x="177" y="238"/>
                    </a:lnTo>
                    <a:lnTo>
                      <a:pt x="166" y="246"/>
                    </a:lnTo>
                    <a:lnTo>
                      <a:pt x="154" y="255"/>
                    </a:lnTo>
                    <a:lnTo>
                      <a:pt x="143" y="264"/>
                    </a:lnTo>
                    <a:lnTo>
                      <a:pt x="132" y="274"/>
                    </a:lnTo>
                    <a:lnTo>
                      <a:pt x="129" y="278"/>
                    </a:lnTo>
                    <a:lnTo>
                      <a:pt x="126" y="282"/>
                    </a:lnTo>
                    <a:lnTo>
                      <a:pt x="124" y="287"/>
                    </a:lnTo>
                    <a:lnTo>
                      <a:pt x="121" y="292"/>
                    </a:lnTo>
                    <a:lnTo>
                      <a:pt x="120" y="296"/>
                    </a:lnTo>
                    <a:lnTo>
                      <a:pt x="120" y="301"/>
                    </a:lnTo>
                    <a:lnTo>
                      <a:pt x="121" y="305"/>
                    </a:lnTo>
                    <a:lnTo>
                      <a:pt x="125" y="309"/>
                    </a:lnTo>
                    <a:lnTo>
                      <a:pt x="130" y="310"/>
                    </a:lnTo>
                    <a:lnTo>
                      <a:pt x="134" y="310"/>
                    </a:lnTo>
                    <a:lnTo>
                      <a:pt x="139" y="309"/>
                    </a:lnTo>
                    <a:lnTo>
                      <a:pt x="143" y="305"/>
                    </a:lnTo>
                    <a:lnTo>
                      <a:pt x="154" y="293"/>
                    </a:lnTo>
                    <a:lnTo>
                      <a:pt x="167" y="280"/>
                    </a:lnTo>
                    <a:lnTo>
                      <a:pt x="180" y="269"/>
                    </a:lnTo>
                    <a:lnTo>
                      <a:pt x="194" y="257"/>
                    </a:lnTo>
                    <a:lnTo>
                      <a:pt x="207" y="246"/>
                    </a:lnTo>
                    <a:lnTo>
                      <a:pt x="219" y="233"/>
                    </a:lnTo>
                    <a:lnTo>
                      <a:pt x="231" y="219"/>
                    </a:lnTo>
                    <a:lnTo>
                      <a:pt x="239" y="204"/>
                    </a:lnTo>
                    <a:lnTo>
                      <a:pt x="245" y="187"/>
                    </a:lnTo>
                    <a:lnTo>
                      <a:pt x="246" y="170"/>
                    </a:lnTo>
                    <a:lnTo>
                      <a:pt x="242" y="153"/>
                    </a:lnTo>
                    <a:lnTo>
                      <a:pt x="236" y="136"/>
                    </a:lnTo>
                    <a:lnTo>
                      <a:pt x="227" y="120"/>
                    </a:lnTo>
                    <a:lnTo>
                      <a:pt x="215" y="107"/>
                    </a:lnTo>
                    <a:lnTo>
                      <a:pt x="201" y="94"/>
                    </a:lnTo>
                    <a:lnTo>
                      <a:pt x="187" y="82"/>
                    </a:lnTo>
                    <a:lnTo>
                      <a:pt x="177" y="74"/>
                    </a:lnTo>
                    <a:lnTo>
                      <a:pt x="165" y="68"/>
                    </a:lnTo>
                    <a:lnTo>
                      <a:pt x="152" y="60"/>
                    </a:lnTo>
                    <a:lnTo>
                      <a:pt x="139" y="51"/>
                    </a:lnTo>
                    <a:lnTo>
                      <a:pt x="126" y="43"/>
                    </a:lnTo>
                    <a:lnTo>
                      <a:pt x="112" y="35"/>
                    </a:lnTo>
                    <a:lnTo>
                      <a:pt x="98" y="28"/>
                    </a:lnTo>
                    <a:lnTo>
                      <a:pt x="85" y="22"/>
                    </a:lnTo>
                    <a:lnTo>
                      <a:pt x="72" y="16"/>
                    </a:lnTo>
                    <a:lnTo>
                      <a:pt x="59" y="10"/>
                    </a:lnTo>
                    <a:lnTo>
                      <a:pt x="46" y="7"/>
                    </a:lnTo>
                    <a:lnTo>
                      <a:pt x="35" y="3"/>
                    </a:lnTo>
                    <a:lnTo>
                      <a:pt x="24" y="1"/>
                    </a:lnTo>
                    <a:lnTo>
                      <a:pt x="15" y="0"/>
                    </a:lnTo>
                    <a:lnTo>
                      <a:pt x="7" y="1"/>
                    </a:lnTo>
                    <a:lnTo>
                      <a:pt x="0" y="3"/>
                    </a:lnTo>
                    <a:lnTo>
                      <a:pt x="8" y="6"/>
                    </a:lnTo>
                    <a:lnTo>
                      <a:pt x="17" y="9"/>
                    </a:lnTo>
                    <a:lnTo>
                      <a:pt x="28" y="14"/>
                    </a:lnTo>
                    <a:lnTo>
                      <a:pt x="38" y="18"/>
                    </a:lnTo>
                    <a:lnTo>
                      <a:pt x="51" y="24"/>
                    </a:lnTo>
                    <a:lnTo>
                      <a:pt x="64" y="30"/>
                    </a:lnTo>
                    <a:lnTo>
                      <a:pt x="78" y="37"/>
                    </a:lnTo>
                    <a:lnTo>
                      <a:pt x="92" y="43"/>
                    </a:lnTo>
                    <a:lnTo>
                      <a:pt x="106" y="51"/>
                    </a:lnTo>
                    <a:lnTo>
                      <a:pt x="120" y="60"/>
                    </a:lnTo>
                    <a:lnTo>
                      <a:pt x="134" y="69"/>
                    </a:lnTo>
                    <a:lnTo>
                      <a:pt x="148" y="78"/>
                    </a:lnTo>
                    <a:lnTo>
                      <a:pt x="163" y="87"/>
                    </a:lnTo>
                    <a:lnTo>
                      <a:pt x="175" y="96"/>
                    </a:lnTo>
                    <a:lnTo>
                      <a:pt x="187" y="105"/>
                    </a:lnTo>
                    <a:lnTo>
                      <a:pt x="199" y="116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799" name="Freeform 805"/>
              <p:cNvSpPr>
                <a:spLocks/>
              </p:cNvSpPr>
              <p:nvPr/>
            </p:nvSpPr>
            <p:spPr bwMode="auto">
              <a:xfrm>
                <a:off x="5115" y="2660"/>
                <a:ext cx="69" cy="55"/>
              </a:xfrm>
              <a:custGeom>
                <a:avLst/>
                <a:gdLst>
                  <a:gd name="T0" fmla="*/ 0 w 198"/>
                  <a:gd name="T1" fmla="*/ 0 h 236"/>
                  <a:gd name="T2" fmla="*/ 0 w 198"/>
                  <a:gd name="T3" fmla="*/ 0 h 236"/>
                  <a:gd name="T4" fmla="*/ 0 w 198"/>
                  <a:gd name="T5" fmla="*/ 0 h 236"/>
                  <a:gd name="T6" fmla="*/ 0 w 198"/>
                  <a:gd name="T7" fmla="*/ 0 h 236"/>
                  <a:gd name="T8" fmla="*/ 0 w 198"/>
                  <a:gd name="T9" fmla="*/ 0 h 236"/>
                  <a:gd name="T10" fmla="*/ 0 w 198"/>
                  <a:gd name="T11" fmla="*/ 0 h 236"/>
                  <a:gd name="T12" fmla="*/ 0 w 198"/>
                  <a:gd name="T13" fmla="*/ 0 h 236"/>
                  <a:gd name="T14" fmla="*/ 0 w 198"/>
                  <a:gd name="T15" fmla="*/ 0 h 236"/>
                  <a:gd name="T16" fmla="*/ 0 w 198"/>
                  <a:gd name="T17" fmla="*/ 0 h 236"/>
                  <a:gd name="T18" fmla="*/ 0 w 198"/>
                  <a:gd name="T19" fmla="*/ 0 h 236"/>
                  <a:gd name="T20" fmla="*/ 0 w 198"/>
                  <a:gd name="T21" fmla="*/ 0 h 236"/>
                  <a:gd name="T22" fmla="*/ 0 w 198"/>
                  <a:gd name="T23" fmla="*/ 0 h 236"/>
                  <a:gd name="T24" fmla="*/ 0 w 198"/>
                  <a:gd name="T25" fmla="*/ 0 h 236"/>
                  <a:gd name="T26" fmla="*/ 0 w 198"/>
                  <a:gd name="T27" fmla="*/ 0 h 236"/>
                  <a:gd name="T28" fmla="*/ 0 w 198"/>
                  <a:gd name="T29" fmla="*/ 0 h 236"/>
                  <a:gd name="T30" fmla="*/ 0 w 198"/>
                  <a:gd name="T31" fmla="*/ 0 h 236"/>
                  <a:gd name="T32" fmla="*/ 0 w 198"/>
                  <a:gd name="T33" fmla="*/ 0 h 236"/>
                  <a:gd name="T34" fmla="*/ 0 w 198"/>
                  <a:gd name="T35" fmla="*/ 0 h 236"/>
                  <a:gd name="T36" fmla="*/ 0 w 198"/>
                  <a:gd name="T37" fmla="*/ 0 h 236"/>
                  <a:gd name="T38" fmla="*/ 0 w 198"/>
                  <a:gd name="T39" fmla="*/ 0 h 236"/>
                  <a:gd name="T40" fmla="*/ 0 w 198"/>
                  <a:gd name="T41" fmla="*/ 0 h 236"/>
                  <a:gd name="T42" fmla="*/ 0 w 198"/>
                  <a:gd name="T43" fmla="*/ 0 h 236"/>
                  <a:gd name="T44" fmla="*/ 0 w 198"/>
                  <a:gd name="T45" fmla="*/ 0 h 236"/>
                  <a:gd name="T46" fmla="*/ 0 w 198"/>
                  <a:gd name="T47" fmla="*/ 0 h 236"/>
                  <a:gd name="T48" fmla="*/ 0 w 198"/>
                  <a:gd name="T49" fmla="*/ 0 h 236"/>
                  <a:gd name="T50" fmla="*/ 0 w 198"/>
                  <a:gd name="T51" fmla="*/ 0 h 236"/>
                  <a:gd name="T52" fmla="*/ 0 w 198"/>
                  <a:gd name="T53" fmla="*/ 0 h 236"/>
                  <a:gd name="T54" fmla="*/ 0 w 198"/>
                  <a:gd name="T55" fmla="*/ 0 h 236"/>
                  <a:gd name="T56" fmla="*/ 0 w 198"/>
                  <a:gd name="T57" fmla="*/ 0 h 236"/>
                  <a:gd name="T58" fmla="*/ 0 w 198"/>
                  <a:gd name="T59" fmla="*/ 0 h 236"/>
                  <a:gd name="T60" fmla="*/ 0 w 198"/>
                  <a:gd name="T61" fmla="*/ 0 h 236"/>
                  <a:gd name="T62" fmla="*/ 0 w 198"/>
                  <a:gd name="T63" fmla="*/ 0 h 236"/>
                  <a:gd name="T64" fmla="*/ 0 w 198"/>
                  <a:gd name="T65" fmla="*/ 0 h 236"/>
                  <a:gd name="T66" fmla="*/ 0 w 198"/>
                  <a:gd name="T67" fmla="*/ 0 h 236"/>
                  <a:gd name="T68" fmla="*/ 0 w 198"/>
                  <a:gd name="T69" fmla="*/ 0 h 236"/>
                  <a:gd name="T70" fmla="*/ 0 w 198"/>
                  <a:gd name="T71" fmla="*/ 0 h 236"/>
                  <a:gd name="T72" fmla="*/ 0 w 198"/>
                  <a:gd name="T73" fmla="*/ 0 h 236"/>
                  <a:gd name="T74" fmla="*/ 0 w 198"/>
                  <a:gd name="T75" fmla="*/ 0 h 236"/>
                  <a:gd name="T76" fmla="*/ 0 w 198"/>
                  <a:gd name="T77" fmla="*/ 0 h 236"/>
                  <a:gd name="T78" fmla="*/ 0 w 198"/>
                  <a:gd name="T79" fmla="*/ 0 h 236"/>
                  <a:gd name="T80" fmla="*/ 0 w 198"/>
                  <a:gd name="T81" fmla="*/ 0 h 236"/>
                  <a:gd name="T82" fmla="*/ 0 w 198"/>
                  <a:gd name="T83" fmla="*/ 0 h 236"/>
                  <a:gd name="T84" fmla="*/ 0 w 198"/>
                  <a:gd name="T85" fmla="*/ 0 h 236"/>
                  <a:gd name="T86" fmla="*/ 0 w 198"/>
                  <a:gd name="T87" fmla="*/ 0 h 236"/>
                  <a:gd name="T88" fmla="*/ 0 w 198"/>
                  <a:gd name="T89" fmla="*/ 0 h 236"/>
                  <a:gd name="T90" fmla="*/ 0 w 198"/>
                  <a:gd name="T91" fmla="*/ 0 h 236"/>
                  <a:gd name="T92" fmla="*/ 0 w 198"/>
                  <a:gd name="T93" fmla="*/ 0 h 236"/>
                  <a:gd name="T94" fmla="*/ 0 w 198"/>
                  <a:gd name="T95" fmla="*/ 0 h 236"/>
                  <a:gd name="T96" fmla="*/ 0 w 198"/>
                  <a:gd name="T97" fmla="*/ 0 h 236"/>
                  <a:gd name="T98" fmla="*/ 0 w 198"/>
                  <a:gd name="T99" fmla="*/ 0 h 236"/>
                  <a:gd name="T100" fmla="*/ 0 w 198"/>
                  <a:gd name="T101" fmla="*/ 0 h 236"/>
                  <a:gd name="T102" fmla="*/ 0 w 198"/>
                  <a:gd name="T103" fmla="*/ 0 h 236"/>
                  <a:gd name="T104" fmla="*/ 0 w 198"/>
                  <a:gd name="T105" fmla="*/ 0 h 236"/>
                  <a:gd name="T106" fmla="*/ 0 w 198"/>
                  <a:gd name="T107" fmla="*/ 0 h 236"/>
                  <a:gd name="T108" fmla="*/ 0 w 198"/>
                  <a:gd name="T109" fmla="*/ 0 h 236"/>
                  <a:gd name="T110" fmla="*/ 0 w 198"/>
                  <a:gd name="T111" fmla="*/ 0 h 236"/>
                  <a:gd name="T112" fmla="*/ 0 w 198"/>
                  <a:gd name="T113" fmla="*/ 0 h 236"/>
                  <a:gd name="T114" fmla="*/ 0 w 198"/>
                  <a:gd name="T115" fmla="*/ 0 h 236"/>
                  <a:gd name="T116" fmla="*/ 0 w 198"/>
                  <a:gd name="T117" fmla="*/ 0 h 236"/>
                  <a:gd name="T118" fmla="*/ 0 w 198"/>
                  <a:gd name="T119" fmla="*/ 0 h 236"/>
                  <a:gd name="T120" fmla="*/ 0 w 198"/>
                  <a:gd name="T121" fmla="*/ 0 h 2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198"/>
                  <a:gd name="T184" fmla="*/ 0 h 236"/>
                  <a:gd name="T185" fmla="*/ 198 w 198"/>
                  <a:gd name="T186" fmla="*/ 236 h 236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198" h="236">
                    <a:moveTo>
                      <a:pt x="73" y="36"/>
                    </a:moveTo>
                    <a:lnTo>
                      <a:pt x="58" y="46"/>
                    </a:lnTo>
                    <a:lnTo>
                      <a:pt x="46" y="58"/>
                    </a:lnTo>
                    <a:lnTo>
                      <a:pt x="33" y="72"/>
                    </a:lnTo>
                    <a:lnTo>
                      <a:pt x="22" y="85"/>
                    </a:lnTo>
                    <a:lnTo>
                      <a:pt x="14" y="100"/>
                    </a:lnTo>
                    <a:lnTo>
                      <a:pt x="7" y="115"/>
                    </a:lnTo>
                    <a:lnTo>
                      <a:pt x="2" y="130"/>
                    </a:lnTo>
                    <a:lnTo>
                      <a:pt x="0" y="146"/>
                    </a:lnTo>
                    <a:lnTo>
                      <a:pt x="2" y="170"/>
                    </a:lnTo>
                    <a:lnTo>
                      <a:pt x="12" y="190"/>
                    </a:lnTo>
                    <a:lnTo>
                      <a:pt x="26" y="207"/>
                    </a:lnTo>
                    <a:lnTo>
                      <a:pt x="43" y="220"/>
                    </a:lnTo>
                    <a:lnTo>
                      <a:pt x="64" y="229"/>
                    </a:lnTo>
                    <a:lnTo>
                      <a:pt x="88" y="235"/>
                    </a:lnTo>
                    <a:lnTo>
                      <a:pt x="110" y="236"/>
                    </a:lnTo>
                    <a:lnTo>
                      <a:pt x="132" y="232"/>
                    </a:lnTo>
                    <a:lnTo>
                      <a:pt x="137" y="232"/>
                    </a:lnTo>
                    <a:lnTo>
                      <a:pt x="142" y="230"/>
                    </a:lnTo>
                    <a:lnTo>
                      <a:pt x="145" y="226"/>
                    </a:lnTo>
                    <a:lnTo>
                      <a:pt x="146" y="221"/>
                    </a:lnTo>
                    <a:lnTo>
                      <a:pt x="145" y="219"/>
                    </a:lnTo>
                    <a:lnTo>
                      <a:pt x="142" y="219"/>
                    </a:lnTo>
                    <a:lnTo>
                      <a:pt x="137" y="217"/>
                    </a:lnTo>
                    <a:lnTo>
                      <a:pt x="131" y="217"/>
                    </a:lnTo>
                    <a:lnTo>
                      <a:pt x="124" y="217"/>
                    </a:lnTo>
                    <a:lnTo>
                      <a:pt x="118" y="217"/>
                    </a:lnTo>
                    <a:lnTo>
                      <a:pt x="112" y="217"/>
                    </a:lnTo>
                    <a:lnTo>
                      <a:pt x="109" y="217"/>
                    </a:lnTo>
                    <a:lnTo>
                      <a:pt x="97" y="216"/>
                    </a:lnTo>
                    <a:lnTo>
                      <a:pt x="87" y="215"/>
                    </a:lnTo>
                    <a:lnTo>
                      <a:pt x="75" y="214"/>
                    </a:lnTo>
                    <a:lnTo>
                      <a:pt x="63" y="211"/>
                    </a:lnTo>
                    <a:lnTo>
                      <a:pt x="51" y="207"/>
                    </a:lnTo>
                    <a:lnTo>
                      <a:pt x="40" y="199"/>
                    </a:lnTo>
                    <a:lnTo>
                      <a:pt x="29" y="189"/>
                    </a:lnTo>
                    <a:lnTo>
                      <a:pt x="17" y="174"/>
                    </a:lnTo>
                    <a:lnTo>
                      <a:pt x="15" y="157"/>
                    </a:lnTo>
                    <a:lnTo>
                      <a:pt x="16" y="141"/>
                    </a:lnTo>
                    <a:lnTo>
                      <a:pt x="21" y="124"/>
                    </a:lnTo>
                    <a:lnTo>
                      <a:pt x="28" y="109"/>
                    </a:lnTo>
                    <a:lnTo>
                      <a:pt x="39" y="96"/>
                    </a:lnTo>
                    <a:lnTo>
                      <a:pt x="50" y="82"/>
                    </a:lnTo>
                    <a:lnTo>
                      <a:pt x="63" y="70"/>
                    </a:lnTo>
                    <a:lnTo>
                      <a:pt x="78" y="59"/>
                    </a:lnTo>
                    <a:lnTo>
                      <a:pt x="94" y="49"/>
                    </a:lnTo>
                    <a:lnTo>
                      <a:pt x="110" y="39"/>
                    </a:lnTo>
                    <a:lnTo>
                      <a:pt x="126" y="31"/>
                    </a:lnTo>
                    <a:lnTo>
                      <a:pt x="142" y="24"/>
                    </a:lnTo>
                    <a:lnTo>
                      <a:pt x="158" y="19"/>
                    </a:lnTo>
                    <a:lnTo>
                      <a:pt x="172" y="13"/>
                    </a:lnTo>
                    <a:lnTo>
                      <a:pt x="186" y="10"/>
                    </a:lnTo>
                    <a:lnTo>
                      <a:pt x="198" y="7"/>
                    </a:lnTo>
                    <a:lnTo>
                      <a:pt x="190" y="3"/>
                    </a:lnTo>
                    <a:lnTo>
                      <a:pt x="177" y="0"/>
                    </a:lnTo>
                    <a:lnTo>
                      <a:pt x="162" y="3"/>
                    </a:lnTo>
                    <a:lnTo>
                      <a:pt x="144" y="6"/>
                    </a:lnTo>
                    <a:lnTo>
                      <a:pt x="124" y="12"/>
                    </a:lnTo>
                    <a:lnTo>
                      <a:pt x="105" y="19"/>
                    </a:lnTo>
                    <a:lnTo>
                      <a:pt x="88" y="28"/>
                    </a:lnTo>
                    <a:lnTo>
                      <a:pt x="73" y="3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800" name="Freeform 806"/>
              <p:cNvSpPr>
                <a:spLocks/>
              </p:cNvSpPr>
              <p:nvPr/>
            </p:nvSpPr>
            <p:spPr bwMode="auto">
              <a:xfrm>
                <a:off x="5233" y="2660"/>
                <a:ext cx="47" cy="42"/>
              </a:xfrm>
              <a:custGeom>
                <a:avLst/>
                <a:gdLst>
                  <a:gd name="T0" fmla="*/ 0 w 128"/>
                  <a:gd name="T1" fmla="*/ 0 h 183"/>
                  <a:gd name="T2" fmla="*/ 0 w 128"/>
                  <a:gd name="T3" fmla="*/ 0 h 183"/>
                  <a:gd name="T4" fmla="*/ 0 w 128"/>
                  <a:gd name="T5" fmla="*/ 0 h 183"/>
                  <a:gd name="T6" fmla="*/ 0 w 128"/>
                  <a:gd name="T7" fmla="*/ 0 h 183"/>
                  <a:gd name="T8" fmla="*/ 0 w 128"/>
                  <a:gd name="T9" fmla="*/ 0 h 183"/>
                  <a:gd name="T10" fmla="*/ 0 w 128"/>
                  <a:gd name="T11" fmla="*/ 0 h 183"/>
                  <a:gd name="T12" fmla="*/ 0 w 128"/>
                  <a:gd name="T13" fmla="*/ 0 h 183"/>
                  <a:gd name="T14" fmla="*/ 0 w 128"/>
                  <a:gd name="T15" fmla="*/ 0 h 183"/>
                  <a:gd name="T16" fmla="*/ 0 w 128"/>
                  <a:gd name="T17" fmla="*/ 0 h 183"/>
                  <a:gd name="T18" fmla="*/ 0 w 128"/>
                  <a:gd name="T19" fmla="*/ 0 h 183"/>
                  <a:gd name="T20" fmla="*/ 0 w 128"/>
                  <a:gd name="T21" fmla="*/ 0 h 183"/>
                  <a:gd name="T22" fmla="*/ 0 w 128"/>
                  <a:gd name="T23" fmla="*/ 0 h 183"/>
                  <a:gd name="T24" fmla="*/ 0 w 128"/>
                  <a:gd name="T25" fmla="*/ 0 h 183"/>
                  <a:gd name="T26" fmla="*/ 0 w 128"/>
                  <a:gd name="T27" fmla="*/ 0 h 183"/>
                  <a:gd name="T28" fmla="*/ 0 w 128"/>
                  <a:gd name="T29" fmla="*/ 0 h 183"/>
                  <a:gd name="T30" fmla="*/ 0 w 128"/>
                  <a:gd name="T31" fmla="*/ 0 h 183"/>
                  <a:gd name="T32" fmla="*/ 0 w 128"/>
                  <a:gd name="T33" fmla="*/ 0 h 183"/>
                  <a:gd name="T34" fmla="*/ 0 w 128"/>
                  <a:gd name="T35" fmla="*/ 0 h 183"/>
                  <a:gd name="T36" fmla="*/ 0 w 128"/>
                  <a:gd name="T37" fmla="*/ 0 h 183"/>
                  <a:gd name="T38" fmla="*/ 0 w 128"/>
                  <a:gd name="T39" fmla="*/ 0 h 183"/>
                  <a:gd name="T40" fmla="*/ 0 w 128"/>
                  <a:gd name="T41" fmla="*/ 0 h 183"/>
                  <a:gd name="T42" fmla="*/ 0 w 128"/>
                  <a:gd name="T43" fmla="*/ 0 h 183"/>
                  <a:gd name="T44" fmla="*/ 0 w 128"/>
                  <a:gd name="T45" fmla="*/ 0 h 183"/>
                  <a:gd name="T46" fmla="*/ 0 w 128"/>
                  <a:gd name="T47" fmla="*/ 0 h 183"/>
                  <a:gd name="T48" fmla="*/ 0 w 128"/>
                  <a:gd name="T49" fmla="*/ 0 h 183"/>
                  <a:gd name="T50" fmla="*/ 0 w 128"/>
                  <a:gd name="T51" fmla="*/ 0 h 183"/>
                  <a:gd name="T52" fmla="*/ 0 w 128"/>
                  <a:gd name="T53" fmla="*/ 0 h 183"/>
                  <a:gd name="T54" fmla="*/ 0 w 128"/>
                  <a:gd name="T55" fmla="*/ 0 h 183"/>
                  <a:gd name="T56" fmla="*/ 0 w 128"/>
                  <a:gd name="T57" fmla="*/ 0 h 183"/>
                  <a:gd name="T58" fmla="*/ 0 w 128"/>
                  <a:gd name="T59" fmla="*/ 0 h 183"/>
                  <a:gd name="T60" fmla="*/ 0 w 128"/>
                  <a:gd name="T61" fmla="*/ 0 h 183"/>
                  <a:gd name="T62" fmla="*/ 0 w 128"/>
                  <a:gd name="T63" fmla="*/ 0 h 183"/>
                  <a:gd name="T64" fmla="*/ 0 w 128"/>
                  <a:gd name="T65" fmla="*/ 0 h 183"/>
                  <a:gd name="T66" fmla="*/ 0 w 128"/>
                  <a:gd name="T67" fmla="*/ 0 h 183"/>
                  <a:gd name="T68" fmla="*/ 0 w 128"/>
                  <a:gd name="T69" fmla="*/ 0 h 183"/>
                  <a:gd name="T70" fmla="*/ 0 w 128"/>
                  <a:gd name="T71" fmla="*/ 0 h 183"/>
                  <a:gd name="T72" fmla="*/ 0 w 128"/>
                  <a:gd name="T73" fmla="*/ 0 h 183"/>
                  <a:gd name="T74" fmla="*/ 0 w 128"/>
                  <a:gd name="T75" fmla="*/ 0 h 183"/>
                  <a:gd name="T76" fmla="*/ 0 w 128"/>
                  <a:gd name="T77" fmla="*/ 0 h 183"/>
                  <a:gd name="T78" fmla="*/ 0 w 128"/>
                  <a:gd name="T79" fmla="*/ 0 h 183"/>
                  <a:gd name="T80" fmla="*/ 0 w 128"/>
                  <a:gd name="T81" fmla="*/ 0 h 183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28"/>
                  <a:gd name="T124" fmla="*/ 0 h 183"/>
                  <a:gd name="T125" fmla="*/ 128 w 128"/>
                  <a:gd name="T126" fmla="*/ 183 h 183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28" h="183">
                    <a:moveTo>
                      <a:pt x="108" y="61"/>
                    </a:moveTo>
                    <a:lnTo>
                      <a:pt x="111" y="80"/>
                    </a:lnTo>
                    <a:lnTo>
                      <a:pt x="109" y="97"/>
                    </a:lnTo>
                    <a:lnTo>
                      <a:pt x="101" y="110"/>
                    </a:lnTo>
                    <a:lnTo>
                      <a:pt x="89" y="123"/>
                    </a:lnTo>
                    <a:lnTo>
                      <a:pt x="75" y="134"/>
                    </a:lnTo>
                    <a:lnTo>
                      <a:pt x="60" y="145"/>
                    </a:lnTo>
                    <a:lnTo>
                      <a:pt x="43" y="156"/>
                    </a:lnTo>
                    <a:lnTo>
                      <a:pt x="29" y="167"/>
                    </a:lnTo>
                    <a:lnTo>
                      <a:pt x="27" y="170"/>
                    </a:lnTo>
                    <a:lnTo>
                      <a:pt x="26" y="172"/>
                    </a:lnTo>
                    <a:lnTo>
                      <a:pt x="26" y="176"/>
                    </a:lnTo>
                    <a:lnTo>
                      <a:pt x="28" y="179"/>
                    </a:lnTo>
                    <a:lnTo>
                      <a:pt x="30" y="182"/>
                    </a:lnTo>
                    <a:lnTo>
                      <a:pt x="34" y="183"/>
                    </a:lnTo>
                    <a:lnTo>
                      <a:pt x="37" y="183"/>
                    </a:lnTo>
                    <a:lnTo>
                      <a:pt x="41" y="182"/>
                    </a:lnTo>
                    <a:lnTo>
                      <a:pt x="58" y="171"/>
                    </a:lnTo>
                    <a:lnTo>
                      <a:pt x="76" y="160"/>
                    </a:lnTo>
                    <a:lnTo>
                      <a:pt x="92" y="147"/>
                    </a:lnTo>
                    <a:lnTo>
                      <a:pt x="108" y="132"/>
                    </a:lnTo>
                    <a:lnTo>
                      <a:pt x="118" y="116"/>
                    </a:lnTo>
                    <a:lnTo>
                      <a:pt x="125" y="98"/>
                    </a:lnTo>
                    <a:lnTo>
                      <a:pt x="128" y="78"/>
                    </a:lnTo>
                    <a:lnTo>
                      <a:pt x="123" y="58"/>
                    </a:lnTo>
                    <a:lnTo>
                      <a:pt x="112" y="41"/>
                    </a:lnTo>
                    <a:lnTo>
                      <a:pt x="98" y="28"/>
                    </a:lnTo>
                    <a:lnTo>
                      <a:pt x="80" y="16"/>
                    </a:lnTo>
                    <a:lnTo>
                      <a:pt x="61" y="8"/>
                    </a:lnTo>
                    <a:lnTo>
                      <a:pt x="41" y="2"/>
                    </a:lnTo>
                    <a:lnTo>
                      <a:pt x="23" y="0"/>
                    </a:lnTo>
                    <a:lnTo>
                      <a:pt x="9" y="1"/>
                    </a:lnTo>
                    <a:lnTo>
                      <a:pt x="0" y="6"/>
                    </a:lnTo>
                    <a:lnTo>
                      <a:pt x="16" y="10"/>
                    </a:lnTo>
                    <a:lnTo>
                      <a:pt x="33" y="14"/>
                    </a:lnTo>
                    <a:lnTo>
                      <a:pt x="48" y="17"/>
                    </a:lnTo>
                    <a:lnTo>
                      <a:pt x="63" y="22"/>
                    </a:lnTo>
                    <a:lnTo>
                      <a:pt x="77" y="28"/>
                    </a:lnTo>
                    <a:lnTo>
                      <a:pt x="90" y="36"/>
                    </a:lnTo>
                    <a:lnTo>
                      <a:pt x="101" y="46"/>
                    </a:lnTo>
                    <a:lnTo>
                      <a:pt x="108" y="61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801" name="Freeform 807"/>
              <p:cNvSpPr>
                <a:spLocks/>
              </p:cNvSpPr>
              <p:nvPr/>
            </p:nvSpPr>
            <p:spPr bwMode="auto">
              <a:xfrm>
                <a:off x="5070" y="2650"/>
                <a:ext cx="112" cy="88"/>
              </a:xfrm>
              <a:custGeom>
                <a:avLst/>
                <a:gdLst>
                  <a:gd name="T0" fmla="*/ 0 w 323"/>
                  <a:gd name="T1" fmla="*/ 0 h 379"/>
                  <a:gd name="T2" fmla="*/ 0 w 323"/>
                  <a:gd name="T3" fmla="*/ 0 h 379"/>
                  <a:gd name="T4" fmla="*/ 0 w 323"/>
                  <a:gd name="T5" fmla="*/ 0 h 379"/>
                  <a:gd name="T6" fmla="*/ 0 w 323"/>
                  <a:gd name="T7" fmla="*/ 0 h 379"/>
                  <a:gd name="T8" fmla="*/ 0 w 323"/>
                  <a:gd name="T9" fmla="*/ 0 h 379"/>
                  <a:gd name="T10" fmla="*/ 0 w 323"/>
                  <a:gd name="T11" fmla="*/ 0 h 379"/>
                  <a:gd name="T12" fmla="*/ 0 w 323"/>
                  <a:gd name="T13" fmla="*/ 0 h 379"/>
                  <a:gd name="T14" fmla="*/ 0 w 323"/>
                  <a:gd name="T15" fmla="*/ 0 h 379"/>
                  <a:gd name="T16" fmla="*/ 0 w 323"/>
                  <a:gd name="T17" fmla="*/ 0 h 379"/>
                  <a:gd name="T18" fmla="*/ 0 w 323"/>
                  <a:gd name="T19" fmla="*/ 0 h 379"/>
                  <a:gd name="T20" fmla="*/ 0 w 323"/>
                  <a:gd name="T21" fmla="*/ 0 h 379"/>
                  <a:gd name="T22" fmla="*/ 0 w 323"/>
                  <a:gd name="T23" fmla="*/ 0 h 379"/>
                  <a:gd name="T24" fmla="*/ 0 w 323"/>
                  <a:gd name="T25" fmla="*/ 0 h 379"/>
                  <a:gd name="T26" fmla="*/ 0 w 323"/>
                  <a:gd name="T27" fmla="*/ 0 h 379"/>
                  <a:gd name="T28" fmla="*/ 0 w 323"/>
                  <a:gd name="T29" fmla="*/ 0 h 379"/>
                  <a:gd name="T30" fmla="*/ 0 w 323"/>
                  <a:gd name="T31" fmla="*/ 0 h 379"/>
                  <a:gd name="T32" fmla="*/ 0 w 323"/>
                  <a:gd name="T33" fmla="*/ 0 h 379"/>
                  <a:gd name="T34" fmla="*/ 0 w 323"/>
                  <a:gd name="T35" fmla="*/ 0 h 379"/>
                  <a:gd name="T36" fmla="*/ 0 w 323"/>
                  <a:gd name="T37" fmla="*/ 0 h 379"/>
                  <a:gd name="T38" fmla="*/ 0 w 323"/>
                  <a:gd name="T39" fmla="*/ 0 h 379"/>
                  <a:gd name="T40" fmla="*/ 0 w 323"/>
                  <a:gd name="T41" fmla="*/ 0 h 379"/>
                  <a:gd name="T42" fmla="*/ 0 w 323"/>
                  <a:gd name="T43" fmla="*/ 0 h 379"/>
                  <a:gd name="T44" fmla="*/ 0 w 323"/>
                  <a:gd name="T45" fmla="*/ 0 h 379"/>
                  <a:gd name="T46" fmla="*/ 0 w 323"/>
                  <a:gd name="T47" fmla="*/ 0 h 379"/>
                  <a:gd name="T48" fmla="*/ 0 w 323"/>
                  <a:gd name="T49" fmla="*/ 0 h 379"/>
                  <a:gd name="T50" fmla="*/ 0 w 323"/>
                  <a:gd name="T51" fmla="*/ 0 h 379"/>
                  <a:gd name="T52" fmla="*/ 0 w 323"/>
                  <a:gd name="T53" fmla="*/ 0 h 379"/>
                  <a:gd name="T54" fmla="*/ 0 w 323"/>
                  <a:gd name="T55" fmla="*/ 0 h 379"/>
                  <a:gd name="T56" fmla="*/ 0 w 323"/>
                  <a:gd name="T57" fmla="*/ 0 h 379"/>
                  <a:gd name="T58" fmla="*/ 0 w 323"/>
                  <a:gd name="T59" fmla="*/ 0 h 379"/>
                  <a:gd name="T60" fmla="*/ 0 w 323"/>
                  <a:gd name="T61" fmla="*/ 0 h 379"/>
                  <a:gd name="T62" fmla="*/ 0 w 323"/>
                  <a:gd name="T63" fmla="*/ 0 h 379"/>
                  <a:gd name="T64" fmla="*/ 0 w 323"/>
                  <a:gd name="T65" fmla="*/ 0 h 379"/>
                  <a:gd name="T66" fmla="*/ 0 w 323"/>
                  <a:gd name="T67" fmla="*/ 0 h 379"/>
                  <a:gd name="T68" fmla="*/ 0 w 323"/>
                  <a:gd name="T69" fmla="*/ 0 h 379"/>
                  <a:gd name="T70" fmla="*/ 0 w 323"/>
                  <a:gd name="T71" fmla="*/ 0 h 379"/>
                  <a:gd name="T72" fmla="*/ 0 w 323"/>
                  <a:gd name="T73" fmla="*/ 0 h 379"/>
                  <a:gd name="T74" fmla="*/ 0 w 323"/>
                  <a:gd name="T75" fmla="*/ 0 h 379"/>
                  <a:gd name="T76" fmla="*/ 0 w 323"/>
                  <a:gd name="T77" fmla="*/ 0 h 379"/>
                  <a:gd name="T78" fmla="*/ 0 w 323"/>
                  <a:gd name="T79" fmla="*/ 0 h 379"/>
                  <a:gd name="T80" fmla="*/ 0 w 323"/>
                  <a:gd name="T81" fmla="*/ 0 h 379"/>
                  <a:gd name="T82" fmla="*/ 0 w 323"/>
                  <a:gd name="T83" fmla="*/ 0 h 379"/>
                  <a:gd name="T84" fmla="*/ 0 w 323"/>
                  <a:gd name="T85" fmla="*/ 0 h 379"/>
                  <a:gd name="T86" fmla="*/ 0 w 323"/>
                  <a:gd name="T87" fmla="*/ 0 h 379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323"/>
                  <a:gd name="T133" fmla="*/ 0 h 379"/>
                  <a:gd name="T134" fmla="*/ 323 w 323"/>
                  <a:gd name="T135" fmla="*/ 379 h 379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323" h="379">
                    <a:moveTo>
                      <a:pt x="126" y="50"/>
                    </a:moveTo>
                    <a:lnTo>
                      <a:pt x="101" y="70"/>
                    </a:lnTo>
                    <a:lnTo>
                      <a:pt x="76" y="92"/>
                    </a:lnTo>
                    <a:lnTo>
                      <a:pt x="54" y="115"/>
                    </a:lnTo>
                    <a:lnTo>
                      <a:pt x="34" y="140"/>
                    </a:lnTo>
                    <a:lnTo>
                      <a:pt x="18" y="167"/>
                    </a:lnTo>
                    <a:lnTo>
                      <a:pt x="6" y="196"/>
                    </a:lnTo>
                    <a:lnTo>
                      <a:pt x="0" y="227"/>
                    </a:lnTo>
                    <a:lnTo>
                      <a:pt x="1" y="259"/>
                    </a:lnTo>
                    <a:lnTo>
                      <a:pt x="4" y="267"/>
                    </a:lnTo>
                    <a:lnTo>
                      <a:pt x="7" y="277"/>
                    </a:lnTo>
                    <a:lnTo>
                      <a:pt x="11" y="283"/>
                    </a:lnTo>
                    <a:lnTo>
                      <a:pt x="15" y="291"/>
                    </a:lnTo>
                    <a:lnTo>
                      <a:pt x="21" y="298"/>
                    </a:lnTo>
                    <a:lnTo>
                      <a:pt x="27" y="305"/>
                    </a:lnTo>
                    <a:lnTo>
                      <a:pt x="34" y="311"/>
                    </a:lnTo>
                    <a:lnTo>
                      <a:pt x="41" y="316"/>
                    </a:lnTo>
                    <a:lnTo>
                      <a:pt x="57" y="325"/>
                    </a:lnTo>
                    <a:lnTo>
                      <a:pt x="72" y="333"/>
                    </a:lnTo>
                    <a:lnTo>
                      <a:pt x="87" y="340"/>
                    </a:lnTo>
                    <a:lnTo>
                      <a:pt x="103" y="345"/>
                    </a:lnTo>
                    <a:lnTo>
                      <a:pt x="120" y="351"/>
                    </a:lnTo>
                    <a:lnTo>
                      <a:pt x="136" y="356"/>
                    </a:lnTo>
                    <a:lnTo>
                      <a:pt x="153" y="360"/>
                    </a:lnTo>
                    <a:lnTo>
                      <a:pt x="169" y="364"/>
                    </a:lnTo>
                    <a:lnTo>
                      <a:pt x="187" y="367"/>
                    </a:lnTo>
                    <a:lnTo>
                      <a:pt x="204" y="370"/>
                    </a:lnTo>
                    <a:lnTo>
                      <a:pt x="221" y="372"/>
                    </a:lnTo>
                    <a:lnTo>
                      <a:pt x="238" y="374"/>
                    </a:lnTo>
                    <a:lnTo>
                      <a:pt x="256" y="375"/>
                    </a:lnTo>
                    <a:lnTo>
                      <a:pt x="273" y="376"/>
                    </a:lnTo>
                    <a:lnTo>
                      <a:pt x="290" y="378"/>
                    </a:lnTo>
                    <a:lnTo>
                      <a:pt x="307" y="379"/>
                    </a:lnTo>
                    <a:lnTo>
                      <a:pt x="312" y="379"/>
                    </a:lnTo>
                    <a:lnTo>
                      <a:pt x="317" y="375"/>
                    </a:lnTo>
                    <a:lnTo>
                      <a:pt x="320" y="372"/>
                    </a:lnTo>
                    <a:lnTo>
                      <a:pt x="323" y="366"/>
                    </a:lnTo>
                    <a:lnTo>
                      <a:pt x="323" y="360"/>
                    </a:lnTo>
                    <a:lnTo>
                      <a:pt x="320" y="356"/>
                    </a:lnTo>
                    <a:lnTo>
                      <a:pt x="316" y="352"/>
                    </a:lnTo>
                    <a:lnTo>
                      <a:pt x="311" y="351"/>
                    </a:lnTo>
                    <a:lnTo>
                      <a:pt x="295" y="351"/>
                    </a:lnTo>
                    <a:lnTo>
                      <a:pt x="279" y="351"/>
                    </a:lnTo>
                    <a:lnTo>
                      <a:pt x="263" y="350"/>
                    </a:lnTo>
                    <a:lnTo>
                      <a:pt x="248" y="349"/>
                    </a:lnTo>
                    <a:lnTo>
                      <a:pt x="231" y="348"/>
                    </a:lnTo>
                    <a:lnTo>
                      <a:pt x="215" y="345"/>
                    </a:lnTo>
                    <a:lnTo>
                      <a:pt x="200" y="343"/>
                    </a:lnTo>
                    <a:lnTo>
                      <a:pt x="183" y="341"/>
                    </a:lnTo>
                    <a:lnTo>
                      <a:pt x="168" y="337"/>
                    </a:lnTo>
                    <a:lnTo>
                      <a:pt x="151" y="334"/>
                    </a:lnTo>
                    <a:lnTo>
                      <a:pt x="136" y="329"/>
                    </a:lnTo>
                    <a:lnTo>
                      <a:pt x="121" y="325"/>
                    </a:lnTo>
                    <a:lnTo>
                      <a:pt x="106" y="320"/>
                    </a:lnTo>
                    <a:lnTo>
                      <a:pt x="92" y="313"/>
                    </a:lnTo>
                    <a:lnTo>
                      <a:pt x="76" y="306"/>
                    </a:lnTo>
                    <a:lnTo>
                      <a:pt x="62" y="300"/>
                    </a:lnTo>
                    <a:lnTo>
                      <a:pt x="51" y="291"/>
                    </a:lnTo>
                    <a:lnTo>
                      <a:pt x="41" y="280"/>
                    </a:lnTo>
                    <a:lnTo>
                      <a:pt x="35" y="269"/>
                    </a:lnTo>
                    <a:lnTo>
                      <a:pt x="31" y="255"/>
                    </a:lnTo>
                    <a:lnTo>
                      <a:pt x="31" y="239"/>
                    </a:lnTo>
                    <a:lnTo>
                      <a:pt x="33" y="218"/>
                    </a:lnTo>
                    <a:lnTo>
                      <a:pt x="38" y="197"/>
                    </a:lnTo>
                    <a:lnTo>
                      <a:pt x="42" y="182"/>
                    </a:lnTo>
                    <a:lnTo>
                      <a:pt x="51" y="165"/>
                    </a:lnTo>
                    <a:lnTo>
                      <a:pt x="60" y="150"/>
                    </a:lnTo>
                    <a:lnTo>
                      <a:pt x="68" y="136"/>
                    </a:lnTo>
                    <a:lnTo>
                      <a:pt x="79" y="124"/>
                    </a:lnTo>
                    <a:lnTo>
                      <a:pt x="89" y="111"/>
                    </a:lnTo>
                    <a:lnTo>
                      <a:pt x="101" y="100"/>
                    </a:lnTo>
                    <a:lnTo>
                      <a:pt x="114" y="88"/>
                    </a:lnTo>
                    <a:lnTo>
                      <a:pt x="129" y="76"/>
                    </a:lnTo>
                    <a:lnTo>
                      <a:pt x="144" y="64"/>
                    </a:lnTo>
                    <a:lnTo>
                      <a:pt x="162" y="53"/>
                    </a:lnTo>
                    <a:lnTo>
                      <a:pt x="181" y="41"/>
                    </a:lnTo>
                    <a:lnTo>
                      <a:pt x="201" y="31"/>
                    </a:lnTo>
                    <a:lnTo>
                      <a:pt x="219" y="22"/>
                    </a:lnTo>
                    <a:lnTo>
                      <a:pt x="237" y="14"/>
                    </a:lnTo>
                    <a:lnTo>
                      <a:pt x="253" y="7"/>
                    </a:lnTo>
                    <a:lnTo>
                      <a:pt x="268" y="1"/>
                    </a:lnTo>
                    <a:lnTo>
                      <a:pt x="255" y="0"/>
                    </a:lnTo>
                    <a:lnTo>
                      <a:pt x="238" y="1"/>
                    </a:lnTo>
                    <a:lnTo>
                      <a:pt x="221" y="5"/>
                    </a:lnTo>
                    <a:lnTo>
                      <a:pt x="201" y="11"/>
                    </a:lnTo>
                    <a:lnTo>
                      <a:pt x="181" y="19"/>
                    </a:lnTo>
                    <a:lnTo>
                      <a:pt x="161" y="28"/>
                    </a:lnTo>
                    <a:lnTo>
                      <a:pt x="142" y="39"/>
                    </a:lnTo>
                    <a:lnTo>
                      <a:pt x="126" y="5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802" name="Freeform 808"/>
              <p:cNvSpPr>
                <a:spLocks/>
              </p:cNvSpPr>
              <p:nvPr/>
            </p:nvSpPr>
            <p:spPr bwMode="auto">
              <a:xfrm>
                <a:off x="5229" y="2647"/>
                <a:ext cx="99" cy="59"/>
              </a:xfrm>
              <a:custGeom>
                <a:avLst/>
                <a:gdLst>
                  <a:gd name="T0" fmla="*/ 0 w 282"/>
                  <a:gd name="T1" fmla="*/ 0 h 253"/>
                  <a:gd name="T2" fmla="*/ 0 w 282"/>
                  <a:gd name="T3" fmla="*/ 0 h 253"/>
                  <a:gd name="T4" fmla="*/ 0 w 282"/>
                  <a:gd name="T5" fmla="*/ 0 h 253"/>
                  <a:gd name="T6" fmla="*/ 0 w 282"/>
                  <a:gd name="T7" fmla="*/ 0 h 253"/>
                  <a:gd name="T8" fmla="*/ 0 w 282"/>
                  <a:gd name="T9" fmla="*/ 0 h 253"/>
                  <a:gd name="T10" fmla="*/ 0 w 282"/>
                  <a:gd name="T11" fmla="*/ 0 h 253"/>
                  <a:gd name="T12" fmla="*/ 0 w 282"/>
                  <a:gd name="T13" fmla="*/ 0 h 253"/>
                  <a:gd name="T14" fmla="*/ 0 w 282"/>
                  <a:gd name="T15" fmla="*/ 0 h 253"/>
                  <a:gd name="T16" fmla="*/ 0 w 282"/>
                  <a:gd name="T17" fmla="*/ 0 h 253"/>
                  <a:gd name="T18" fmla="*/ 0 w 282"/>
                  <a:gd name="T19" fmla="*/ 0 h 253"/>
                  <a:gd name="T20" fmla="*/ 0 w 282"/>
                  <a:gd name="T21" fmla="*/ 0 h 253"/>
                  <a:gd name="T22" fmla="*/ 0 w 282"/>
                  <a:gd name="T23" fmla="*/ 0 h 253"/>
                  <a:gd name="T24" fmla="*/ 0 w 282"/>
                  <a:gd name="T25" fmla="*/ 0 h 253"/>
                  <a:gd name="T26" fmla="*/ 0 w 282"/>
                  <a:gd name="T27" fmla="*/ 0 h 253"/>
                  <a:gd name="T28" fmla="*/ 0 w 282"/>
                  <a:gd name="T29" fmla="*/ 0 h 253"/>
                  <a:gd name="T30" fmla="*/ 0 w 282"/>
                  <a:gd name="T31" fmla="*/ 0 h 253"/>
                  <a:gd name="T32" fmla="*/ 0 w 282"/>
                  <a:gd name="T33" fmla="*/ 0 h 253"/>
                  <a:gd name="T34" fmla="*/ 0 w 282"/>
                  <a:gd name="T35" fmla="*/ 0 h 253"/>
                  <a:gd name="T36" fmla="*/ 0 w 282"/>
                  <a:gd name="T37" fmla="*/ 0 h 253"/>
                  <a:gd name="T38" fmla="*/ 0 w 282"/>
                  <a:gd name="T39" fmla="*/ 0 h 253"/>
                  <a:gd name="T40" fmla="*/ 0 w 282"/>
                  <a:gd name="T41" fmla="*/ 0 h 253"/>
                  <a:gd name="T42" fmla="*/ 0 w 282"/>
                  <a:gd name="T43" fmla="*/ 0 h 253"/>
                  <a:gd name="T44" fmla="*/ 0 w 282"/>
                  <a:gd name="T45" fmla="*/ 0 h 253"/>
                  <a:gd name="T46" fmla="*/ 0 w 282"/>
                  <a:gd name="T47" fmla="*/ 0 h 253"/>
                  <a:gd name="T48" fmla="*/ 0 w 282"/>
                  <a:gd name="T49" fmla="*/ 0 h 253"/>
                  <a:gd name="T50" fmla="*/ 0 w 282"/>
                  <a:gd name="T51" fmla="*/ 0 h 253"/>
                  <a:gd name="T52" fmla="*/ 0 w 282"/>
                  <a:gd name="T53" fmla="*/ 0 h 253"/>
                  <a:gd name="T54" fmla="*/ 0 w 282"/>
                  <a:gd name="T55" fmla="*/ 0 h 253"/>
                  <a:gd name="T56" fmla="*/ 0 w 282"/>
                  <a:gd name="T57" fmla="*/ 0 h 253"/>
                  <a:gd name="T58" fmla="*/ 0 w 282"/>
                  <a:gd name="T59" fmla="*/ 0 h 253"/>
                  <a:gd name="T60" fmla="*/ 0 w 282"/>
                  <a:gd name="T61" fmla="*/ 0 h 253"/>
                  <a:gd name="T62" fmla="*/ 0 w 282"/>
                  <a:gd name="T63" fmla="*/ 0 h 253"/>
                  <a:gd name="T64" fmla="*/ 0 w 282"/>
                  <a:gd name="T65" fmla="*/ 0 h 253"/>
                  <a:gd name="T66" fmla="*/ 0 w 282"/>
                  <a:gd name="T67" fmla="*/ 0 h 253"/>
                  <a:gd name="T68" fmla="*/ 0 w 282"/>
                  <a:gd name="T69" fmla="*/ 0 h 253"/>
                  <a:gd name="T70" fmla="*/ 0 w 282"/>
                  <a:gd name="T71" fmla="*/ 0 h 253"/>
                  <a:gd name="T72" fmla="*/ 0 w 282"/>
                  <a:gd name="T73" fmla="*/ 0 h 253"/>
                  <a:gd name="T74" fmla="*/ 0 w 282"/>
                  <a:gd name="T75" fmla="*/ 0 h 253"/>
                  <a:gd name="T76" fmla="*/ 0 w 282"/>
                  <a:gd name="T77" fmla="*/ 0 h 253"/>
                  <a:gd name="T78" fmla="*/ 0 w 282"/>
                  <a:gd name="T79" fmla="*/ 0 h 253"/>
                  <a:gd name="T80" fmla="*/ 0 w 282"/>
                  <a:gd name="T81" fmla="*/ 0 h 253"/>
                  <a:gd name="T82" fmla="*/ 0 w 282"/>
                  <a:gd name="T83" fmla="*/ 0 h 253"/>
                  <a:gd name="T84" fmla="*/ 0 w 282"/>
                  <a:gd name="T85" fmla="*/ 0 h 253"/>
                  <a:gd name="T86" fmla="*/ 0 w 282"/>
                  <a:gd name="T87" fmla="*/ 0 h 253"/>
                  <a:gd name="T88" fmla="*/ 0 w 282"/>
                  <a:gd name="T89" fmla="*/ 0 h 253"/>
                  <a:gd name="T90" fmla="*/ 0 w 282"/>
                  <a:gd name="T91" fmla="*/ 0 h 253"/>
                  <a:gd name="T92" fmla="*/ 0 w 282"/>
                  <a:gd name="T93" fmla="*/ 0 h 253"/>
                  <a:gd name="T94" fmla="*/ 0 w 282"/>
                  <a:gd name="T95" fmla="*/ 0 h 253"/>
                  <a:gd name="T96" fmla="*/ 0 w 282"/>
                  <a:gd name="T97" fmla="*/ 0 h 253"/>
                  <a:gd name="T98" fmla="*/ 0 w 282"/>
                  <a:gd name="T99" fmla="*/ 0 h 253"/>
                  <a:gd name="T100" fmla="*/ 0 w 282"/>
                  <a:gd name="T101" fmla="*/ 0 h 253"/>
                  <a:gd name="T102" fmla="*/ 0 w 282"/>
                  <a:gd name="T103" fmla="*/ 0 h 253"/>
                  <a:gd name="T104" fmla="*/ 0 w 282"/>
                  <a:gd name="T105" fmla="*/ 0 h 253"/>
                  <a:gd name="T106" fmla="*/ 0 w 282"/>
                  <a:gd name="T107" fmla="*/ 0 h 253"/>
                  <a:gd name="T108" fmla="*/ 0 w 282"/>
                  <a:gd name="T109" fmla="*/ 0 h 253"/>
                  <a:gd name="T110" fmla="*/ 0 w 282"/>
                  <a:gd name="T111" fmla="*/ 0 h 253"/>
                  <a:gd name="T112" fmla="*/ 0 w 282"/>
                  <a:gd name="T113" fmla="*/ 0 h 253"/>
                  <a:gd name="T114" fmla="*/ 0 w 282"/>
                  <a:gd name="T115" fmla="*/ 0 h 253"/>
                  <a:gd name="T116" fmla="*/ 0 w 282"/>
                  <a:gd name="T117" fmla="*/ 0 h 253"/>
                  <a:gd name="T118" fmla="*/ 0 w 282"/>
                  <a:gd name="T119" fmla="*/ 0 h 253"/>
                  <a:gd name="T120" fmla="*/ 0 w 282"/>
                  <a:gd name="T121" fmla="*/ 0 h 253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282"/>
                  <a:gd name="T184" fmla="*/ 0 h 253"/>
                  <a:gd name="T185" fmla="*/ 282 w 282"/>
                  <a:gd name="T186" fmla="*/ 253 h 253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282" h="253">
                    <a:moveTo>
                      <a:pt x="235" y="78"/>
                    </a:moveTo>
                    <a:lnTo>
                      <a:pt x="248" y="92"/>
                    </a:lnTo>
                    <a:lnTo>
                      <a:pt x="255" y="108"/>
                    </a:lnTo>
                    <a:lnTo>
                      <a:pt x="259" y="125"/>
                    </a:lnTo>
                    <a:lnTo>
                      <a:pt x="259" y="144"/>
                    </a:lnTo>
                    <a:lnTo>
                      <a:pt x="257" y="159"/>
                    </a:lnTo>
                    <a:lnTo>
                      <a:pt x="252" y="171"/>
                    </a:lnTo>
                    <a:lnTo>
                      <a:pt x="244" y="184"/>
                    </a:lnTo>
                    <a:lnTo>
                      <a:pt x="236" y="194"/>
                    </a:lnTo>
                    <a:lnTo>
                      <a:pt x="225" y="206"/>
                    </a:lnTo>
                    <a:lnTo>
                      <a:pt x="215" y="215"/>
                    </a:lnTo>
                    <a:lnTo>
                      <a:pt x="204" y="225"/>
                    </a:lnTo>
                    <a:lnTo>
                      <a:pt x="194" y="236"/>
                    </a:lnTo>
                    <a:lnTo>
                      <a:pt x="191" y="239"/>
                    </a:lnTo>
                    <a:lnTo>
                      <a:pt x="190" y="242"/>
                    </a:lnTo>
                    <a:lnTo>
                      <a:pt x="191" y="246"/>
                    </a:lnTo>
                    <a:lnTo>
                      <a:pt x="194" y="249"/>
                    </a:lnTo>
                    <a:lnTo>
                      <a:pt x="197" y="252"/>
                    </a:lnTo>
                    <a:lnTo>
                      <a:pt x="201" y="253"/>
                    </a:lnTo>
                    <a:lnTo>
                      <a:pt x="205" y="252"/>
                    </a:lnTo>
                    <a:lnTo>
                      <a:pt x="209" y="249"/>
                    </a:lnTo>
                    <a:lnTo>
                      <a:pt x="232" y="234"/>
                    </a:lnTo>
                    <a:lnTo>
                      <a:pt x="251" y="215"/>
                    </a:lnTo>
                    <a:lnTo>
                      <a:pt x="267" y="192"/>
                    </a:lnTo>
                    <a:lnTo>
                      <a:pt x="278" y="168"/>
                    </a:lnTo>
                    <a:lnTo>
                      <a:pt x="282" y="141"/>
                    </a:lnTo>
                    <a:lnTo>
                      <a:pt x="279" y="116"/>
                    </a:lnTo>
                    <a:lnTo>
                      <a:pt x="270" y="92"/>
                    </a:lnTo>
                    <a:lnTo>
                      <a:pt x="251" y="70"/>
                    </a:lnTo>
                    <a:lnTo>
                      <a:pt x="237" y="59"/>
                    </a:lnTo>
                    <a:lnTo>
                      <a:pt x="221" y="48"/>
                    </a:lnTo>
                    <a:lnTo>
                      <a:pt x="202" y="39"/>
                    </a:lnTo>
                    <a:lnTo>
                      <a:pt x="183" y="31"/>
                    </a:lnTo>
                    <a:lnTo>
                      <a:pt x="163" y="24"/>
                    </a:lnTo>
                    <a:lnTo>
                      <a:pt x="142" y="18"/>
                    </a:lnTo>
                    <a:lnTo>
                      <a:pt x="122" y="13"/>
                    </a:lnTo>
                    <a:lnTo>
                      <a:pt x="101" y="8"/>
                    </a:lnTo>
                    <a:lnTo>
                      <a:pt x="82" y="5"/>
                    </a:lnTo>
                    <a:lnTo>
                      <a:pt x="63" y="2"/>
                    </a:lnTo>
                    <a:lnTo>
                      <a:pt x="47" y="0"/>
                    </a:lnTo>
                    <a:lnTo>
                      <a:pt x="32" y="0"/>
                    </a:lnTo>
                    <a:lnTo>
                      <a:pt x="19" y="0"/>
                    </a:lnTo>
                    <a:lnTo>
                      <a:pt x="10" y="1"/>
                    </a:lnTo>
                    <a:lnTo>
                      <a:pt x="4" y="4"/>
                    </a:lnTo>
                    <a:lnTo>
                      <a:pt x="0" y="6"/>
                    </a:lnTo>
                    <a:lnTo>
                      <a:pt x="12" y="8"/>
                    </a:lnTo>
                    <a:lnTo>
                      <a:pt x="25" y="9"/>
                    </a:lnTo>
                    <a:lnTo>
                      <a:pt x="38" y="12"/>
                    </a:lnTo>
                    <a:lnTo>
                      <a:pt x="52" y="14"/>
                    </a:lnTo>
                    <a:lnTo>
                      <a:pt x="67" y="16"/>
                    </a:lnTo>
                    <a:lnTo>
                      <a:pt x="82" y="18"/>
                    </a:lnTo>
                    <a:lnTo>
                      <a:pt x="97" y="22"/>
                    </a:lnTo>
                    <a:lnTo>
                      <a:pt x="114" y="25"/>
                    </a:lnTo>
                    <a:lnTo>
                      <a:pt x="129" y="30"/>
                    </a:lnTo>
                    <a:lnTo>
                      <a:pt x="146" y="35"/>
                    </a:lnTo>
                    <a:lnTo>
                      <a:pt x="162" y="40"/>
                    </a:lnTo>
                    <a:lnTo>
                      <a:pt x="177" y="46"/>
                    </a:lnTo>
                    <a:lnTo>
                      <a:pt x="192" y="53"/>
                    </a:lnTo>
                    <a:lnTo>
                      <a:pt x="208" y="60"/>
                    </a:lnTo>
                    <a:lnTo>
                      <a:pt x="222" y="69"/>
                    </a:lnTo>
                    <a:lnTo>
                      <a:pt x="235" y="78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803" name="Freeform 809"/>
              <p:cNvSpPr>
                <a:spLocks/>
              </p:cNvSpPr>
              <p:nvPr/>
            </p:nvSpPr>
            <p:spPr bwMode="auto">
              <a:xfrm>
                <a:off x="5030" y="2680"/>
                <a:ext cx="40" cy="54"/>
              </a:xfrm>
              <a:custGeom>
                <a:avLst/>
                <a:gdLst>
                  <a:gd name="T0" fmla="*/ 0 w 115"/>
                  <a:gd name="T1" fmla="*/ 0 h 236"/>
                  <a:gd name="T2" fmla="*/ 0 w 115"/>
                  <a:gd name="T3" fmla="*/ 0 h 236"/>
                  <a:gd name="T4" fmla="*/ 0 w 115"/>
                  <a:gd name="T5" fmla="*/ 0 h 236"/>
                  <a:gd name="T6" fmla="*/ 0 w 115"/>
                  <a:gd name="T7" fmla="*/ 0 h 236"/>
                  <a:gd name="T8" fmla="*/ 0 w 115"/>
                  <a:gd name="T9" fmla="*/ 0 h 236"/>
                  <a:gd name="T10" fmla="*/ 0 w 115"/>
                  <a:gd name="T11" fmla="*/ 0 h 236"/>
                  <a:gd name="T12" fmla="*/ 0 w 115"/>
                  <a:gd name="T13" fmla="*/ 0 h 236"/>
                  <a:gd name="T14" fmla="*/ 0 w 115"/>
                  <a:gd name="T15" fmla="*/ 0 h 236"/>
                  <a:gd name="T16" fmla="*/ 0 w 115"/>
                  <a:gd name="T17" fmla="*/ 0 h 236"/>
                  <a:gd name="T18" fmla="*/ 0 w 115"/>
                  <a:gd name="T19" fmla="*/ 0 h 236"/>
                  <a:gd name="T20" fmla="*/ 0 w 115"/>
                  <a:gd name="T21" fmla="*/ 0 h 236"/>
                  <a:gd name="T22" fmla="*/ 0 w 115"/>
                  <a:gd name="T23" fmla="*/ 0 h 236"/>
                  <a:gd name="T24" fmla="*/ 0 w 115"/>
                  <a:gd name="T25" fmla="*/ 0 h 236"/>
                  <a:gd name="T26" fmla="*/ 0 w 115"/>
                  <a:gd name="T27" fmla="*/ 0 h 236"/>
                  <a:gd name="T28" fmla="*/ 0 w 115"/>
                  <a:gd name="T29" fmla="*/ 0 h 236"/>
                  <a:gd name="T30" fmla="*/ 0 w 115"/>
                  <a:gd name="T31" fmla="*/ 0 h 236"/>
                  <a:gd name="T32" fmla="*/ 0 w 115"/>
                  <a:gd name="T33" fmla="*/ 0 h 236"/>
                  <a:gd name="T34" fmla="*/ 0 w 115"/>
                  <a:gd name="T35" fmla="*/ 0 h 236"/>
                  <a:gd name="T36" fmla="*/ 0 w 115"/>
                  <a:gd name="T37" fmla="*/ 0 h 236"/>
                  <a:gd name="T38" fmla="*/ 0 w 115"/>
                  <a:gd name="T39" fmla="*/ 0 h 236"/>
                  <a:gd name="T40" fmla="*/ 0 w 115"/>
                  <a:gd name="T41" fmla="*/ 0 h 236"/>
                  <a:gd name="T42" fmla="*/ 0 w 115"/>
                  <a:gd name="T43" fmla="*/ 0 h 236"/>
                  <a:gd name="T44" fmla="*/ 0 w 115"/>
                  <a:gd name="T45" fmla="*/ 0 h 236"/>
                  <a:gd name="T46" fmla="*/ 0 w 115"/>
                  <a:gd name="T47" fmla="*/ 0 h 236"/>
                  <a:gd name="T48" fmla="*/ 0 w 115"/>
                  <a:gd name="T49" fmla="*/ 0 h 236"/>
                  <a:gd name="T50" fmla="*/ 0 w 115"/>
                  <a:gd name="T51" fmla="*/ 0 h 236"/>
                  <a:gd name="T52" fmla="*/ 0 w 115"/>
                  <a:gd name="T53" fmla="*/ 0 h 236"/>
                  <a:gd name="T54" fmla="*/ 0 w 115"/>
                  <a:gd name="T55" fmla="*/ 0 h 236"/>
                  <a:gd name="T56" fmla="*/ 0 w 115"/>
                  <a:gd name="T57" fmla="*/ 0 h 236"/>
                  <a:gd name="T58" fmla="*/ 0 w 115"/>
                  <a:gd name="T59" fmla="*/ 0 h 236"/>
                  <a:gd name="T60" fmla="*/ 0 w 115"/>
                  <a:gd name="T61" fmla="*/ 0 h 236"/>
                  <a:gd name="T62" fmla="*/ 0 w 115"/>
                  <a:gd name="T63" fmla="*/ 0 h 236"/>
                  <a:gd name="T64" fmla="*/ 0 w 115"/>
                  <a:gd name="T65" fmla="*/ 0 h 236"/>
                  <a:gd name="T66" fmla="*/ 0 w 115"/>
                  <a:gd name="T67" fmla="*/ 0 h 236"/>
                  <a:gd name="T68" fmla="*/ 0 w 115"/>
                  <a:gd name="T69" fmla="*/ 0 h 236"/>
                  <a:gd name="T70" fmla="*/ 0 w 115"/>
                  <a:gd name="T71" fmla="*/ 0 h 236"/>
                  <a:gd name="T72" fmla="*/ 0 w 115"/>
                  <a:gd name="T73" fmla="*/ 0 h 236"/>
                  <a:gd name="T74" fmla="*/ 0 w 115"/>
                  <a:gd name="T75" fmla="*/ 0 h 236"/>
                  <a:gd name="T76" fmla="*/ 0 w 115"/>
                  <a:gd name="T77" fmla="*/ 0 h 236"/>
                  <a:gd name="T78" fmla="*/ 0 w 115"/>
                  <a:gd name="T79" fmla="*/ 0 h 236"/>
                  <a:gd name="T80" fmla="*/ 0 w 115"/>
                  <a:gd name="T81" fmla="*/ 0 h 2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15"/>
                  <a:gd name="T124" fmla="*/ 0 h 236"/>
                  <a:gd name="T125" fmla="*/ 115 w 115"/>
                  <a:gd name="T126" fmla="*/ 236 h 236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15" h="236">
                    <a:moveTo>
                      <a:pt x="0" y="128"/>
                    </a:moveTo>
                    <a:lnTo>
                      <a:pt x="0" y="148"/>
                    </a:lnTo>
                    <a:lnTo>
                      <a:pt x="5" y="166"/>
                    </a:lnTo>
                    <a:lnTo>
                      <a:pt x="13" y="184"/>
                    </a:lnTo>
                    <a:lnTo>
                      <a:pt x="24" y="198"/>
                    </a:lnTo>
                    <a:lnTo>
                      <a:pt x="39" y="211"/>
                    </a:lnTo>
                    <a:lnTo>
                      <a:pt x="55" y="223"/>
                    </a:lnTo>
                    <a:lnTo>
                      <a:pt x="74" y="231"/>
                    </a:lnTo>
                    <a:lnTo>
                      <a:pt x="92" y="235"/>
                    </a:lnTo>
                    <a:lnTo>
                      <a:pt x="98" y="236"/>
                    </a:lnTo>
                    <a:lnTo>
                      <a:pt x="104" y="234"/>
                    </a:lnTo>
                    <a:lnTo>
                      <a:pt x="109" y="231"/>
                    </a:lnTo>
                    <a:lnTo>
                      <a:pt x="111" y="226"/>
                    </a:lnTo>
                    <a:lnTo>
                      <a:pt x="111" y="220"/>
                    </a:lnTo>
                    <a:lnTo>
                      <a:pt x="110" y="215"/>
                    </a:lnTo>
                    <a:lnTo>
                      <a:pt x="107" y="210"/>
                    </a:lnTo>
                    <a:lnTo>
                      <a:pt x="101" y="208"/>
                    </a:lnTo>
                    <a:lnTo>
                      <a:pt x="82" y="201"/>
                    </a:lnTo>
                    <a:lnTo>
                      <a:pt x="64" y="192"/>
                    </a:lnTo>
                    <a:lnTo>
                      <a:pt x="50" y="179"/>
                    </a:lnTo>
                    <a:lnTo>
                      <a:pt x="40" y="165"/>
                    </a:lnTo>
                    <a:lnTo>
                      <a:pt x="33" y="148"/>
                    </a:lnTo>
                    <a:lnTo>
                      <a:pt x="29" y="130"/>
                    </a:lnTo>
                    <a:lnTo>
                      <a:pt x="29" y="110"/>
                    </a:lnTo>
                    <a:lnTo>
                      <a:pt x="35" y="89"/>
                    </a:lnTo>
                    <a:lnTo>
                      <a:pt x="43" y="74"/>
                    </a:lnTo>
                    <a:lnTo>
                      <a:pt x="56" y="60"/>
                    </a:lnTo>
                    <a:lnTo>
                      <a:pt x="70" y="46"/>
                    </a:lnTo>
                    <a:lnTo>
                      <a:pt x="85" y="33"/>
                    </a:lnTo>
                    <a:lnTo>
                      <a:pt x="98" y="23"/>
                    </a:lnTo>
                    <a:lnTo>
                      <a:pt x="109" y="12"/>
                    </a:lnTo>
                    <a:lnTo>
                      <a:pt x="115" y="6"/>
                    </a:lnTo>
                    <a:lnTo>
                      <a:pt x="115" y="0"/>
                    </a:lnTo>
                    <a:lnTo>
                      <a:pt x="102" y="4"/>
                    </a:lnTo>
                    <a:lnTo>
                      <a:pt x="85" y="12"/>
                    </a:lnTo>
                    <a:lnTo>
                      <a:pt x="68" y="26"/>
                    </a:lnTo>
                    <a:lnTo>
                      <a:pt x="49" y="42"/>
                    </a:lnTo>
                    <a:lnTo>
                      <a:pt x="32" y="61"/>
                    </a:lnTo>
                    <a:lnTo>
                      <a:pt x="17" y="82"/>
                    </a:lnTo>
                    <a:lnTo>
                      <a:pt x="6" y="105"/>
                    </a:lnTo>
                    <a:lnTo>
                      <a:pt x="0" y="128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804" name="Freeform 810"/>
              <p:cNvSpPr>
                <a:spLocks/>
              </p:cNvSpPr>
              <p:nvPr/>
            </p:nvSpPr>
            <p:spPr bwMode="auto">
              <a:xfrm>
                <a:off x="5311" y="2643"/>
                <a:ext cx="87" cy="73"/>
              </a:xfrm>
              <a:custGeom>
                <a:avLst/>
                <a:gdLst>
                  <a:gd name="T0" fmla="*/ 0 w 245"/>
                  <a:gd name="T1" fmla="*/ 0 h 310"/>
                  <a:gd name="T2" fmla="*/ 0 w 245"/>
                  <a:gd name="T3" fmla="*/ 0 h 310"/>
                  <a:gd name="T4" fmla="*/ 0 w 245"/>
                  <a:gd name="T5" fmla="*/ 0 h 310"/>
                  <a:gd name="T6" fmla="*/ 0 w 245"/>
                  <a:gd name="T7" fmla="*/ 0 h 310"/>
                  <a:gd name="T8" fmla="*/ 0 w 245"/>
                  <a:gd name="T9" fmla="*/ 0 h 310"/>
                  <a:gd name="T10" fmla="*/ 0 w 245"/>
                  <a:gd name="T11" fmla="*/ 0 h 310"/>
                  <a:gd name="T12" fmla="*/ 0 w 245"/>
                  <a:gd name="T13" fmla="*/ 0 h 310"/>
                  <a:gd name="T14" fmla="*/ 0 w 245"/>
                  <a:gd name="T15" fmla="*/ 0 h 310"/>
                  <a:gd name="T16" fmla="*/ 0 w 245"/>
                  <a:gd name="T17" fmla="*/ 0 h 310"/>
                  <a:gd name="T18" fmla="*/ 0 w 245"/>
                  <a:gd name="T19" fmla="*/ 0 h 310"/>
                  <a:gd name="T20" fmla="*/ 0 w 245"/>
                  <a:gd name="T21" fmla="*/ 0 h 310"/>
                  <a:gd name="T22" fmla="*/ 0 w 245"/>
                  <a:gd name="T23" fmla="*/ 0 h 310"/>
                  <a:gd name="T24" fmla="*/ 0 w 245"/>
                  <a:gd name="T25" fmla="*/ 0 h 310"/>
                  <a:gd name="T26" fmla="*/ 0 w 245"/>
                  <a:gd name="T27" fmla="*/ 0 h 310"/>
                  <a:gd name="T28" fmla="*/ 0 w 245"/>
                  <a:gd name="T29" fmla="*/ 0 h 310"/>
                  <a:gd name="T30" fmla="*/ 0 w 245"/>
                  <a:gd name="T31" fmla="*/ 0 h 310"/>
                  <a:gd name="T32" fmla="*/ 0 w 245"/>
                  <a:gd name="T33" fmla="*/ 0 h 310"/>
                  <a:gd name="T34" fmla="*/ 0 w 245"/>
                  <a:gd name="T35" fmla="*/ 0 h 310"/>
                  <a:gd name="T36" fmla="*/ 0 w 245"/>
                  <a:gd name="T37" fmla="*/ 0 h 310"/>
                  <a:gd name="T38" fmla="*/ 0 w 245"/>
                  <a:gd name="T39" fmla="*/ 0 h 310"/>
                  <a:gd name="T40" fmla="*/ 0 w 245"/>
                  <a:gd name="T41" fmla="*/ 0 h 310"/>
                  <a:gd name="T42" fmla="*/ 0 w 245"/>
                  <a:gd name="T43" fmla="*/ 0 h 310"/>
                  <a:gd name="T44" fmla="*/ 0 w 245"/>
                  <a:gd name="T45" fmla="*/ 0 h 310"/>
                  <a:gd name="T46" fmla="*/ 0 w 245"/>
                  <a:gd name="T47" fmla="*/ 0 h 310"/>
                  <a:gd name="T48" fmla="*/ 0 w 245"/>
                  <a:gd name="T49" fmla="*/ 0 h 310"/>
                  <a:gd name="T50" fmla="*/ 0 w 245"/>
                  <a:gd name="T51" fmla="*/ 0 h 310"/>
                  <a:gd name="T52" fmla="*/ 0 w 245"/>
                  <a:gd name="T53" fmla="*/ 0 h 310"/>
                  <a:gd name="T54" fmla="*/ 0 w 245"/>
                  <a:gd name="T55" fmla="*/ 0 h 310"/>
                  <a:gd name="T56" fmla="*/ 0 w 245"/>
                  <a:gd name="T57" fmla="*/ 0 h 310"/>
                  <a:gd name="T58" fmla="*/ 0 w 245"/>
                  <a:gd name="T59" fmla="*/ 0 h 310"/>
                  <a:gd name="T60" fmla="*/ 0 w 245"/>
                  <a:gd name="T61" fmla="*/ 0 h 310"/>
                  <a:gd name="T62" fmla="*/ 0 w 245"/>
                  <a:gd name="T63" fmla="*/ 0 h 310"/>
                  <a:gd name="T64" fmla="*/ 0 w 245"/>
                  <a:gd name="T65" fmla="*/ 0 h 310"/>
                  <a:gd name="T66" fmla="*/ 0 w 245"/>
                  <a:gd name="T67" fmla="*/ 0 h 310"/>
                  <a:gd name="T68" fmla="*/ 0 w 245"/>
                  <a:gd name="T69" fmla="*/ 0 h 310"/>
                  <a:gd name="T70" fmla="*/ 0 w 245"/>
                  <a:gd name="T71" fmla="*/ 0 h 310"/>
                  <a:gd name="T72" fmla="*/ 0 w 245"/>
                  <a:gd name="T73" fmla="*/ 0 h 310"/>
                  <a:gd name="T74" fmla="*/ 0 w 245"/>
                  <a:gd name="T75" fmla="*/ 0 h 310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w 245"/>
                  <a:gd name="T115" fmla="*/ 0 h 310"/>
                  <a:gd name="T116" fmla="*/ 245 w 245"/>
                  <a:gd name="T117" fmla="*/ 310 h 310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T114" t="T115" r="T116" b="T117"/>
                <a:pathLst>
                  <a:path w="245" h="310">
                    <a:moveTo>
                      <a:pt x="200" y="116"/>
                    </a:moveTo>
                    <a:lnTo>
                      <a:pt x="208" y="124"/>
                    </a:lnTo>
                    <a:lnTo>
                      <a:pt x="214" y="133"/>
                    </a:lnTo>
                    <a:lnTo>
                      <a:pt x="220" y="144"/>
                    </a:lnTo>
                    <a:lnTo>
                      <a:pt x="223" y="154"/>
                    </a:lnTo>
                    <a:lnTo>
                      <a:pt x="226" y="164"/>
                    </a:lnTo>
                    <a:lnTo>
                      <a:pt x="224" y="176"/>
                    </a:lnTo>
                    <a:lnTo>
                      <a:pt x="222" y="187"/>
                    </a:lnTo>
                    <a:lnTo>
                      <a:pt x="216" y="198"/>
                    </a:lnTo>
                    <a:lnTo>
                      <a:pt x="208" y="209"/>
                    </a:lnTo>
                    <a:lnTo>
                      <a:pt x="199" y="219"/>
                    </a:lnTo>
                    <a:lnTo>
                      <a:pt x="188" y="229"/>
                    </a:lnTo>
                    <a:lnTo>
                      <a:pt x="177" y="238"/>
                    </a:lnTo>
                    <a:lnTo>
                      <a:pt x="166" y="246"/>
                    </a:lnTo>
                    <a:lnTo>
                      <a:pt x="154" y="255"/>
                    </a:lnTo>
                    <a:lnTo>
                      <a:pt x="142" y="264"/>
                    </a:lnTo>
                    <a:lnTo>
                      <a:pt x="132" y="275"/>
                    </a:lnTo>
                    <a:lnTo>
                      <a:pt x="128" y="278"/>
                    </a:lnTo>
                    <a:lnTo>
                      <a:pt x="126" y="283"/>
                    </a:lnTo>
                    <a:lnTo>
                      <a:pt x="124" y="287"/>
                    </a:lnTo>
                    <a:lnTo>
                      <a:pt x="121" y="292"/>
                    </a:lnTo>
                    <a:lnTo>
                      <a:pt x="120" y="296"/>
                    </a:lnTo>
                    <a:lnTo>
                      <a:pt x="120" y="301"/>
                    </a:lnTo>
                    <a:lnTo>
                      <a:pt x="122" y="306"/>
                    </a:lnTo>
                    <a:lnTo>
                      <a:pt x="126" y="309"/>
                    </a:lnTo>
                    <a:lnTo>
                      <a:pt x="131" y="310"/>
                    </a:lnTo>
                    <a:lnTo>
                      <a:pt x="135" y="310"/>
                    </a:lnTo>
                    <a:lnTo>
                      <a:pt x="139" y="309"/>
                    </a:lnTo>
                    <a:lnTo>
                      <a:pt x="142" y="306"/>
                    </a:lnTo>
                    <a:lnTo>
                      <a:pt x="154" y="292"/>
                    </a:lnTo>
                    <a:lnTo>
                      <a:pt x="167" y="280"/>
                    </a:lnTo>
                    <a:lnTo>
                      <a:pt x="180" y="269"/>
                    </a:lnTo>
                    <a:lnTo>
                      <a:pt x="194" y="257"/>
                    </a:lnTo>
                    <a:lnTo>
                      <a:pt x="207" y="246"/>
                    </a:lnTo>
                    <a:lnTo>
                      <a:pt x="220" y="233"/>
                    </a:lnTo>
                    <a:lnTo>
                      <a:pt x="230" y="219"/>
                    </a:lnTo>
                    <a:lnTo>
                      <a:pt x="238" y="204"/>
                    </a:lnTo>
                    <a:lnTo>
                      <a:pt x="244" y="186"/>
                    </a:lnTo>
                    <a:lnTo>
                      <a:pt x="245" y="169"/>
                    </a:lnTo>
                    <a:lnTo>
                      <a:pt x="243" y="152"/>
                    </a:lnTo>
                    <a:lnTo>
                      <a:pt x="237" y="134"/>
                    </a:lnTo>
                    <a:lnTo>
                      <a:pt x="228" y="119"/>
                    </a:lnTo>
                    <a:lnTo>
                      <a:pt x="217" y="105"/>
                    </a:lnTo>
                    <a:lnTo>
                      <a:pt x="203" y="93"/>
                    </a:lnTo>
                    <a:lnTo>
                      <a:pt x="188" y="83"/>
                    </a:lnTo>
                    <a:lnTo>
                      <a:pt x="176" y="76"/>
                    </a:lnTo>
                    <a:lnTo>
                      <a:pt x="163" y="69"/>
                    </a:lnTo>
                    <a:lnTo>
                      <a:pt x="151" y="61"/>
                    </a:lnTo>
                    <a:lnTo>
                      <a:pt x="136" y="54"/>
                    </a:lnTo>
                    <a:lnTo>
                      <a:pt x="122" y="46"/>
                    </a:lnTo>
                    <a:lnTo>
                      <a:pt x="107" y="39"/>
                    </a:lnTo>
                    <a:lnTo>
                      <a:pt x="93" y="31"/>
                    </a:lnTo>
                    <a:lnTo>
                      <a:pt x="79" y="24"/>
                    </a:lnTo>
                    <a:lnTo>
                      <a:pt x="66" y="18"/>
                    </a:lnTo>
                    <a:lnTo>
                      <a:pt x="53" y="13"/>
                    </a:lnTo>
                    <a:lnTo>
                      <a:pt x="40" y="8"/>
                    </a:lnTo>
                    <a:lnTo>
                      <a:pt x="30" y="5"/>
                    </a:lnTo>
                    <a:lnTo>
                      <a:pt x="20" y="1"/>
                    </a:lnTo>
                    <a:lnTo>
                      <a:pt x="12" y="0"/>
                    </a:lnTo>
                    <a:lnTo>
                      <a:pt x="5" y="0"/>
                    </a:lnTo>
                    <a:lnTo>
                      <a:pt x="0" y="2"/>
                    </a:lnTo>
                    <a:lnTo>
                      <a:pt x="11" y="8"/>
                    </a:lnTo>
                    <a:lnTo>
                      <a:pt x="23" y="14"/>
                    </a:lnTo>
                    <a:lnTo>
                      <a:pt x="36" y="20"/>
                    </a:lnTo>
                    <a:lnTo>
                      <a:pt x="47" y="25"/>
                    </a:lnTo>
                    <a:lnTo>
                      <a:pt x="60" y="31"/>
                    </a:lnTo>
                    <a:lnTo>
                      <a:pt x="73" y="37"/>
                    </a:lnTo>
                    <a:lnTo>
                      <a:pt x="86" y="44"/>
                    </a:lnTo>
                    <a:lnTo>
                      <a:pt x="99" y="51"/>
                    </a:lnTo>
                    <a:lnTo>
                      <a:pt x="113" y="57"/>
                    </a:lnTo>
                    <a:lnTo>
                      <a:pt x="126" y="64"/>
                    </a:lnTo>
                    <a:lnTo>
                      <a:pt x="139" y="71"/>
                    </a:lnTo>
                    <a:lnTo>
                      <a:pt x="152" y="79"/>
                    </a:lnTo>
                    <a:lnTo>
                      <a:pt x="165" y="88"/>
                    </a:lnTo>
                    <a:lnTo>
                      <a:pt x="176" y="96"/>
                    </a:lnTo>
                    <a:lnTo>
                      <a:pt x="188" y="106"/>
                    </a:lnTo>
                    <a:lnTo>
                      <a:pt x="200" y="11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pic>
          <p:nvPicPr>
            <p:cNvPr id="57792" name="Picture 811" descr="access_point_stylized_gray_small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72" y="3642"/>
              <a:ext cx="430" cy="3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57393" name="Group 812"/>
          <p:cNvGrpSpPr>
            <a:grpSpLocks/>
          </p:cNvGrpSpPr>
          <p:nvPr/>
        </p:nvGrpSpPr>
        <p:grpSpPr bwMode="auto">
          <a:xfrm>
            <a:off x="7162801" y="3509964"/>
            <a:ext cx="398463" cy="358775"/>
            <a:chOff x="5072" y="3611"/>
            <a:chExt cx="459" cy="380"/>
          </a:xfrm>
        </p:grpSpPr>
        <p:grpSp>
          <p:nvGrpSpPr>
            <p:cNvPr id="57777" name="Group 813"/>
            <p:cNvGrpSpPr>
              <a:grpSpLocks/>
            </p:cNvGrpSpPr>
            <p:nvPr/>
          </p:nvGrpSpPr>
          <p:grpSpPr bwMode="auto">
            <a:xfrm>
              <a:off x="5144" y="3611"/>
              <a:ext cx="387" cy="99"/>
              <a:chOff x="5030" y="2639"/>
              <a:chExt cx="387" cy="99"/>
            </a:xfrm>
          </p:grpSpPr>
          <p:sp>
            <p:nvSpPr>
              <p:cNvPr id="57779" name="Freeform 814"/>
              <p:cNvSpPr>
                <a:spLocks/>
              </p:cNvSpPr>
              <p:nvPr/>
            </p:nvSpPr>
            <p:spPr bwMode="auto">
              <a:xfrm>
                <a:off x="5134" y="2657"/>
                <a:ext cx="69" cy="55"/>
              </a:xfrm>
              <a:custGeom>
                <a:avLst/>
                <a:gdLst>
                  <a:gd name="T0" fmla="*/ 0 w 199"/>
                  <a:gd name="T1" fmla="*/ 0 h 232"/>
                  <a:gd name="T2" fmla="*/ 0 w 199"/>
                  <a:gd name="T3" fmla="*/ 0 h 232"/>
                  <a:gd name="T4" fmla="*/ 0 w 199"/>
                  <a:gd name="T5" fmla="*/ 0 h 232"/>
                  <a:gd name="T6" fmla="*/ 0 w 199"/>
                  <a:gd name="T7" fmla="*/ 0 h 232"/>
                  <a:gd name="T8" fmla="*/ 0 w 199"/>
                  <a:gd name="T9" fmla="*/ 0 h 232"/>
                  <a:gd name="T10" fmla="*/ 0 w 199"/>
                  <a:gd name="T11" fmla="*/ 0 h 232"/>
                  <a:gd name="T12" fmla="*/ 0 w 199"/>
                  <a:gd name="T13" fmla="*/ 0 h 232"/>
                  <a:gd name="T14" fmla="*/ 0 w 199"/>
                  <a:gd name="T15" fmla="*/ 0 h 232"/>
                  <a:gd name="T16" fmla="*/ 0 w 199"/>
                  <a:gd name="T17" fmla="*/ 0 h 232"/>
                  <a:gd name="T18" fmla="*/ 0 w 199"/>
                  <a:gd name="T19" fmla="*/ 0 h 232"/>
                  <a:gd name="T20" fmla="*/ 0 w 199"/>
                  <a:gd name="T21" fmla="*/ 0 h 232"/>
                  <a:gd name="T22" fmla="*/ 0 w 199"/>
                  <a:gd name="T23" fmla="*/ 0 h 232"/>
                  <a:gd name="T24" fmla="*/ 0 w 199"/>
                  <a:gd name="T25" fmla="*/ 0 h 232"/>
                  <a:gd name="T26" fmla="*/ 0 w 199"/>
                  <a:gd name="T27" fmla="*/ 0 h 232"/>
                  <a:gd name="T28" fmla="*/ 0 w 199"/>
                  <a:gd name="T29" fmla="*/ 0 h 232"/>
                  <a:gd name="T30" fmla="*/ 0 w 199"/>
                  <a:gd name="T31" fmla="*/ 0 h 232"/>
                  <a:gd name="T32" fmla="*/ 0 w 199"/>
                  <a:gd name="T33" fmla="*/ 0 h 232"/>
                  <a:gd name="T34" fmla="*/ 0 w 199"/>
                  <a:gd name="T35" fmla="*/ 0 h 232"/>
                  <a:gd name="T36" fmla="*/ 0 w 199"/>
                  <a:gd name="T37" fmla="*/ 0 h 232"/>
                  <a:gd name="T38" fmla="*/ 0 w 199"/>
                  <a:gd name="T39" fmla="*/ 0 h 232"/>
                  <a:gd name="T40" fmla="*/ 0 w 199"/>
                  <a:gd name="T41" fmla="*/ 0 h 232"/>
                  <a:gd name="T42" fmla="*/ 0 w 199"/>
                  <a:gd name="T43" fmla="*/ 0 h 232"/>
                  <a:gd name="T44" fmla="*/ 0 w 199"/>
                  <a:gd name="T45" fmla="*/ 0 h 232"/>
                  <a:gd name="T46" fmla="*/ 0 w 199"/>
                  <a:gd name="T47" fmla="*/ 0 h 232"/>
                  <a:gd name="T48" fmla="*/ 0 w 199"/>
                  <a:gd name="T49" fmla="*/ 0 h 232"/>
                  <a:gd name="T50" fmla="*/ 0 w 199"/>
                  <a:gd name="T51" fmla="*/ 0 h 232"/>
                  <a:gd name="T52" fmla="*/ 0 w 199"/>
                  <a:gd name="T53" fmla="*/ 0 h 232"/>
                  <a:gd name="T54" fmla="*/ 0 w 199"/>
                  <a:gd name="T55" fmla="*/ 0 h 232"/>
                  <a:gd name="T56" fmla="*/ 0 w 199"/>
                  <a:gd name="T57" fmla="*/ 0 h 232"/>
                  <a:gd name="T58" fmla="*/ 0 w 199"/>
                  <a:gd name="T59" fmla="*/ 0 h 232"/>
                  <a:gd name="T60" fmla="*/ 0 w 199"/>
                  <a:gd name="T61" fmla="*/ 0 h 232"/>
                  <a:gd name="T62" fmla="*/ 0 w 199"/>
                  <a:gd name="T63" fmla="*/ 0 h 232"/>
                  <a:gd name="T64" fmla="*/ 0 w 199"/>
                  <a:gd name="T65" fmla="*/ 0 h 232"/>
                  <a:gd name="T66" fmla="*/ 0 w 199"/>
                  <a:gd name="T67" fmla="*/ 0 h 232"/>
                  <a:gd name="T68" fmla="*/ 0 w 199"/>
                  <a:gd name="T69" fmla="*/ 0 h 232"/>
                  <a:gd name="T70" fmla="*/ 0 w 199"/>
                  <a:gd name="T71" fmla="*/ 0 h 232"/>
                  <a:gd name="T72" fmla="*/ 0 w 199"/>
                  <a:gd name="T73" fmla="*/ 0 h 232"/>
                  <a:gd name="T74" fmla="*/ 0 w 199"/>
                  <a:gd name="T75" fmla="*/ 0 h 232"/>
                  <a:gd name="T76" fmla="*/ 0 w 199"/>
                  <a:gd name="T77" fmla="*/ 0 h 232"/>
                  <a:gd name="T78" fmla="*/ 0 w 199"/>
                  <a:gd name="T79" fmla="*/ 0 h 232"/>
                  <a:gd name="T80" fmla="*/ 0 w 199"/>
                  <a:gd name="T81" fmla="*/ 0 h 232"/>
                  <a:gd name="T82" fmla="*/ 0 w 199"/>
                  <a:gd name="T83" fmla="*/ 0 h 232"/>
                  <a:gd name="T84" fmla="*/ 0 w 199"/>
                  <a:gd name="T85" fmla="*/ 0 h 232"/>
                  <a:gd name="T86" fmla="*/ 0 w 199"/>
                  <a:gd name="T87" fmla="*/ 0 h 232"/>
                  <a:gd name="T88" fmla="*/ 0 w 199"/>
                  <a:gd name="T89" fmla="*/ 0 h 232"/>
                  <a:gd name="T90" fmla="*/ 0 w 199"/>
                  <a:gd name="T91" fmla="*/ 0 h 232"/>
                  <a:gd name="T92" fmla="*/ 0 w 199"/>
                  <a:gd name="T93" fmla="*/ 0 h 232"/>
                  <a:gd name="T94" fmla="*/ 0 w 199"/>
                  <a:gd name="T95" fmla="*/ 0 h 232"/>
                  <a:gd name="T96" fmla="*/ 0 w 199"/>
                  <a:gd name="T97" fmla="*/ 0 h 232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w 199"/>
                  <a:gd name="T148" fmla="*/ 0 h 232"/>
                  <a:gd name="T149" fmla="*/ 199 w 199"/>
                  <a:gd name="T150" fmla="*/ 232 h 232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T147" t="T148" r="T149" b="T150"/>
                <a:pathLst>
                  <a:path w="199" h="232">
                    <a:moveTo>
                      <a:pt x="70" y="29"/>
                    </a:moveTo>
                    <a:lnTo>
                      <a:pt x="55" y="39"/>
                    </a:lnTo>
                    <a:lnTo>
                      <a:pt x="42" y="50"/>
                    </a:lnTo>
                    <a:lnTo>
                      <a:pt x="30" y="63"/>
                    </a:lnTo>
                    <a:lnTo>
                      <a:pt x="20" y="77"/>
                    </a:lnTo>
                    <a:lnTo>
                      <a:pt x="12" y="91"/>
                    </a:lnTo>
                    <a:lnTo>
                      <a:pt x="6" y="108"/>
                    </a:lnTo>
                    <a:lnTo>
                      <a:pt x="2" y="125"/>
                    </a:lnTo>
                    <a:lnTo>
                      <a:pt x="0" y="142"/>
                    </a:lnTo>
                    <a:lnTo>
                      <a:pt x="2" y="166"/>
                    </a:lnTo>
                    <a:lnTo>
                      <a:pt x="12" y="186"/>
                    </a:lnTo>
                    <a:lnTo>
                      <a:pt x="26" y="203"/>
                    </a:lnTo>
                    <a:lnTo>
                      <a:pt x="45" y="216"/>
                    </a:lnTo>
                    <a:lnTo>
                      <a:pt x="66" y="226"/>
                    </a:lnTo>
                    <a:lnTo>
                      <a:pt x="88" y="230"/>
                    </a:lnTo>
                    <a:lnTo>
                      <a:pt x="111" y="232"/>
                    </a:lnTo>
                    <a:lnTo>
                      <a:pt x="134" y="228"/>
                    </a:lnTo>
                    <a:lnTo>
                      <a:pt x="138" y="228"/>
                    </a:lnTo>
                    <a:lnTo>
                      <a:pt x="143" y="226"/>
                    </a:lnTo>
                    <a:lnTo>
                      <a:pt x="147" y="222"/>
                    </a:lnTo>
                    <a:lnTo>
                      <a:pt x="148" y="218"/>
                    </a:lnTo>
                    <a:lnTo>
                      <a:pt x="145" y="212"/>
                    </a:lnTo>
                    <a:lnTo>
                      <a:pt x="141" y="207"/>
                    </a:lnTo>
                    <a:lnTo>
                      <a:pt x="135" y="203"/>
                    </a:lnTo>
                    <a:lnTo>
                      <a:pt x="129" y="201"/>
                    </a:lnTo>
                    <a:lnTo>
                      <a:pt x="117" y="197"/>
                    </a:lnTo>
                    <a:lnTo>
                      <a:pt x="105" y="195"/>
                    </a:lnTo>
                    <a:lnTo>
                      <a:pt x="94" y="193"/>
                    </a:lnTo>
                    <a:lnTo>
                      <a:pt x="83" y="190"/>
                    </a:lnTo>
                    <a:lnTo>
                      <a:pt x="73" y="187"/>
                    </a:lnTo>
                    <a:lnTo>
                      <a:pt x="62" y="182"/>
                    </a:lnTo>
                    <a:lnTo>
                      <a:pt x="53" y="176"/>
                    </a:lnTo>
                    <a:lnTo>
                      <a:pt x="43" y="167"/>
                    </a:lnTo>
                    <a:lnTo>
                      <a:pt x="40" y="128"/>
                    </a:lnTo>
                    <a:lnTo>
                      <a:pt x="49" y="96"/>
                    </a:lnTo>
                    <a:lnTo>
                      <a:pt x="68" y="71"/>
                    </a:lnTo>
                    <a:lnTo>
                      <a:pt x="94" y="50"/>
                    </a:lnTo>
                    <a:lnTo>
                      <a:pt x="122" y="34"/>
                    </a:lnTo>
                    <a:lnTo>
                      <a:pt x="151" y="21"/>
                    </a:lnTo>
                    <a:lnTo>
                      <a:pt x="178" y="12"/>
                    </a:lnTo>
                    <a:lnTo>
                      <a:pt x="199" y="4"/>
                    </a:lnTo>
                    <a:lnTo>
                      <a:pt x="186" y="1"/>
                    </a:lnTo>
                    <a:lnTo>
                      <a:pt x="172" y="0"/>
                    </a:lnTo>
                    <a:lnTo>
                      <a:pt x="156" y="2"/>
                    </a:lnTo>
                    <a:lnTo>
                      <a:pt x="138" y="4"/>
                    </a:lnTo>
                    <a:lnTo>
                      <a:pt x="121" y="10"/>
                    </a:lnTo>
                    <a:lnTo>
                      <a:pt x="103" y="16"/>
                    </a:lnTo>
                    <a:lnTo>
                      <a:pt x="86" y="23"/>
                    </a:lnTo>
                    <a:lnTo>
                      <a:pt x="70" y="29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780" name="Freeform 815"/>
              <p:cNvSpPr>
                <a:spLocks/>
              </p:cNvSpPr>
              <p:nvPr/>
            </p:nvSpPr>
            <p:spPr bwMode="auto">
              <a:xfrm>
                <a:off x="5252" y="2656"/>
                <a:ext cx="47" cy="42"/>
              </a:xfrm>
              <a:custGeom>
                <a:avLst/>
                <a:gdLst>
                  <a:gd name="T0" fmla="*/ 0 w 128"/>
                  <a:gd name="T1" fmla="*/ 0 h 180"/>
                  <a:gd name="T2" fmla="*/ 0 w 128"/>
                  <a:gd name="T3" fmla="*/ 0 h 180"/>
                  <a:gd name="T4" fmla="*/ 0 w 128"/>
                  <a:gd name="T5" fmla="*/ 0 h 180"/>
                  <a:gd name="T6" fmla="*/ 0 w 128"/>
                  <a:gd name="T7" fmla="*/ 0 h 180"/>
                  <a:gd name="T8" fmla="*/ 0 w 128"/>
                  <a:gd name="T9" fmla="*/ 0 h 180"/>
                  <a:gd name="T10" fmla="*/ 0 w 128"/>
                  <a:gd name="T11" fmla="*/ 0 h 180"/>
                  <a:gd name="T12" fmla="*/ 0 w 128"/>
                  <a:gd name="T13" fmla="*/ 0 h 180"/>
                  <a:gd name="T14" fmla="*/ 0 w 128"/>
                  <a:gd name="T15" fmla="*/ 0 h 180"/>
                  <a:gd name="T16" fmla="*/ 0 w 128"/>
                  <a:gd name="T17" fmla="*/ 0 h 180"/>
                  <a:gd name="T18" fmla="*/ 0 w 128"/>
                  <a:gd name="T19" fmla="*/ 0 h 180"/>
                  <a:gd name="T20" fmla="*/ 0 w 128"/>
                  <a:gd name="T21" fmla="*/ 0 h 180"/>
                  <a:gd name="T22" fmla="*/ 0 w 128"/>
                  <a:gd name="T23" fmla="*/ 0 h 180"/>
                  <a:gd name="T24" fmla="*/ 0 w 128"/>
                  <a:gd name="T25" fmla="*/ 0 h 180"/>
                  <a:gd name="T26" fmla="*/ 0 w 128"/>
                  <a:gd name="T27" fmla="*/ 0 h 180"/>
                  <a:gd name="T28" fmla="*/ 0 w 128"/>
                  <a:gd name="T29" fmla="*/ 0 h 180"/>
                  <a:gd name="T30" fmla="*/ 0 w 128"/>
                  <a:gd name="T31" fmla="*/ 0 h 180"/>
                  <a:gd name="T32" fmla="*/ 0 w 128"/>
                  <a:gd name="T33" fmla="*/ 0 h 180"/>
                  <a:gd name="T34" fmla="*/ 0 w 128"/>
                  <a:gd name="T35" fmla="*/ 0 h 180"/>
                  <a:gd name="T36" fmla="*/ 0 w 128"/>
                  <a:gd name="T37" fmla="*/ 0 h 180"/>
                  <a:gd name="T38" fmla="*/ 0 w 128"/>
                  <a:gd name="T39" fmla="*/ 0 h 180"/>
                  <a:gd name="T40" fmla="*/ 0 w 128"/>
                  <a:gd name="T41" fmla="*/ 0 h 180"/>
                  <a:gd name="T42" fmla="*/ 0 w 128"/>
                  <a:gd name="T43" fmla="*/ 0 h 180"/>
                  <a:gd name="T44" fmla="*/ 0 w 128"/>
                  <a:gd name="T45" fmla="*/ 0 h 180"/>
                  <a:gd name="T46" fmla="*/ 0 w 128"/>
                  <a:gd name="T47" fmla="*/ 0 h 180"/>
                  <a:gd name="T48" fmla="*/ 0 w 128"/>
                  <a:gd name="T49" fmla="*/ 0 h 180"/>
                  <a:gd name="T50" fmla="*/ 0 w 128"/>
                  <a:gd name="T51" fmla="*/ 0 h 180"/>
                  <a:gd name="T52" fmla="*/ 0 w 128"/>
                  <a:gd name="T53" fmla="*/ 0 h 180"/>
                  <a:gd name="T54" fmla="*/ 0 w 128"/>
                  <a:gd name="T55" fmla="*/ 0 h 180"/>
                  <a:gd name="T56" fmla="*/ 0 w 128"/>
                  <a:gd name="T57" fmla="*/ 0 h 180"/>
                  <a:gd name="T58" fmla="*/ 0 w 128"/>
                  <a:gd name="T59" fmla="*/ 0 h 180"/>
                  <a:gd name="T60" fmla="*/ 0 w 128"/>
                  <a:gd name="T61" fmla="*/ 0 h 180"/>
                  <a:gd name="T62" fmla="*/ 0 w 128"/>
                  <a:gd name="T63" fmla="*/ 0 h 180"/>
                  <a:gd name="T64" fmla="*/ 0 w 128"/>
                  <a:gd name="T65" fmla="*/ 0 h 180"/>
                  <a:gd name="T66" fmla="*/ 0 w 128"/>
                  <a:gd name="T67" fmla="*/ 0 h 180"/>
                  <a:gd name="T68" fmla="*/ 0 w 128"/>
                  <a:gd name="T69" fmla="*/ 0 h 180"/>
                  <a:gd name="T70" fmla="*/ 0 w 128"/>
                  <a:gd name="T71" fmla="*/ 0 h 180"/>
                  <a:gd name="T72" fmla="*/ 0 w 128"/>
                  <a:gd name="T73" fmla="*/ 0 h 180"/>
                  <a:gd name="T74" fmla="*/ 0 w 128"/>
                  <a:gd name="T75" fmla="*/ 0 h 180"/>
                  <a:gd name="T76" fmla="*/ 0 w 128"/>
                  <a:gd name="T77" fmla="*/ 0 h 180"/>
                  <a:gd name="T78" fmla="*/ 0 w 128"/>
                  <a:gd name="T79" fmla="*/ 0 h 180"/>
                  <a:gd name="T80" fmla="*/ 0 w 128"/>
                  <a:gd name="T81" fmla="*/ 0 h 180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28"/>
                  <a:gd name="T124" fmla="*/ 0 h 180"/>
                  <a:gd name="T125" fmla="*/ 128 w 128"/>
                  <a:gd name="T126" fmla="*/ 180 h 180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28" h="180">
                    <a:moveTo>
                      <a:pt x="108" y="59"/>
                    </a:moveTo>
                    <a:lnTo>
                      <a:pt x="113" y="77"/>
                    </a:lnTo>
                    <a:lnTo>
                      <a:pt x="111" y="94"/>
                    </a:lnTo>
                    <a:lnTo>
                      <a:pt x="103" y="108"/>
                    </a:lnTo>
                    <a:lnTo>
                      <a:pt x="91" y="121"/>
                    </a:lnTo>
                    <a:lnTo>
                      <a:pt x="77" y="132"/>
                    </a:lnTo>
                    <a:lnTo>
                      <a:pt x="61" y="144"/>
                    </a:lnTo>
                    <a:lnTo>
                      <a:pt x="45" y="154"/>
                    </a:lnTo>
                    <a:lnTo>
                      <a:pt x="30" y="164"/>
                    </a:lnTo>
                    <a:lnTo>
                      <a:pt x="28" y="168"/>
                    </a:lnTo>
                    <a:lnTo>
                      <a:pt x="27" y="170"/>
                    </a:lnTo>
                    <a:lnTo>
                      <a:pt x="27" y="174"/>
                    </a:lnTo>
                    <a:lnTo>
                      <a:pt x="28" y="177"/>
                    </a:lnTo>
                    <a:lnTo>
                      <a:pt x="32" y="179"/>
                    </a:lnTo>
                    <a:lnTo>
                      <a:pt x="35" y="180"/>
                    </a:lnTo>
                    <a:lnTo>
                      <a:pt x="37" y="180"/>
                    </a:lnTo>
                    <a:lnTo>
                      <a:pt x="41" y="179"/>
                    </a:lnTo>
                    <a:lnTo>
                      <a:pt x="60" y="169"/>
                    </a:lnTo>
                    <a:lnTo>
                      <a:pt x="77" y="158"/>
                    </a:lnTo>
                    <a:lnTo>
                      <a:pt x="94" y="145"/>
                    </a:lnTo>
                    <a:lnTo>
                      <a:pt x="109" y="130"/>
                    </a:lnTo>
                    <a:lnTo>
                      <a:pt x="120" y="114"/>
                    </a:lnTo>
                    <a:lnTo>
                      <a:pt x="127" y="95"/>
                    </a:lnTo>
                    <a:lnTo>
                      <a:pt x="128" y="76"/>
                    </a:lnTo>
                    <a:lnTo>
                      <a:pt x="123" y="55"/>
                    </a:lnTo>
                    <a:lnTo>
                      <a:pt x="113" y="39"/>
                    </a:lnTo>
                    <a:lnTo>
                      <a:pt x="97" y="25"/>
                    </a:lnTo>
                    <a:lnTo>
                      <a:pt x="79" y="15"/>
                    </a:lnTo>
                    <a:lnTo>
                      <a:pt x="57" y="7"/>
                    </a:lnTo>
                    <a:lnTo>
                      <a:pt x="36" y="2"/>
                    </a:lnTo>
                    <a:lnTo>
                      <a:pt x="19" y="0"/>
                    </a:lnTo>
                    <a:lnTo>
                      <a:pt x="6" y="0"/>
                    </a:lnTo>
                    <a:lnTo>
                      <a:pt x="0" y="4"/>
                    </a:lnTo>
                    <a:lnTo>
                      <a:pt x="14" y="9"/>
                    </a:lnTo>
                    <a:lnTo>
                      <a:pt x="29" y="14"/>
                    </a:lnTo>
                    <a:lnTo>
                      <a:pt x="46" y="19"/>
                    </a:lnTo>
                    <a:lnTo>
                      <a:pt x="61" y="23"/>
                    </a:lnTo>
                    <a:lnTo>
                      <a:pt x="76" y="29"/>
                    </a:lnTo>
                    <a:lnTo>
                      <a:pt x="89" y="37"/>
                    </a:lnTo>
                    <a:lnTo>
                      <a:pt x="100" y="46"/>
                    </a:lnTo>
                    <a:lnTo>
                      <a:pt x="108" y="59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781" name="Freeform 816"/>
              <p:cNvSpPr>
                <a:spLocks/>
              </p:cNvSpPr>
              <p:nvPr/>
            </p:nvSpPr>
            <p:spPr bwMode="auto">
              <a:xfrm>
                <a:off x="5089" y="2646"/>
                <a:ext cx="114" cy="88"/>
              </a:xfrm>
              <a:custGeom>
                <a:avLst/>
                <a:gdLst>
                  <a:gd name="T0" fmla="*/ 0 w 322"/>
                  <a:gd name="T1" fmla="*/ 0 h 378"/>
                  <a:gd name="T2" fmla="*/ 0 w 322"/>
                  <a:gd name="T3" fmla="*/ 0 h 378"/>
                  <a:gd name="T4" fmla="*/ 0 w 322"/>
                  <a:gd name="T5" fmla="*/ 0 h 378"/>
                  <a:gd name="T6" fmla="*/ 0 w 322"/>
                  <a:gd name="T7" fmla="*/ 0 h 378"/>
                  <a:gd name="T8" fmla="*/ 0 w 322"/>
                  <a:gd name="T9" fmla="*/ 0 h 378"/>
                  <a:gd name="T10" fmla="*/ 0 w 322"/>
                  <a:gd name="T11" fmla="*/ 0 h 378"/>
                  <a:gd name="T12" fmla="*/ 0 w 322"/>
                  <a:gd name="T13" fmla="*/ 0 h 378"/>
                  <a:gd name="T14" fmla="*/ 0 w 322"/>
                  <a:gd name="T15" fmla="*/ 0 h 378"/>
                  <a:gd name="T16" fmla="*/ 0 w 322"/>
                  <a:gd name="T17" fmla="*/ 0 h 378"/>
                  <a:gd name="T18" fmla="*/ 0 w 322"/>
                  <a:gd name="T19" fmla="*/ 0 h 378"/>
                  <a:gd name="T20" fmla="*/ 0 w 322"/>
                  <a:gd name="T21" fmla="*/ 0 h 378"/>
                  <a:gd name="T22" fmla="*/ 0 w 322"/>
                  <a:gd name="T23" fmla="*/ 0 h 378"/>
                  <a:gd name="T24" fmla="*/ 0 w 322"/>
                  <a:gd name="T25" fmla="*/ 0 h 378"/>
                  <a:gd name="T26" fmla="*/ 0 w 322"/>
                  <a:gd name="T27" fmla="*/ 0 h 378"/>
                  <a:gd name="T28" fmla="*/ 0 w 322"/>
                  <a:gd name="T29" fmla="*/ 0 h 378"/>
                  <a:gd name="T30" fmla="*/ 0 w 322"/>
                  <a:gd name="T31" fmla="*/ 0 h 378"/>
                  <a:gd name="T32" fmla="*/ 0 w 322"/>
                  <a:gd name="T33" fmla="*/ 0 h 378"/>
                  <a:gd name="T34" fmla="*/ 0 w 322"/>
                  <a:gd name="T35" fmla="*/ 0 h 378"/>
                  <a:gd name="T36" fmla="*/ 0 w 322"/>
                  <a:gd name="T37" fmla="*/ 0 h 378"/>
                  <a:gd name="T38" fmla="*/ 0 w 322"/>
                  <a:gd name="T39" fmla="*/ 0 h 378"/>
                  <a:gd name="T40" fmla="*/ 0 w 322"/>
                  <a:gd name="T41" fmla="*/ 0 h 378"/>
                  <a:gd name="T42" fmla="*/ 0 w 322"/>
                  <a:gd name="T43" fmla="*/ 0 h 378"/>
                  <a:gd name="T44" fmla="*/ 0 w 322"/>
                  <a:gd name="T45" fmla="*/ 0 h 378"/>
                  <a:gd name="T46" fmla="*/ 0 w 322"/>
                  <a:gd name="T47" fmla="*/ 0 h 378"/>
                  <a:gd name="T48" fmla="*/ 0 w 322"/>
                  <a:gd name="T49" fmla="*/ 0 h 378"/>
                  <a:gd name="T50" fmla="*/ 0 w 322"/>
                  <a:gd name="T51" fmla="*/ 0 h 378"/>
                  <a:gd name="T52" fmla="*/ 0 w 322"/>
                  <a:gd name="T53" fmla="*/ 0 h 378"/>
                  <a:gd name="T54" fmla="*/ 0 w 322"/>
                  <a:gd name="T55" fmla="*/ 0 h 378"/>
                  <a:gd name="T56" fmla="*/ 0 w 322"/>
                  <a:gd name="T57" fmla="*/ 0 h 378"/>
                  <a:gd name="T58" fmla="*/ 0 w 322"/>
                  <a:gd name="T59" fmla="*/ 0 h 378"/>
                  <a:gd name="T60" fmla="*/ 0 w 322"/>
                  <a:gd name="T61" fmla="*/ 0 h 378"/>
                  <a:gd name="T62" fmla="*/ 0 w 322"/>
                  <a:gd name="T63" fmla="*/ 0 h 378"/>
                  <a:gd name="T64" fmla="*/ 0 w 322"/>
                  <a:gd name="T65" fmla="*/ 0 h 378"/>
                  <a:gd name="T66" fmla="*/ 0 w 322"/>
                  <a:gd name="T67" fmla="*/ 0 h 378"/>
                  <a:gd name="T68" fmla="*/ 0 w 322"/>
                  <a:gd name="T69" fmla="*/ 0 h 378"/>
                  <a:gd name="T70" fmla="*/ 0 w 322"/>
                  <a:gd name="T71" fmla="*/ 0 h 378"/>
                  <a:gd name="T72" fmla="*/ 0 w 322"/>
                  <a:gd name="T73" fmla="*/ 0 h 378"/>
                  <a:gd name="T74" fmla="*/ 0 w 322"/>
                  <a:gd name="T75" fmla="*/ 0 h 378"/>
                  <a:gd name="T76" fmla="*/ 0 w 322"/>
                  <a:gd name="T77" fmla="*/ 0 h 378"/>
                  <a:gd name="T78" fmla="*/ 0 w 322"/>
                  <a:gd name="T79" fmla="*/ 0 h 378"/>
                  <a:gd name="T80" fmla="*/ 0 w 322"/>
                  <a:gd name="T81" fmla="*/ 0 h 378"/>
                  <a:gd name="T82" fmla="*/ 0 w 322"/>
                  <a:gd name="T83" fmla="*/ 0 h 378"/>
                  <a:gd name="T84" fmla="*/ 0 w 322"/>
                  <a:gd name="T85" fmla="*/ 0 h 378"/>
                  <a:gd name="T86" fmla="*/ 0 w 322"/>
                  <a:gd name="T87" fmla="*/ 0 h 378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322"/>
                  <a:gd name="T133" fmla="*/ 0 h 378"/>
                  <a:gd name="T134" fmla="*/ 322 w 322"/>
                  <a:gd name="T135" fmla="*/ 378 h 378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322" h="378">
                    <a:moveTo>
                      <a:pt x="125" y="49"/>
                    </a:moveTo>
                    <a:lnTo>
                      <a:pt x="100" y="70"/>
                    </a:lnTo>
                    <a:lnTo>
                      <a:pt x="76" y="90"/>
                    </a:lnTo>
                    <a:lnTo>
                      <a:pt x="53" y="115"/>
                    </a:lnTo>
                    <a:lnTo>
                      <a:pt x="34" y="140"/>
                    </a:lnTo>
                    <a:lnTo>
                      <a:pt x="17" y="166"/>
                    </a:lnTo>
                    <a:lnTo>
                      <a:pt x="5" y="195"/>
                    </a:lnTo>
                    <a:lnTo>
                      <a:pt x="0" y="226"/>
                    </a:lnTo>
                    <a:lnTo>
                      <a:pt x="1" y="258"/>
                    </a:lnTo>
                    <a:lnTo>
                      <a:pt x="3" y="266"/>
                    </a:lnTo>
                    <a:lnTo>
                      <a:pt x="5" y="275"/>
                    </a:lnTo>
                    <a:lnTo>
                      <a:pt x="9" y="282"/>
                    </a:lnTo>
                    <a:lnTo>
                      <a:pt x="14" y="290"/>
                    </a:lnTo>
                    <a:lnTo>
                      <a:pt x="19" y="297"/>
                    </a:lnTo>
                    <a:lnTo>
                      <a:pt x="26" y="304"/>
                    </a:lnTo>
                    <a:lnTo>
                      <a:pt x="32" y="310"/>
                    </a:lnTo>
                    <a:lnTo>
                      <a:pt x="41" y="314"/>
                    </a:lnTo>
                    <a:lnTo>
                      <a:pt x="56" y="324"/>
                    </a:lnTo>
                    <a:lnTo>
                      <a:pt x="71" y="332"/>
                    </a:lnTo>
                    <a:lnTo>
                      <a:pt x="86" y="338"/>
                    </a:lnTo>
                    <a:lnTo>
                      <a:pt x="103" y="344"/>
                    </a:lnTo>
                    <a:lnTo>
                      <a:pt x="119" y="350"/>
                    </a:lnTo>
                    <a:lnTo>
                      <a:pt x="136" y="355"/>
                    </a:lnTo>
                    <a:lnTo>
                      <a:pt x="152" y="359"/>
                    </a:lnTo>
                    <a:lnTo>
                      <a:pt x="168" y="363"/>
                    </a:lnTo>
                    <a:lnTo>
                      <a:pt x="186" y="366"/>
                    </a:lnTo>
                    <a:lnTo>
                      <a:pt x="202" y="368"/>
                    </a:lnTo>
                    <a:lnTo>
                      <a:pt x="220" y="371"/>
                    </a:lnTo>
                    <a:lnTo>
                      <a:pt x="238" y="373"/>
                    </a:lnTo>
                    <a:lnTo>
                      <a:pt x="254" y="374"/>
                    </a:lnTo>
                    <a:lnTo>
                      <a:pt x="272" y="375"/>
                    </a:lnTo>
                    <a:lnTo>
                      <a:pt x="289" y="376"/>
                    </a:lnTo>
                    <a:lnTo>
                      <a:pt x="306" y="378"/>
                    </a:lnTo>
                    <a:lnTo>
                      <a:pt x="311" y="378"/>
                    </a:lnTo>
                    <a:lnTo>
                      <a:pt x="316" y="375"/>
                    </a:lnTo>
                    <a:lnTo>
                      <a:pt x="320" y="371"/>
                    </a:lnTo>
                    <a:lnTo>
                      <a:pt x="322" y="366"/>
                    </a:lnTo>
                    <a:lnTo>
                      <a:pt x="322" y="360"/>
                    </a:lnTo>
                    <a:lnTo>
                      <a:pt x="320" y="356"/>
                    </a:lnTo>
                    <a:lnTo>
                      <a:pt x="315" y="352"/>
                    </a:lnTo>
                    <a:lnTo>
                      <a:pt x="309" y="350"/>
                    </a:lnTo>
                    <a:lnTo>
                      <a:pt x="294" y="347"/>
                    </a:lnTo>
                    <a:lnTo>
                      <a:pt x="279" y="344"/>
                    </a:lnTo>
                    <a:lnTo>
                      <a:pt x="263" y="341"/>
                    </a:lnTo>
                    <a:lnTo>
                      <a:pt x="247" y="338"/>
                    </a:lnTo>
                    <a:lnTo>
                      <a:pt x="232" y="336"/>
                    </a:lnTo>
                    <a:lnTo>
                      <a:pt x="216" y="334"/>
                    </a:lnTo>
                    <a:lnTo>
                      <a:pt x="200" y="332"/>
                    </a:lnTo>
                    <a:lnTo>
                      <a:pt x="185" y="328"/>
                    </a:lnTo>
                    <a:lnTo>
                      <a:pt x="170" y="326"/>
                    </a:lnTo>
                    <a:lnTo>
                      <a:pt x="154" y="322"/>
                    </a:lnTo>
                    <a:lnTo>
                      <a:pt x="139" y="318"/>
                    </a:lnTo>
                    <a:lnTo>
                      <a:pt x="124" y="314"/>
                    </a:lnTo>
                    <a:lnTo>
                      <a:pt x="110" y="309"/>
                    </a:lnTo>
                    <a:lnTo>
                      <a:pt x="94" y="303"/>
                    </a:lnTo>
                    <a:lnTo>
                      <a:pt x="80" y="297"/>
                    </a:lnTo>
                    <a:lnTo>
                      <a:pt x="66" y="289"/>
                    </a:lnTo>
                    <a:lnTo>
                      <a:pt x="55" y="281"/>
                    </a:lnTo>
                    <a:lnTo>
                      <a:pt x="45" y="271"/>
                    </a:lnTo>
                    <a:lnTo>
                      <a:pt x="38" y="259"/>
                    </a:lnTo>
                    <a:lnTo>
                      <a:pt x="35" y="245"/>
                    </a:lnTo>
                    <a:lnTo>
                      <a:pt x="34" y="232"/>
                    </a:lnTo>
                    <a:lnTo>
                      <a:pt x="35" y="216"/>
                    </a:lnTo>
                    <a:lnTo>
                      <a:pt x="38" y="200"/>
                    </a:lnTo>
                    <a:lnTo>
                      <a:pt x="43" y="187"/>
                    </a:lnTo>
                    <a:lnTo>
                      <a:pt x="51" y="170"/>
                    </a:lnTo>
                    <a:lnTo>
                      <a:pt x="60" y="152"/>
                    </a:lnTo>
                    <a:lnTo>
                      <a:pt x="71" y="137"/>
                    </a:lnTo>
                    <a:lnTo>
                      <a:pt x="83" y="124"/>
                    </a:lnTo>
                    <a:lnTo>
                      <a:pt x="94" y="110"/>
                    </a:lnTo>
                    <a:lnTo>
                      <a:pt x="107" y="96"/>
                    </a:lnTo>
                    <a:lnTo>
                      <a:pt x="123" y="82"/>
                    </a:lnTo>
                    <a:lnTo>
                      <a:pt x="138" y="69"/>
                    </a:lnTo>
                    <a:lnTo>
                      <a:pt x="153" y="57"/>
                    </a:lnTo>
                    <a:lnTo>
                      <a:pt x="173" y="47"/>
                    </a:lnTo>
                    <a:lnTo>
                      <a:pt x="195" y="38"/>
                    </a:lnTo>
                    <a:lnTo>
                      <a:pt x="218" y="28"/>
                    </a:lnTo>
                    <a:lnTo>
                      <a:pt x="238" y="20"/>
                    </a:lnTo>
                    <a:lnTo>
                      <a:pt x="254" y="13"/>
                    </a:lnTo>
                    <a:lnTo>
                      <a:pt x="264" y="7"/>
                    </a:lnTo>
                    <a:lnTo>
                      <a:pt x="268" y="2"/>
                    </a:lnTo>
                    <a:lnTo>
                      <a:pt x="256" y="0"/>
                    </a:lnTo>
                    <a:lnTo>
                      <a:pt x="240" y="1"/>
                    </a:lnTo>
                    <a:lnTo>
                      <a:pt x="221" y="4"/>
                    </a:lnTo>
                    <a:lnTo>
                      <a:pt x="201" y="10"/>
                    </a:lnTo>
                    <a:lnTo>
                      <a:pt x="180" y="18"/>
                    </a:lnTo>
                    <a:lnTo>
                      <a:pt x="160" y="27"/>
                    </a:lnTo>
                    <a:lnTo>
                      <a:pt x="141" y="38"/>
                    </a:lnTo>
                    <a:lnTo>
                      <a:pt x="125" y="49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782" name="Freeform 817"/>
              <p:cNvSpPr>
                <a:spLocks/>
              </p:cNvSpPr>
              <p:nvPr/>
            </p:nvSpPr>
            <p:spPr bwMode="auto">
              <a:xfrm>
                <a:off x="5250" y="2643"/>
                <a:ext cx="99" cy="59"/>
              </a:xfrm>
              <a:custGeom>
                <a:avLst/>
                <a:gdLst>
                  <a:gd name="T0" fmla="*/ 0 w 283"/>
                  <a:gd name="T1" fmla="*/ 0 h 252"/>
                  <a:gd name="T2" fmla="*/ 0 w 283"/>
                  <a:gd name="T3" fmla="*/ 0 h 252"/>
                  <a:gd name="T4" fmla="*/ 0 w 283"/>
                  <a:gd name="T5" fmla="*/ 0 h 252"/>
                  <a:gd name="T6" fmla="*/ 0 w 283"/>
                  <a:gd name="T7" fmla="*/ 0 h 252"/>
                  <a:gd name="T8" fmla="*/ 0 w 283"/>
                  <a:gd name="T9" fmla="*/ 0 h 252"/>
                  <a:gd name="T10" fmla="*/ 0 w 283"/>
                  <a:gd name="T11" fmla="*/ 0 h 252"/>
                  <a:gd name="T12" fmla="*/ 0 w 283"/>
                  <a:gd name="T13" fmla="*/ 0 h 252"/>
                  <a:gd name="T14" fmla="*/ 0 w 283"/>
                  <a:gd name="T15" fmla="*/ 0 h 252"/>
                  <a:gd name="T16" fmla="*/ 0 w 283"/>
                  <a:gd name="T17" fmla="*/ 0 h 252"/>
                  <a:gd name="T18" fmla="*/ 0 w 283"/>
                  <a:gd name="T19" fmla="*/ 0 h 252"/>
                  <a:gd name="T20" fmla="*/ 0 w 283"/>
                  <a:gd name="T21" fmla="*/ 0 h 252"/>
                  <a:gd name="T22" fmla="*/ 0 w 283"/>
                  <a:gd name="T23" fmla="*/ 0 h 252"/>
                  <a:gd name="T24" fmla="*/ 0 w 283"/>
                  <a:gd name="T25" fmla="*/ 0 h 252"/>
                  <a:gd name="T26" fmla="*/ 0 w 283"/>
                  <a:gd name="T27" fmla="*/ 0 h 252"/>
                  <a:gd name="T28" fmla="*/ 0 w 283"/>
                  <a:gd name="T29" fmla="*/ 0 h 252"/>
                  <a:gd name="T30" fmla="*/ 0 w 283"/>
                  <a:gd name="T31" fmla="*/ 0 h 252"/>
                  <a:gd name="T32" fmla="*/ 0 w 283"/>
                  <a:gd name="T33" fmla="*/ 0 h 252"/>
                  <a:gd name="T34" fmla="*/ 0 w 283"/>
                  <a:gd name="T35" fmla="*/ 0 h 252"/>
                  <a:gd name="T36" fmla="*/ 0 w 283"/>
                  <a:gd name="T37" fmla="*/ 0 h 252"/>
                  <a:gd name="T38" fmla="*/ 0 w 283"/>
                  <a:gd name="T39" fmla="*/ 0 h 252"/>
                  <a:gd name="T40" fmla="*/ 0 w 283"/>
                  <a:gd name="T41" fmla="*/ 0 h 252"/>
                  <a:gd name="T42" fmla="*/ 0 w 283"/>
                  <a:gd name="T43" fmla="*/ 0 h 252"/>
                  <a:gd name="T44" fmla="*/ 0 w 283"/>
                  <a:gd name="T45" fmla="*/ 0 h 252"/>
                  <a:gd name="T46" fmla="*/ 0 w 283"/>
                  <a:gd name="T47" fmla="*/ 0 h 252"/>
                  <a:gd name="T48" fmla="*/ 0 w 283"/>
                  <a:gd name="T49" fmla="*/ 0 h 252"/>
                  <a:gd name="T50" fmla="*/ 0 w 283"/>
                  <a:gd name="T51" fmla="*/ 0 h 252"/>
                  <a:gd name="T52" fmla="*/ 0 w 283"/>
                  <a:gd name="T53" fmla="*/ 0 h 252"/>
                  <a:gd name="T54" fmla="*/ 0 w 283"/>
                  <a:gd name="T55" fmla="*/ 0 h 252"/>
                  <a:gd name="T56" fmla="*/ 0 w 283"/>
                  <a:gd name="T57" fmla="*/ 0 h 252"/>
                  <a:gd name="T58" fmla="*/ 0 w 283"/>
                  <a:gd name="T59" fmla="*/ 0 h 252"/>
                  <a:gd name="T60" fmla="*/ 0 w 283"/>
                  <a:gd name="T61" fmla="*/ 0 h 252"/>
                  <a:gd name="T62" fmla="*/ 0 w 283"/>
                  <a:gd name="T63" fmla="*/ 0 h 252"/>
                  <a:gd name="T64" fmla="*/ 0 w 283"/>
                  <a:gd name="T65" fmla="*/ 0 h 252"/>
                  <a:gd name="T66" fmla="*/ 0 w 283"/>
                  <a:gd name="T67" fmla="*/ 0 h 252"/>
                  <a:gd name="T68" fmla="*/ 0 w 283"/>
                  <a:gd name="T69" fmla="*/ 0 h 252"/>
                  <a:gd name="T70" fmla="*/ 0 w 283"/>
                  <a:gd name="T71" fmla="*/ 0 h 252"/>
                  <a:gd name="T72" fmla="*/ 0 w 283"/>
                  <a:gd name="T73" fmla="*/ 0 h 252"/>
                  <a:gd name="T74" fmla="*/ 0 w 283"/>
                  <a:gd name="T75" fmla="*/ 0 h 252"/>
                  <a:gd name="T76" fmla="*/ 0 w 283"/>
                  <a:gd name="T77" fmla="*/ 0 h 252"/>
                  <a:gd name="T78" fmla="*/ 0 w 283"/>
                  <a:gd name="T79" fmla="*/ 0 h 252"/>
                  <a:gd name="T80" fmla="*/ 0 w 283"/>
                  <a:gd name="T81" fmla="*/ 0 h 252"/>
                  <a:gd name="T82" fmla="*/ 0 w 283"/>
                  <a:gd name="T83" fmla="*/ 0 h 252"/>
                  <a:gd name="T84" fmla="*/ 0 w 283"/>
                  <a:gd name="T85" fmla="*/ 0 h 252"/>
                  <a:gd name="T86" fmla="*/ 0 w 283"/>
                  <a:gd name="T87" fmla="*/ 0 h 252"/>
                  <a:gd name="T88" fmla="*/ 0 w 283"/>
                  <a:gd name="T89" fmla="*/ 0 h 252"/>
                  <a:gd name="T90" fmla="*/ 0 w 283"/>
                  <a:gd name="T91" fmla="*/ 0 h 252"/>
                  <a:gd name="T92" fmla="*/ 0 w 283"/>
                  <a:gd name="T93" fmla="*/ 0 h 252"/>
                  <a:gd name="T94" fmla="*/ 0 w 283"/>
                  <a:gd name="T95" fmla="*/ 0 h 252"/>
                  <a:gd name="T96" fmla="*/ 0 w 283"/>
                  <a:gd name="T97" fmla="*/ 0 h 252"/>
                  <a:gd name="T98" fmla="*/ 0 w 283"/>
                  <a:gd name="T99" fmla="*/ 0 h 252"/>
                  <a:gd name="T100" fmla="*/ 0 w 283"/>
                  <a:gd name="T101" fmla="*/ 0 h 252"/>
                  <a:gd name="T102" fmla="*/ 0 w 283"/>
                  <a:gd name="T103" fmla="*/ 0 h 252"/>
                  <a:gd name="T104" fmla="*/ 0 w 283"/>
                  <a:gd name="T105" fmla="*/ 0 h 252"/>
                  <a:gd name="T106" fmla="*/ 0 w 283"/>
                  <a:gd name="T107" fmla="*/ 0 h 252"/>
                  <a:gd name="T108" fmla="*/ 0 w 283"/>
                  <a:gd name="T109" fmla="*/ 0 h 252"/>
                  <a:gd name="T110" fmla="*/ 0 w 283"/>
                  <a:gd name="T111" fmla="*/ 0 h 252"/>
                  <a:gd name="T112" fmla="*/ 0 w 283"/>
                  <a:gd name="T113" fmla="*/ 0 h 252"/>
                  <a:gd name="T114" fmla="*/ 0 w 283"/>
                  <a:gd name="T115" fmla="*/ 0 h 252"/>
                  <a:gd name="T116" fmla="*/ 0 w 283"/>
                  <a:gd name="T117" fmla="*/ 0 h 252"/>
                  <a:gd name="T118" fmla="*/ 0 w 283"/>
                  <a:gd name="T119" fmla="*/ 0 h 252"/>
                  <a:gd name="T120" fmla="*/ 0 w 283"/>
                  <a:gd name="T121" fmla="*/ 0 h 252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283"/>
                  <a:gd name="T184" fmla="*/ 0 h 252"/>
                  <a:gd name="T185" fmla="*/ 283 w 283"/>
                  <a:gd name="T186" fmla="*/ 252 h 252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283" h="252">
                    <a:moveTo>
                      <a:pt x="235" y="77"/>
                    </a:moveTo>
                    <a:lnTo>
                      <a:pt x="248" y="91"/>
                    </a:lnTo>
                    <a:lnTo>
                      <a:pt x="256" y="107"/>
                    </a:lnTo>
                    <a:lnTo>
                      <a:pt x="259" y="124"/>
                    </a:lnTo>
                    <a:lnTo>
                      <a:pt x="259" y="142"/>
                    </a:lnTo>
                    <a:lnTo>
                      <a:pt x="257" y="157"/>
                    </a:lnTo>
                    <a:lnTo>
                      <a:pt x="252" y="170"/>
                    </a:lnTo>
                    <a:lnTo>
                      <a:pt x="244" y="183"/>
                    </a:lnTo>
                    <a:lnTo>
                      <a:pt x="236" y="193"/>
                    </a:lnTo>
                    <a:lnTo>
                      <a:pt x="225" y="204"/>
                    </a:lnTo>
                    <a:lnTo>
                      <a:pt x="215" y="214"/>
                    </a:lnTo>
                    <a:lnTo>
                      <a:pt x="204" y="224"/>
                    </a:lnTo>
                    <a:lnTo>
                      <a:pt x="194" y="234"/>
                    </a:lnTo>
                    <a:lnTo>
                      <a:pt x="191" y="238"/>
                    </a:lnTo>
                    <a:lnTo>
                      <a:pt x="191" y="241"/>
                    </a:lnTo>
                    <a:lnTo>
                      <a:pt x="191" y="245"/>
                    </a:lnTo>
                    <a:lnTo>
                      <a:pt x="194" y="248"/>
                    </a:lnTo>
                    <a:lnTo>
                      <a:pt x="197" y="250"/>
                    </a:lnTo>
                    <a:lnTo>
                      <a:pt x="202" y="252"/>
                    </a:lnTo>
                    <a:lnTo>
                      <a:pt x="205" y="250"/>
                    </a:lnTo>
                    <a:lnTo>
                      <a:pt x="209" y="248"/>
                    </a:lnTo>
                    <a:lnTo>
                      <a:pt x="232" y="233"/>
                    </a:lnTo>
                    <a:lnTo>
                      <a:pt x="252" y="214"/>
                    </a:lnTo>
                    <a:lnTo>
                      <a:pt x="268" y="192"/>
                    </a:lnTo>
                    <a:lnTo>
                      <a:pt x="278" y="167"/>
                    </a:lnTo>
                    <a:lnTo>
                      <a:pt x="283" y="141"/>
                    </a:lnTo>
                    <a:lnTo>
                      <a:pt x="280" y="115"/>
                    </a:lnTo>
                    <a:lnTo>
                      <a:pt x="271" y="91"/>
                    </a:lnTo>
                    <a:lnTo>
                      <a:pt x="252" y="69"/>
                    </a:lnTo>
                    <a:lnTo>
                      <a:pt x="238" y="57"/>
                    </a:lnTo>
                    <a:lnTo>
                      <a:pt x="222" y="48"/>
                    </a:lnTo>
                    <a:lnTo>
                      <a:pt x="204" y="39"/>
                    </a:lnTo>
                    <a:lnTo>
                      <a:pt x="184" y="31"/>
                    </a:lnTo>
                    <a:lnTo>
                      <a:pt x="164" y="23"/>
                    </a:lnTo>
                    <a:lnTo>
                      <a:pt x="144" y="17"/>
                    </a:lnTo>
                    <a:lnTo>
                      <a:pt x="123" y="13"/>
                    </a:lnTo>
                    <a:lnTo>
                      <a:pt x="103" y="8"/>
                    </a:lnTo>
                    <a:lnTo>
                      <a:pt x="83" y="5"/>
                    </a:lnTo>
                    <a:lnTo>
                      <a:pt x="66" y="2"/>
                    </a:lnTo>
                    <a:lnTo>
                      <a:pt x="48" y="0"/>
                    </a:lnTo>
                    <a:lnTo>
                      <a:pt x="34" y="0"/>
                    </a:lnTo>
                    <a:lnTo>
                      <a:pt x="21" y="0"/>
                    </a:lnTo>
                    <a:lnTo>
                      <a:pt x="11" y="0"/>
                    </a:lnTo>
                    <a:lnTo>
                      <a:pt x="4" y="2"/>
                    </a:lnTo>
                    <a:lnTo>
                      <a:pt x="0" y="5"/>
                    </a:lnTo>
                    <a:lnTo>
                      <a:pt x="12" y="7"/>
                    </a:lnTo>
                    <a:lnTo>
                      <a:pt x="24" y="8"/>
                    </a:lnTo>
                    <a:lnTo>
                      <a:pt x="38" y="10"/>
                    </a:lnTo>
                    <a:lnTo>
                      <a:pt x="52" y="13"/>
                    </a:lnTo>
                    <a:lnTo>
                      <a:pt x="66" y="16"/>
                    </a:lnTo>
                    <a:lnTo>
                      <a:pt x="82" y="18"/>
                    </a:lnTo>
                    <a:lnTo>
                      <a:pt x="98" y="22"/>
                    </a:lnTo>
                    <a:lnTo>
                      <a:pt x="114" y="25"/>
                    </a:lnTo>
                    <a:lnTo>
                      <a:pt x="129" y="30"/>
                    </a:lnTo>
                    <a:lnTo>
                      <a:pt x="146" y="34"/>
                    </a:lnTo>
                    <a:lnTo>
                      <a:pt x="162" y="39"/>
                    </a:lnTo>
                    <a:lnTo>
                      <a:pt x="177" y="45"/>
                    </a:lnTo>
                    <a:lnTo>
                      <a:pt x="193" y="52"/>
                    </a:lnTo>
                    <a:lnTo>
                      <a:pt x="208" y="60"/>
                    </a:lnTo>
                    <a:lnTo>
                      <a:pt x="222" y="68"/>
                    </a:lnTo>
                    <a:lnTo>
                      <a:pt x="235" y="77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783" name="Freeform 818"/>
              <p:cNvSpPr>
                <a:spLocks/>
              </p:cNvSpPr>
              <p:nvPr/>
            </p:nvSpPr>
            <p:spPr bwMode="auto">
              <a:xfrm>
                <a:off x="5047" y="2671"/>
                <a:ext cx="40" cy="55"/>
              </a:xfrm>
              <a:custGeom>
                <a:avLst/>
                <a:gdLst>
                  <a:gd name="T0" fmla="*/ 0 w 114"/>
                  <a:gd name="T1" fmla="*/ 0 h 238"/>
                  <a:gd name="T2" fmla="*/ 0 w 114"/>
                  <a:gd name="T3" fmla="*/ 0 h 238"/>
                  <a:gd name="T4" fmla="*/ 0 w 114"/>
                  <a:gd name="T5" fmla="*/ 0 h 238"/>
                  <a:gd name="T6" fmla="*/ 0 w 114"/>
                  <a:gd name="T7" fmla="*/ 0 h 238"/>
                  <a:gd name="T8" fmla="*/ 0 w 114"/>
                  <a:gd name="T9" fmla="*/ 0 h 238"/>
                  <a:gd name="T10" fmla="*/ 0 w 114"/>
                  <a:gd name="T11" fmla="*/ 0 h 238"/>
                  <a:gd name="T12" fmla="*/ 0 w 114"/>
                  <a:gd name="T13" fmla="*/ 0 h 238"/>
                  <a:gd name="T14" fmla="*/ 0 w 114"/>
                  <a:gd name="T15" fmla="*/ 0 h 238"/>
                  <a:gd name="T16" fmla="*/ 0 w 114"/>
                  <a:gd name="T17" fmla="*/ 0 h 238"/>
                  <a:gd name="T18" fmla="*/ 0 w 114"/>
                  <a:gd name="T19" fmla="*/ 0 h 238"/>
                  <a:gd name="T20" fmla="*/ 0 w 114"/>
                  <a:gd name="T21" fmla="*/ 0 h 238"/>
                  <a:gd name="T22" fmla="*/ 0 w 114"/>
                  <a:gd name="T23" fmla="*/ 0 h 238"/>
                  <a:gd name="T24" fmla="*/ 0 w 114"/>
                  <a:gd name="T25" fmla="*/ 0 h 238"/>
                  <a:gd name="T26" fmla="*/ 0 w 114"/>
                  <a:gd name="T27" fmla="*/ 0 h 238"/>
                  <a:gd name="T28" fmla="*/ 0 w 114"/>
                  <a:gd name="T29" fmla="*/ 0 h 238"/>
                  <a:gd name="T30" fmla="*/ 0 w 114"/>
                  <a:gd name="T31" fmla="*/ 0 h 238"/>
                  <a:gd name="T32" fmla="*/ 0 w 114"/>
                  <a:gd name="T33" fmla="*/ 0 h 238"/>
                  <a:gd name="T34" fmla="*/ 0 w 114"/>
                  <a:gd name="T35" fmla="*/ 0 h 238"/>
                  <a:gd name="T36" fmla="*/ 0 w 114"/>
                  <a:gd name="T37" fmla="*/ 0 h 238"/>
                  <a:gd name="T38" fmla="*/ 0 w 114"/>
                  <a:gd name="T39" fmla="*/ 0 h 238"/>
                  <a:gd name="T40" fmla="*/ 0 w 114"/>
                  <a:gd name="T41" fmla="*/ 0 h 238"/>
                  <a:gd name="T42" fmla="*/ 0 w 114"/>
                  <a:gd name="T43" fmla="*/ 0 h 238"/>
                  <a:gd name="T44" fmla="*/ 0 w 114"/>
                  <a:gd name="T45" fmla="*/ 0 h 238"/>
                  <a:gd name="T46" fmla="*/ 0 w 114"/>
                  <a:gd name="T47" fmla="*/ 0 h 238"/>
                  <a:gd name="T48" fmla="*/ 0 w 114"/>
                  <a:gd name="T49" fmla="*/ 0 h 238"/>
                  <a:gd name="T50" fmla="*/ 0 w 114"/>
                  <a:gd name="T51" fmla="*/ 0 h 238"/>
                  <a:gd name="T52" fmla="*/ 0 w 114"/>
                  <a:gd name="T53" fmla="*/ 0 h 238"/>
                  <a:gd name="T54" fmla="*/ 0 w 114"/>
                  <a:gd name="T55" fmla="*/ 0 h 238"/>
                  <a:gd name="T56" fmla="*/ 0 w 114"/>
                  <a:gd name="T57" fmla="*/ 0 h 238"/>
                  <a:gd name="T58" fmla="*/ 0 w 114"/>
                  <a:gd name="T59" fmla="*/ 0 h 238"/>
                  <a:gd name="T60" fmla="*/ 0 w 114"/>
                  <a:gd name="T61" fmla="*/ 0 h 238"/>
                  <a:gd name="T62" fmla="*/ 0 w 114"/>
                  <a:gd name="T63" fmla="*/ 0 h 238"/>
                  <a:gd name="T64" fmla="*/ 0 w 114"/>
                  <a:gd name="T65" fmla="*/ 0 h 238"/>
                  <a:gd name="T66" fmla="*/ 0 w 114"/>
                  <a:gd name="T67" fmla="*/ 0 h 238"/>
                  <a:gd name="T68" fmla="*/ 0 w 114"/>
                  <a:gd name="T69" fmla="*/ 0 h 238"/>
                  <a:gd name="T70" fmla="*/ 0 w 114"/>
                  <a:gd name="T71" fmla="*/ 0 h 238"/>
                  <a:gd name="T72" fmla="*/ 0 w 114"/>
                  <a:gd name="T73" fmla="*/ 0 h 238"/>
                  <a:gd name="T74" fmla="*/ 0 w 114"/>
                  <a:gd name="T75" fmla="*/ 0 h 238"/>
                  <a:gd name="T76" fmla="*/ 0 w 114"/>
                  <a:gd name="T77" fmla="*/ 0 h 238"/>
                  <a:gd name="T78" fmla="*/ 0 w 114"/>
                  <a:gd name="T79" fmla="*/ 0 h 238"/>
                  <a:gd name="T80" fmla="*/ 0 w 114"/>
                  <a:gd name="T81" fmla="*/ 0 h 238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14"/>
                  <a:gd name="T124" fmla="*/ 0 h 238"/>
                  <a:gd name="T125" fmla="*/ 114 w 114"/>
                  <a:gd name="T126" fmla="*/ 238 h 238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14" h="238">
                    <a:moveTo>
                      <a:pt x="0" y="130"/>
                    </a:moveTo>
                    <a:lnTo>
                      <a:pt x="0" y="149"/>
                    </a:lnTo>
                    <a:lnTo>
                      <a:pt x="4" y="168"/>
                    </a:lnTo>
                    <a:lnTo>
                      <a:pt x="12" y="185"/>
                    </a:lnTo>
                    <a:lnTo>
                      <a:pt x="24" y="200"/>
                    </a:lnTo>
                    <a:lnTo>
                      <a:pt x="38" y="213"/>
                    </a:lnTo>
                    <a:lnTo>
                      <a:pt x="55" y="224"/>
                    </a:lnTo>
                    <a:lnTo>
                      <a:pt x="73" y="232"/>
                    </a:lnTo>
                    <a:lnTo>
                      <a:pt x="92" y="237"/>
                    </a:lnTo>
                    <a:lnTo>
                      <a:pt x="98" y="238"/>
                    </a:lnTo>
                    <a:lnTo>
                      <a:pt x="104" y="235"/>
                    </a:lnTo>
                    <a:lnTo>
                      <a:pt x="109" y="232"/>
                    </a:lnTo>
                    <a:lnTo>
                      <a:pt x="111" y="227"/>
                    </a:lnTo>
                    <a:lnTo>
                      <a:pt x="111" y="222"/>
                    </a:lnTo>
                    <a:lnTo>
                      <a:pt x="110" y="216"/>
                    </a:lnTo>
                    <a:lnTo>
                      <a:pt x="106" y="211"/>
                    </a:lnTo>
                    <a:lnTo>
                      <a:pt x="100" y="209"/>
                    </a:lnTo>
                    <a:lnTo>
                      <a:pt x="82" y="202"/>
                    </a:lnTo>
                    <a:lnTo>
                      <a:pt x="64" y="193"/>
                    </a:lnTo>
                    <a:lnTo>
                      <a:pt x="50" y="180"/>
                    </a:lnTo>
                    <a:lnTo>
                      <a:pt x="39" y="167"/>
                    </a:lnTo>
                    <a:lnTo>
                      <a:pt x="32" y="149"/>
                    </a:lnTo>
                    <a:lnTo>
                      <a:pt x="29" y="131"/>
                    </a:lnTo>
                    <a:lnTo>
                      <a:pt x="29" y="111"/>
                    </a:lnTo>
                    <a:lnTo>
                      <a:pt x="35" y="91"/>
                    </a:lnTo>
                    <a:lnTo>
                      <a:pt x="42" y="76"/>
                    </a:lnTo>
                    <a:lnTo>
                      <a:pt x="51" y="62"/>
                    </a:lnTo>
                    <a:lnTo>
                      <a:pt x="62" y="49"/>
                    </a:lnTo>
                    <a:lnTo>
                      <a:pt x="73" y="38"/>
                    </a:lnTo>
                    <a:lnTo>
                      <a:pt x="84" y="28"/>
                    </a:lnTo>
                    <a:lnTo>
                      <a:pt x="96" y="18"/>
                    </a:lnTo>
                    <a:lnTo>
                      <a:pt x="106" y="9"/>
                    </a:lnTo>
                    <a:lnTo>
                      <a:pt x="114" y="1"/>
                    </a:lnTo>
                    <a:lnTo>
                      <a:pt x="106" y="0"/>
                    </a:lnTo>
                    <a:lnTo>
                      <a:pt x="93" y="6"/>
                    </a:lnTo>
                    <a:lnTo>
                      <a:pt x="76" y="18"/>
                    </a:lnTo>
                    <a:lnTo>
                      <a:pt x="56" y="36"/>
                    </a:lnTo>
                    <a:lnTo>
                      <a:pt x="37" y="57"/>
                    </a:lnTo>
                    <a:lnTo>
                      <a:pt x="20" y="80"/>
                    </a:lnTo>
                    <a:lnTo>
                      <a:pt x="7" y="106"/>
                    </a:lnTo>
                    <a:lnTo>
                      <a:pt x="0" y="130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784" name="Freeform 819"/>
              <p:cNvSpPr>
                <a:spLocks/>
              </p:cNvSpPr>
              <p:nvPr/>
            </p:nvSpPr>
            <p:spPr bwMode="auto">
              <a:xfrm>
                <a:off x="5330" y="2639"/>
                <a:ext cx="87" cy="73"/>
              </a:xfrm>
              <a:custGeom>
                <a:avLst/>
                <a:gdLst>
                  <a:gd name="T0" fmla="*/ 0 w 246"/>
                  <a:gd name="T1" fmla="*/ 0 h 310"/>
                  <a:gd name="T2" fmla="*/ 0 w 246"/>
                  <a:gd name="T3" fmla="*/ 0 h 310"/>
                  <a:gd name="T4" fmla="*/ 0 w 246"/>
                  <a:gd name="T5" fmla="*/ 0 h 310"/>
                  <a:gd name="T6" fmla="*/ 0 w 246"/>
                  <a:gd name="T7" fmla="*/ 0 h 310"/>
                  <a:gd name="T8" fmla="*/ 0 w 246"/>
                  <a:gd name="T9" fmla="*/ 0 h 310"/>
                  <a:gd name="T10" fmla="*/ 0 w 246"/>
                  <a:gd name="T11" fmla="*/ 0 h 310"/>
                  <a:gd name="T12" fmla="*/ 0 w 246"/>
                  <a:gd name="T13" fmla="*/ 0 h 310"/>
                  <a:gd name="T14" fmla="*/ 0 w 246"/>
                  <a:gd name="T15" fmla="*/ 0 h 310"/>
                  <a:gd name="T16" fmla="*/ 0 w 246"/>
                  <a:gd name="T17" fmla="*/ 0 h 310"/>
                  <a:gd name="T18" fmla="*/ 0 w 246"/>
                  <a:gd name="T19" fmla="*/ 0 h 310"/>
                  <a:gd name="T20" fmla="*/ 0 w 246"/>
                  <a:gd name="T21" fmla="*/ 0 h 310"/>
                  <a:gd name="T22" fmla="*/ 0 w 246"/>
                  <a:gd name="T23" fmla="*/ 0 h 310"/>
                  <a:gd name="T24" fmla="*/ 0 w 246"/>
                  <a:gd name="T25" fmla="*/ 0 h 310"/>
                  <a:gd name="T26" fmla="*/ 0 w 246"/>
                  <a:gd name="T27" fmla="*/ 0 h 310"/>
                  <a:gd name="T28" fmla="*/ 0 w 246"/>
                  <a:gd name="T29" fmla="*/ 0 h 310"/>
                  <a:gd name="T30" fmla="*/ 0 w 246"/>
                  <a:gd name="T31" fmla="*/ 0 h 310"/>
                  <a:gd name="T32" fmla="*/ 0 w 246"/>
                  <a:gd name="T33" fmla="*/ 0 h 310"/>
                  <a:gd name="T34" fmla="*/ 0 w 246"/>
                  <a:gd name="T35" fmla="*/ 0 h 310"/>
                  <a:gd name="T36" fmla="*/ 0 w 246"/>
                  <a:gd name="T37" fmla="*/ 0 h 310"/>
                  <a:gd name="T38" fmla="*/ 0 w 246"/>
                  <a:gd name="T39" fmla="*/ 0 h 310"/>
                  <a:gd name="T40" fmla="*/ 0 w 246"/>
                  <a:gd name="T41" fmla="*/ 0 h 310"/>
                  <a:gd name="T42" fmla="*/ 0 w 246"/>
                  <a:gd name="T43" fmla="*/ 0 h 310"/>
                  <a:gd name="T44" fmla="*/ 0 w 246"/>
                  <a:gd name="T45" fmla="*/ 0 h 310"/>
                  <a:gd name="T46" fmla="*/ 0 w 246"/>
                  <a:gd name="T47" fmla="*/ 0 h 310"/>
                  <a:gd name="T48" fmla="*/ 0 w 246"/>
                  <a:gd name="T49" fmla="*/ 0 h 310"/>
                  <a:gd name="T50" fmla="*/ 0 w 246"/>
                  <a:gd name="T51" fmla="*/ 0 h 310"/>
                  <a:gd name="T52" fmla="*/ 0 w 246"/>
                  <a:gd name="T53" fmla="*/ 0 h 310"/>
                  <a:gd name="T54" fmla="*/ 0 w 246"/>
                  <a:gd name="T55" fmla="*/ 0 h 310"/>
                  <a:gd name="T56" fmla="*/ 0 w 246"/>
                  <a:gd name="T57" fmla="*/ 0 h 310"/>
                  <a:gd name="T58" fmla="*/ 0 w 246"/>
                  <a:gd name="T59" fmla="*/ 0 h 310"/>
                  <a:gd name="T60" fmla="*/ 0 w 246"/>
                  <a:gd name="T61" fmla="*/ 0 h 310"/>
                  <a:gd name="T62" fmla="*/ 0 w 246"/>
                  <a:gd name="T63" fmla="*/ 0 h 310"/>
                  <a:gd name="T64" fmla="*/ 0 w 246"/>
                  <a:gd name="T65" fmla="*/ 0 h 310"/>
                  <a:gd name="T66" fmla="*/ 0 w 246"/>
                  <a:gd name="T67" fmla="*/ 0 h 310"/>
                  <a:gd name="T68" fmla="*/ 0 w 246"/>
                  <a:gd name="T69" fmla="*/ 0 h 310"/>
                  <a:gd name="T70" fmla="*/ 0 w 246"/>
                  <a:gd name="T71" fmla="*/ 0 h 310"/>
                  <a:gd name="T72" fmla="*/ 0 w 246"/>
                  <a:gd name="T73" fmla="*/ 0 h 310"/>
                  <a:gd name="T74" fmla="*/ 0 w 246"/>
                  <a:gd name="T75" fmla="*/ 0 h 310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w 246"/>
                  <a:gd name="T115" fmla="*/ 0 h 310"/>
                  <a:gd name="T116" fmla="*/ 246 w 246"/>
                  <a:gd name="T117" fmla="*/ 310 h 310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T114" t="T115" r="T116" b="T117"/>
                <a:pathLst>
                  <a:path w="246" h="310">
                    <a:moveTo>
                      <a:pt x="199" y="116"/>
                    </a:moveTo>
                    <a:lnTo>
                      <a:pt x="207" y="124"/>
                    </a:lnTo>
                    <a:lnTo>
                      <a:pt x="214" y="133"/>
                    </a:lnTo>
                    <a:lnTo>
                      <a:pt x="219" y="143"/>
                    </a:lnTo>
                    <a:lnTo>
                      <a:pt x="223" y="154"/>
                    </a:lnTo>
                    <a:lnTo>
                      <a:pt x="225" y="164"/>
                    </a:lnTo>
                    <a:lnTo>
                      <a:pt x="225" y="176"/>
                    </a:lnTo>
                    <a:lnTo>
                      <a:pt x="221" y="187"/>
                    </a:lnTo>
                    <a:lnTo>
                      <a:pt x="216" y="197"/>
                    </a:lnTo>
                    <a:lnTo>
                      <a:pt x="208" y="209"/>
                    </a:lnTo>
                    <a:lnTo>
                      <a:pt x="199" y="219"/>
                    </a:lnTo>
                    <a:lnTo>
                      <a:pt x="188" y="228"/>
                    </a:lnTo>
                    <a:lnTo>
                      <a:pt x="177" y="238"/>
                    </a:lnTo>
                    <a:lnTo>
                      <a:pt x="166" y="246"/>
                    </a:lnTo>
                    <a:lnTo>
                      <a:pt x="154" y="255"/>
                    </a:lnTo>
                    <a:lnTo>
                      <a:pt x="143" y="264"/>
                    </a:lnTo>
                    <a:lnTo>
                      <a:pt x="132" y="274"/>
                    </a:lnTo>
                    <a:lnTo>
                      <a:pt x="129" y="278"/>
                    </a:lnTo>
                    <a:lnTo>
                      <a:pt x="126" y="282"/>
                    </a:lnTo>
                    <a:lnTo>
                      <a:pt x="124" y="287"/>
                    </a:lnTo>
                    <a:lnTo>
                      <a:pt x="121" y="292"/>
                    </a:lnTo>
                    <a:lnTo>
                      <a:pt x="120" y="296"/>
                    </a:lnTo>
                    <a:lnTo>
                      <a:pt x="120" y="301"/>
                    </a:lnTo>
                    <a:lnTo>
                      <a:pt x="121" y="305"/>
                    </a:lnTo>
                    <a:lnTo>
                      <a:pt x="125" y="309"/>
                    </a:lnTo>
                    <a:lnTo>
                      <a:pt x="130" y="310"/>
                    </a:lnTo>
                    <a:lnTo>
                      <a:pt x="134" y="310"/>
                    </a:lnTo>
                    <a:lnTo>
                      <a:pt x="139" y="309"/>
                    </a:lnTo>
                    <a:lnTo>
                      <a:pt x="143" y="305"/>
                    </a:lnTo>
                    <a:lnTo>
                      <a:pt x="154" y="293"/>
                    </a:lnTo>
                    <a:lnTo>
                      <a:pt x="167" y="280"/>
                    </a:lnTo>
                    <a:lnTo>
                      <a:pt x="180" y="269"/>
                    </a:lnTo>
                    <a:lnTo>
                      <a:pt x="194" y="257"/>
                    </a:lnTo>
                    <a:lnTo>
                      <a:pt x="207" y="246"/>
                    </a:lnTo>
                    <a:lnTo>
                      <a:pt x="219" y="233"/>
                    </a:lnTo>
                    <a:lnTo>
                      <a:pt x="231" y="219"/>
                    </a:lnTo>
                    <a:lnTo>
                      <a:pt x="239" y="204"/>
                    </a:lnTo>
                    <a:lnTo>
                      <a:pt x="245" y="187"/>
                    </a:lnTo>
                    <a:lnTo>
                      <a:pt x="246" y="170"/>
                    </a:lnTo>
                    <a:lnTo>
                      <a:pt x="242" y="153"/>
                    </a:lnTo>
                    <a:lnTo>
                      <a:pt x="236" y="136"/>
                    </a:lnTo>
                    <a:lnTo>
                      <a:pt x="227" y="120"/>
                    </a:lnTo>
                    <a:lnTo>
                      <a:pt x="215" y="107"/>
                    </a:lnTo>
                    <a:lnTo>
                      <a:pt x="201" y="94"/>
                    </a:lnTo>
                    <a:lnTo>
                      <a:pt x="187" y="82"/>
                    </a:lnTo>
                    <a:lnTo>
                      <a:pt x="177" y="74"/>
                    </a:lnTo>
                    <a:lnTo>
                      <a:pt x="165" y="68"/>
                    </a:lnTo>
                    <a:lnTo>
                      <a:pt x="152" y="60"/>
                    </a:lnTo>
                    <a:lnTo>
                      <a:pt x="139" y="51"/>
                    </a:lnTo>
                    <a:lnTo>
                      <a:pt x="126" y="43"/>
                    </a:lnTo>
                    <a:lnTo>
                      <a:pt x="112" y="35"/>
                    </a:lnTo>
                    <a:lnTo>
                      <a:pt x="98" y="28"/>
                    </a:lnTo>
                    <a:lnTo>
                      <a:pt x="85" y="22"/>
                    </a:lnTo>
                    <a:lnTo>
                      <a:pt x="72" y="16"/>
                    </a:lnTo>
                    <a:lnTo>
                      <a:pt x="59" y="10"/>
                    </a:lnTo>
                    <a:lnTo>
                      <a:pt x="46" y="7"/>
                    </a:lnTo>
                    <a:lnTo>
                      <a:pt x="35" y="3"/>
                    </a:lnTo>
                    <a:lnTo>
                      <a:pt x="24" y="1"/>
                    </a:lnTo>
                    <a:lnTo>
                      <a:pt x="15" y="0"/>
                    </a:lnTo>
                    <a:lnTo>
                      <a:pt x="7" y="1"/>
                    </a:lnTo>
                    <a:lnTo>
                      <a:pt x="0" y="3"/>
                    </a:lnTo>
                    <a:lnTo>
                      <a:pt x="8" y="6"/>
                    </a:lnTo>
                    <a:lnTo>
                      <a:pt x="17" y="9"/>
                    </a:lnTo>
                    <a:lnTo>
                      <a:pt x="28" y="14"/>
                    </a:lnTo>
                    <a:lnTo>
                      <a:pt x="38" y="18"/>
                    </a:lnTo>
                    <a:lnTo>
                      <a:pt x="51" y="24"/>
                    </a:lnTo>
                    <a:lnTo>
                      <a:pt x="64" y="30"/>
                    </a:lnTo>
                    <a:lnTo>
                      <a:pt x="78" y="37"/>
                    </a:lnTo>
                    <a:lnTo>
                      <a:pt x="92" y="43"/>
                    </a:lnTo>
                    <a:lnTo>
                      <a:pt x="106" y="51"/>
                    </a:lnTo>
                    <a:lnTo>
                      <a:pt x="120" y="60"/>
                    </a:lnTo>
                    <a:lnTo>
                      <a:pt x="134" y="69"/>
                    </a:lnTo>
                    <a:lnTo>
                      <a:pt x="148" y="78"/>
                    </a:lnTo>
                    <a:lnTo>
                      <a:pt x="163" y="87"/>
                    </a:lnTo>
                    <a:lnTo>
                      <a:pt x="175" y="96"/>
                    </a:lnTo>
                    <a:lnTo>
                      <a:pt x="187" y="105"/>
                    </a:lnTo>
                    <a:lnTo>
                      <a:pt x="199" y="116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785" name="Freeform 820"/>
              <p:cNvSpPr>
                <a:spLocks/>
              </p:cNvSpPr>
              <p:nvPr/>
            </p:nvSpPr>
            <p:spPr bwMode="auto">
              <a:xfrm>
                <a:off x="5115" y="2660"/>
                <a:ext cx="69" cy="55"/>
              </a:xfrm>
              <a:custGeom>
                <a:avLst/>
                <a:gdLst>
                  <a:gd name="T0" fmla="*/ 0 w 198"/>
                  <a:gd name="T1" fmla="*/ 0 h 236"/>
                  <a:gd name="T2" fmla="*/ 0 w 198"/>
                  <a:gd name="T3" fmla="*/ 0 h 236"/>
                  <a:gd name="T4" fmla="*/ 0 w 198"/>
                  <a:gd name="T5" fmla="*/ 0 h 236"/>
                  <a:gd name="T6" fmla="*/ 0 w 198"/>
                  <a:gd name="T7" fmla="*/ 0 h 236"/>
                  <a:gd name="T8" fmla="*/ 0 w 198"/>
                  <a:gd name="T9" fmla="*/ 0 h 236"/>
                  <a:gd name="T10" fmla="*/ 0 w 198"/>
                  <a:gd name="T11" fmla="*/ 0 h 236"/>
                  <a:gd name="T12" fmla="*/ 0 w 198"/>
                  <a:gd name="T13" fmla="*/ 0 h 236"/>
                  <a:gd name="T14" fmla="*/ 0 w 198"/>
                  <a:gd name="T15" fmla="*/ 0 h 236"/>
                  <a:gd name="T16" fmla="*/ 0 w 198"/>
                  <a:gd name="T17" fmla="*/ 0 h 236"/>
                  <a:gd name="T18" fmla="*/ 0 w 198"/>
                  <a:gd name="T19" fmla="*/ 0 h 236"/>
                  <a:gd name="T20" fmla="*/ 0 w 198"/>
                  <a:gd name="T21" fmla="*/ 0 h 236"/>
                  <a:gd name="T22" fmla="*/ 0 w 198"/>
                  <a:gd name="T23" fmla="*/ 0 h 236"/>
                  <a:gd name="T24" fmla="*/ 0 w 198"/>
                  <a:gd name="T25" fmla="*/ 0 h 236"/>
                  <a:gd name="T26" fmla="*/ 0 w 198"/>
                  <a:gd name="T27" fmla="*/ 0 h 236"/>
                  <a:gd name="T28" fmla="*/ 0 w 198"/>
                  <a:gd name="T29" fmla="*/ 0 h 236"/>
                  <a:gd name="T30" fmla="*/ 0 w 198"/>
                  <a:gd name="T31" fmla="*/ 0 h 236"/>
                  <a:gd name="T32" fmla="*/ 0 w 198"/>
                  <a:gd name="T33" fmla="*/ 0 h 236"/>
                  <a:gd name="T34" fmla="*/ 0 w 198"/>
                  <a:gd name="T35" fmla="*/ 0 h 236"/>
                  <a:gd name="T36" fmla="*/ 0 w 198"/>
                  <a:gd name="T37" fmla="*/ 0 h 236"/>
                  <a:gd name="T38" fmla="*/ 0 w 198"/>
                  <a:gd name="T39" fmla="*/ 0 h 236"/>
                  <a:gd name="T40" fmla="*/ 0 w 198"/>
                  <a:gd name="T41" fmla="*/ 0 h 236"/>
                  <a:gd name="T42" fmla="*/ 0 w 198"/>
                  <a:gd name="T43" fmla="*/ 0 h 236"/>
                  <a:gd name="T44" fmla="*/ 0 w 198"/>
                  <a:gd name="T45" fmla="*/ 0 h 236"/>
                  <a:gd name="T46" fmla="*/ 0 w 198"/>
                  <a:gd name="T47" fmla="*/ 0 h 236"/>
                  <a:gd name="T48" fmla="*/ 0 w 198"/>
                  <a:gd name="T49" fmla="*/ 0 h 236"/>
                  <a:gd name="T50" fmla="*/ 0 w 198"/>
                  <a:gd name="T51" fmla="*/ 0 h 236"/>
                  <a:gd name="T52" fmla="*/ 0 w 198"/>
                  <a:gd name="T53" fmla="*/ 0 h 236"/>
                  <a:gd name="T54" fmla="*/ 0 w 198"/>
                  <a:gd name="T55" fmla="*/ 0 h 236"/>
                  <a:gd name="T56" fmla="*/ 0 w 198"/>
                  <a:gd name="T57" fmla="*/ 0 h 236"/>
                  <a:gd name="T58" fmla="*/ 0 w 198"/>
                  <a:gd name="T59" fmla="*/ 0 h 236"/>
                  <a:gd name="T60" fmla="*/ 0 w 198"/>
                  <a:gd name="T61" fmla="*/ 0 h 236"/>
                  <a:gd name="T62" fmla="*/ 0 w 198"/>
                  <a:gd name="T63" fmla="*/ 0 h 236"/>
                  <a:gd name="T64" fmla="*/ 0 w 198"/>
                  <a:gd name="T65" fmla="*/ 0 h 236"/>
                  <a:gd name="T66" fmla="*/ 0 w 198"/>
                  <a:gd name="T67" fmla="*/ 0 h 236"/>
                  <a:gd name="T68" fmla="*/ 0 w 198"/>
                  <a:gd name="T69" fmla="*/ 0 h 236"/>
                  <a:gd name="T70" fmla="*/ 0 w 198"/>
                  <a:gd name="T71" fmla="*/ 0 h 236"/>
                  <a:gd name="T72" fmla="*/ 0 w 198"/>
                  <a:gd name="T73" fmla="*/ 0 h 236"/>
                  <a:gd name="T74" fmla="*/ 0 w 198"/>
                  <a:gd name="T75" fmla="*/ 0 h 236"/>
                  <a:gd name="T76" fmla="*/ 0 w 198"/>
                  <a:gd name="T77" fmla="*/ 0 h 236"/>
                  <a:gd name="T78" fmla="*/ 0 w 198"/>
                  <a:gd name="T79" fmla="*/ 0 h 236"/>
                  <a:gd name="T80" fmla="*/ 0 w 198"/>
                  <a:gd name="T81" fmla="*/ 0 h 236"/>
                  <a:gd name="T82" fmla="*/ 0 w 198"/>
                  <a:gd name="T83" fmla="*/ 0 h 236"/>
                  <a:gd name="T84" fmla="*/ 0 w 198"/>
                  <a:gd name="T85" fmla="*/ 0 h 236"/>
                  <a:gd name="T86" fmla="*/ 0 w 198"/>
                  <a:gd name="T87" fmla="*/ 0 h 236"/>
                  <a:gd name="T88" fmla="*/ 0 w 198"/>
                  <a:gd name="T89" fmla="*/ 0 h 236"/>
                  <a:gd name="T90" fmla="*/ 0 w 198"/>
                  <a:gd name="T91" fmla="*/ 0 h 236"/>
                  <a:gd name="T92" fmla="*/ 0 w 198"/>
                  <a:gd name="T93" fmla="*/ 0 h 236"/>
                  <a:gd name="T94" fmla="*/ 0 w 198"/>
                  <a:gd name="T95" fmla="*/ 0 h 236"/>
                  <a:gd name="T96" fmla="*/ 0 w 198"/>
                  <a:gd name="T97" fmla="*/ 0 h 236"/>
                  <a:gd name="T98" fmla="*/ 0 w 198"/>
                  <a:gd name="T99" fmla="*/ 0 h 236"/>
                  <a:gd name="T100" fmla="*/ 0 w 198"/>
                  <a:gd name="T101" fmla="*/ 0 h 236"/>
                  <a:gd name="T102" fmla="*/ 0 w 198"/>
                  <a:gd name="T103" fmla="*/ 0 h 236"/>
                  <a:gd name="T104" fmla="*/ 0 w 198"/>
                  <a:gd name="T105" fmla="*/ 0 h 236"/>
                  <a:gd name="T106" fmla="*/ 0 w 198"/>
                  <a:gd name="T107" fmla="*/ 0 h 236"/>
                  <a:gd name="T108" fmla="*/ 0 w 198"/>
                  <a:gd name="T109" fmla="*/ 0 h 236"/>
                  <a:gd name="T110" fmla="*/ 0 w 198"/>
                  <a:gd name="T111" fmla="*/ 0 h 236"/>
                  <a:gd name="T112" fmla="*/ 0 w 198"/>
                  <a:gd name="T113" fmla="*/ 0 h 236"/>
                  <a:gd name="T114" fmla="*/ 0 w 198"/>
                  <a:gd name="T115" fmla="*/ 0 h 236"/>
                  <a:gd name="T116" fmla="*/ 0 w 198"/>
                  <a:gd name="T117" fmla="*/ 0 h 236"/>
                  <a:gd name="T118" fmla="*/ 0 w 198"/>
                  <a:gd name="T119" fmla="*/ 0 h 236"/>
                  <a:gd name="T120" fmla="*/ 0 w 198"/>
                  <a:gd name="T121" fmla="*/ 0 h 2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198"/>
                  <a:gd name="T184" fmla="*/ 0 h 236"/>
                  <a:gd name="T185" fmla="*/ 198 w 198"/>
                  <a:gd name="T186" fmla="*/ 236 h 236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198" h="236">
                    <a:moveTo>
                      <a:pt x="73" y="36"/>
                    </a:moveTo>
                    <a:lnTo>
                      <a:pt x="58" y="46"/>
                    </a:lnTo>
                    <a:lnTo>
                      <a:pt x="46" y="58"/>
                    </a:lnTo>
                    <a:lnTo>
                      <a:pt x="33" y="72"/>
                    </a:lnTo>
                    <a:lnTo>
                      <a:pt x="22" y="85"/>
                    </a:lnTo>
                    <a:lnTo>
                      <a:pt x="14" y="100"/>
                    </a:lnTo>
                    <a:lnTo>
                      <a:pt x="7" y="115"/>
                    </a:lnTo>
                    <a:lnTo>
                      <a:pt x="2" y="130"/>
                    </a:lnTo>
                    <a:lnTo>
                      <a:pt x="0" y="146"/>
                    </a:lnTo>
                    <a:lnTo>
                      <a:pt x="2" y="170"/>
                    </a:lnTo>
                    <a:lnTo>
                      <a:pt x="12" y="190"/>
                    </a:lnTo>
                    <a:lnTo>
                      <a:pt x="26" y="207"/>
                    </a:lnTo>
                    <a:lnTo>
                      <a:pt x="43" y="220"/>
                    </a:lnTo>
                    <a:lnTo>
                      <a:pt x="64" y="229"/>
                    </a:lnTo>
                    <a:lnTo>
                      <a:pt x="88" y="235"/>
                    </a:lnTo>
                    <a:lnTo>
                      <a:pt x="110" y="236"/>
                    </a:lnTo>
                    <a:lnTo>
                      <a:pt x="132" y="232"/>
                    </a:lnTo>
                    <a:lnTo>
                      <a:pt x="137" y="232"/>
                    </a:lnTo>
                    <a:lnTo>
                      <a:pt x="142" y="230"/>
                    </a:lnTo>
                    <a:lnTo>
                      <a:pt x="145" y="226"/>
                    </a:lnTo>
                    <a:lnTo>
                      <a:pt x="146" y="221"/>
                    </a:lnTo>
                    <a:lnTo>
                      <a:pt x="145" y="219"/>
                    </a:lnTo>
                    <a:lnTo>
                      <a:pt x="142" y="219"/>
                    </a:lnTo>
                    <a:lnTo>
                      <a:pt x="137" y="217"/>
                    </a:lnTo>
                    <a:lnTo>
                      <a:pt x="131" y="217"/>
                    </a:lnTo>
                    <a:lnTo>
                      <a:pt x="124" y="217"/>
                    </a:lnTo>
                    <a:lnTo>
                      <a:pt x="118" y="217"/>
                    </a:lnTo>
                    <a:lnTo>
                      <a:pt x="112" y="217"/>
                    </a:lnTo>
                    <a:lnTo>
                      <a:pt x="109" y="217"/>
                    </a:lnTo>
                    <a:lnTo>
                      <a:pt x="97" y="216"/>
                    </a:lnTo>
                    <a:lnTo>
                      <a:pt x="87" y="215"/>
                    </a:lnTo>
                    <a:lnTo>
                      <a:pt x="75" y="214"/>
                    </a:lnTo>
                    <a:lnTo>
                      <a:pt x="63" y="211"/>
                    </a:lnTo>
                    <a:lnTo>
                      <a:pt x="51" y="207"/>
                    </a:lnTo>
                    <a:lnTo>
                      <a:pt x="40" y="199"/>
                    </a:lnTo>
                    <a:lnTo>
                      <a:pt x="29" y="189"/>
                    </a:lnTo>
                    <a:lnTo>
                      <a:pt x="17" y="174"/>
                    </a:lnTo>
                    <a:lnTo>
                      <a:pt x="15" y="157"/>
                    </a:lnTo>
                    <a:lnTo>
                      <a:pt x="16" y="141"/>
                    </a:lnTo>
                    <a:lnTo>
                      <a:pt x="21" y="124"/>
                    </a:lnTo>
                    <a:lnTo>
                      <a:pt x="28" y="109"/>
                    </a:lnTo>
                    <a:lnTo>
                      <a:pt x="39" y="96"/>
                    </a:lnTo>
                    <a:lnTo>
                      <a:pt x="50" y="82"/>
                    </a:lnTo>
                    <a:lnTo>
                      <a:pt x="63" y="70"/>
                    </a:lnTo>
                    <a:lnTo>
                      <a:pt x="78" y="59"/>
                    </a:lnTo>
                    <a:lnTo>
                      <a:pt x="94" y="49"/>
                    </a:lnTo>
                    <a:lnTo>
                      <a:pt x="110" y="39"/>
                    </a:lnTo>
                    <a:lnTo>
                      <a:pt x="126" y="31"/>
                    </a:lnTo>
                    <a:lnTo>
                      <a:pt x="142" y="24"/>
                    </a:lnTo>
                    <a:lnTo>
                      <a:pt x="158" y="19"/>
                    </a:lnTo>
                    <a:lnTo>
                      <a:pt x="172" y="13"/>
                    </a:lnTo>
                    <a:lnTo>
                      <a:pt x="186" y="10"/>
                    </a:lnTo>
                    <a:lnTo>
                      <a:pt x="198" y="7"/>
                    </a:lnTo>
                    <a:lnTo>
                      <a:pt x="190" y="3"/>
                    </a:lnTo>
                    <a:lnTo>
                      <a:pt x="177" y="0"/>
                    </a:lnTo>
                    <a:lnTo>
                      <a:pt x="162" y="3"/>
                    </a:lnTo>
                    <a:lnTo>
                      <a:pt x="144" y="6"/>
                    </a:lnTo>
                    <a:lnTo>
                      <a:pt x="124" y="12"/>
                    </a:lnTo>
                    <a:lnTo>
                      <a:pt x="105" y="19"/>
                    </a:lnTo>
                    <a:lnTo>
                      <a:pt x="88" y="28"/>
                    </a:lnTo>
                    <a:lnTo>
                      <a:pt x="73" y="3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786" name="Freeform 821"/>
              <p:cNvSpPr>
                <a:spLocks/>
              </p:cNvSpPr>
              <p:nvPr/>
            </p:nvSpPr>
            <p:spPr bwMode="auto">
              <a:xfrm>
                <a:off x="5233" y="2660"/>
                <a:ext cx="47" cy="42"/>
              </a:xfrm>
              <a:custGeom>
                <a:avLst/>
                <a:gdLst>
                  <a:gd name="T0" fmla="*/ 0 w 128"/>
                  <a:gd name="T1" fmla="*/ 0 h 183"/>
                  <a:gd name="T2" fmla="*/ 0 w 128"/>
                  <a:gd name="T3" fmla="*/ 0 h 183"/>
                  <a:gd name="T4" fmla="*/ 0 w 128"/>
                  <a:gd name="T5" fmla="*/ 0 h 183"/>
                  <a:gd name="T6" fmla="*/ 0 w 128"/>
                  <a:gd name="T7" fmla="*/ 0 h 183"/>
                  <a:gd name="T8" fmla="*/ 0 w 128"/>
                  <a:gd name="T9" fmla="*/ 0 h 183"/>
                  <a:gd name="T10" fmla="*/ 0 w 128"/>
                  <a:gd name="T11" fmla="*/ 0 h 183"/>
                  <a:gd name="T12" fmla="*/ 0 w 128"/>
                  <a:gd name="T13" fmla="*/ 0 h 183"/>
                  <a:gd name="T14" fmla="*/ 0 w 128"/>
                  <a:gd name="T15" fmla="*/ 0 h 183"/>
                  <a:gd name="T16" fmla="*/ 0 w 128"/>
                  <a:gd name="T17" fmla="*/ 0 h 183"/>
                  <a:gd name="T18" fmla="*/ 0 w 128"/>
                  <a:gd name="T19" fmla="*/ 0 h 183"/>
                  <a:gd name="T20" fmla="*/ 0 w 128"/>
                  <a:gd name="T21" fmla="*/ 0 h 183"/>
                  <a:gd name="T22" fmla="*/ 0 w 128"/>
                  <a:gd name="T23" fmla="*/ 0 h 183"/>
                  <a:gd name="T24" fmla="*/ 0 w 128"/>
                  <a:gd name="T25" fmla="*/ 0 h 183"/>
                  <a:gd name="T26" fmla="*/ 0 w 128"/>
                  <a:gd name="T27" fmla="*/ 0 h 183"/>
                  <a:gd name="T28" fmla="*/ 0 w 128"/>
                  <a:gd name="T29" fmla="*/ 0 h 183"/>
                  <a:gd name="T30" fmla="*/ 0 w 128"/>
                  <a:gd name="T31" fmla="*/ 0 h 183"/>
                  <a:gd name="T32" fmla="*/ 0 w 128"/>
                  <a:gd name="T33" fmla="*/ 0 h 183"/>
                  <a:gd name="T34" fmla="*/ 0 w 128"/>
                  <a:gd name="T35" fmla="*/ 0 h 183"/>
                  <a:gd name="T36" fmla="*/ 0 w 128"/>
                  <a:gd name="T37" fmla="*/ 0 h 183"/>
                  <a:gd name="T38" fmla="*/ 0 w 128"/>
                  <a:gd name="T39" fmla="*/ 0 h 183"/>
                  <a:gd name="T40" fmla="*/ 0 w 128"/>
                  <a:gd name="T41" fmla="*/ 0 h 183"/>
                  <a:gd name="T42" fmla="*/ 0 w 128"/>
                  <a:gd name="T43" fmla="*/ 0 h 183"/>
                  <a:gd name="T44" fmla="*/ 0 w 128"/>
                  <a:gd name="T45" fmla="*/ 0 h 183"/>
                  <a:gd name="T46" fmla="*/ 0 w 128"/>
                  <a:gd name="T47" fmla="*/ 0 h 183"/>
                  <a:gd name="T48" fmla="*/ 0 w 128"/>
                  <a:gd name="T49" fmla="*/ 0 h 183"/>
                  <a:gd name="T50" fmla="*/ 0 w 128"/>
                  <a:gd name="T51" fmla="*/ 0 h 183"/>
                  <a:gd name="T52" fmla="*/ 0 w 128"/>
                  <a:gd name="T53" fmla="*/ 0 h 183"/>
                  <a:gd name="T54" fmla="*/ 0 w 128"/>
                  <a:gd name="T55" fmla="*/ 0 h 183"/>
                  <a:gd name="T56" fmla="*/ 0 w 128"/>
                  <a:gd name="T57" fmla="*/ 0 h 183"/>
                  <a:gd name="T58" fmla="*/ 0 w 128"/>
                  <a:gd name="T59" fmla="*/ 0 h 183"/>
                  <a:gd name="T60" fmla="*/ 0 w 128"/>
                  <a:gd name="T61" fmla="*/ 0 h 183"/>
                  <a:gd name="T62" fmla="*/ 0 w 128"/>
                  <a:gd name="T63" fmla="*/ 0 h 183"/>
                  <a:gd name="T64" fmla="*/ 0 w 128"/>
                  <a:gd name="T65" fmla="*/ 0 h 183"/>
                  <a:gd name="T66" fmla="*/ 0 w 128"/>
                  <a:gd name="T67" fmla="*/ 0 h 183"/>
                  <a:gd name="T68" fmla="*/ 0 w 128"/>
                  <a:gd name="T69" fmla="*/ 0 h 183"/>
                  <a:gd name="T70" fmla="*/ 0 w 128"/>
                  <a:gd name="T71" fmla="*/ 0 h 183"/>
                  <a:gd name="T72" fmla="*/ 0 w 128"/>
                  <a:gd name="T73" fmla="*/ 0 h 183"/>
                  <a:gd name="T74" fmla="*/ 0 w 128"/>
                  <a:gd name="T75" fmla="*/ 0 h 183"/>
                  <a:gd name="T76" fmla="*/ 0 w 128"/>
                  <a:gd name="T77" fmla="*/ 0 h 183"/>
                  <a:gd name="T78" fmla="*/ 0 w 128"/>
                  <a:gd name="T79" fmla="*/ 0 h 183"/>
                  <a:gd name="T80" fmla="*/ 0 w 128"/>
                  <a:gd name="T81" fmla="*/ 0 h 183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28"/>
                  <a:gd name="T124" fmla="*/ 0 h 183"/>
                  <a:gd name="T125" fmla="*/ 128 w 128"/>
                  <a:gd name="T126" fmla="*/ 183 h 183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28" h="183">
                    <a:moveTo>
                      <a:pt x="108" y="61"/>
                    </a:moveTo>
                    <a:lnTo>
                      <a:pt x="111" y="80"/>
                    </a:lnTo>
                    <a:lnTo>
                      <a:pt x="109" y="97"/>
                    </a:lnTo>
                    <a:lnTo>
                      <a:pt x="101" y="110"/>
                    </a:lnTo>
                    <a:lnTo>
                      <a:pt x="89" y="123"/>
                    </a:lnTo>
                    <a:lnTo>
                      <a:pt x="75" y="134"/>
                    </a:lnTo>
                    <a:lnTo>
                      <a:pt x="60" y="145"/>
                    </a:lnTo>
                    <a:lnTo>
                      <a:pt x="43" y="156"/>
                    </a:lnTo>
                    <a:lnTo>
                      <a:pt x="29" y="167"/>
                    </a:lnTo>
                    <a:lnTo>
                      <a:pt x="27" y="170"/>
                    </a:lnTo>
                    <a:lnTo>
                      <a:pt x="26" y="172"/>
                    </a:lnTo>
                    <a:lnTo>
                      <a:pt x="26" y="176"/>
                    </a:lnTo>
                    <a:lnTo>
                      <a:pt x="28" y="179"/>
                    </a:lnTo>
                    <a:lnTo>
                      <a:pt x="30" y="182"/>
                    </a:lnTo>
                    <a:lnTo>
                      <a:pt x="34" y="183"/>
                    </a:lnTo>
                    <a:lnTo>
                      <a:pt x="37" y="183"/>
                    </a:lnTo>
                    <a:lnTo>
                      <a:pt x="41" y="182"/>
                    </a:lnTo>
                    <a:lnTo>
                      <a:pt x="58" y="171"/>
                    </a:lnTo>
                    <a:lnTo>
                      <a:pt x="76" y="160"/>
                    </a:lnTo>
                    <a:lnTo>
                      <a:pt x="92" y="147"/>
                    </a:lnTo>
                    <a:lnTo>
                      <a:pt x="108" y="132"/>
                    </a:lnTo>
                    <a:lnTo>
                      <a:pt x="118" y="116"/>
                    </a:lnTo>
                    <a:lnTo>
                      <a:pt x="125" y="98"/>
                    </a:lnTo>
                    <a:lnTo>
                      <a:pt x="128" y="78"/>
                    </a:lnTo>
                    <a:lnTo>
                      <a:pt x="123" y="58"/>
                    </a:lnTo>
                    <a:lnTo>
                      <a:pt x="112" y="41"/>
                    </a:lnTo>
                    <a:lnTo>
                      <a:pt x="98" y="28"/>
                    </a:lnTo>
                    <a:lnTo>
                      <a:pt x="80" y="16"/>
                    </a:lnTo>
                    <a:lnTo>
                      <a:pt x="61" y="8"/>
                    </a:lnTo>
                    <a:lnTo>
                      <a:pt x="41" y="2"/>
                    </a:lnTo>
                    <a:lnTo>
                      <a:pt x="23" y="0"/>
                    </a:lnTo>
                    <a:lnTo>
                      <a:pt x="9" y="1"/>
                    </a:lnTo>
                    <a:lnTo>
                      <a:pt x="0" y="6"/>
                    </a:lnTo>
                    <a:lnTo>
                      <a:pt x="16" y="10"/>
                    </a:lnTo>
                    <a:lnTo>
                      <a:pt x="33" y="14"/>
                    </a:lnTo>
                    <a:lnTo>
                      <a:pt x="48" y="17"/>
                    </a:lnTo>
                    <a:lnTo>
                      <a:pt x="63" y="22"/>
                    </a:lnTo>
                    <a:lnTo>
                      <a:pt x="77" y="28"/>
                    </a:lnTo>
                    <a:lnTo>
                      <a:pt x="90" y="36"/>
                    </a:lnTo>
                    <a:lnTo>
                      <a:pt x="101" y="46"/>
                    </a:lnTo>
                    <a:lnTo>
                      <a:pt x="108" y="61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787" name="Freeform 822"/>
              <p:cNvSpPr>
                <a:spLocks/>
              </p:cNvSpPr>
              <p:nvPr/>
            </p:nvSpPr>
            <p:spPr bwMode="auto">
              <a:xfrm>
                <a:off x="5070" y="2650"/>
                <a:ext cx="112" cy="88"/>
              </a:xfrm>
              <a:custGeom>
                <a:avLst/>
                <a:gdLst>
                  <a:gd name="T0" fmla="*/ 0 w 323"/>
                  <a:gd name="T1" fmla="*/ 0 h 379"/>
                  <a:gd name="T2" fmla="*/ 0 w 323"/>
                  <a:gd name="T3" fmla="*/ 0 h 379"/>
                  <a:gd name="T4" fmla="*/ 0 w 323"/>
                  <a:gd name="T5" fmla="*/ 0 h 379"/>
                  <a:gd name="T6" fmla="*/ 0 w 323"/>
                  <a:gd name="T7" fmla="*/ 0 h 379"/>
                  <a:gd name="T8" fmla="*/ 0 w 323"/>
                  <a:gd name="T9" fmla="*/ 0 h 379"/>
                  <a:gd name="T10" fmla="*/ 0 w 323"/>
                  <a:gd name="T11" fmla="*/ 0 h 379"/>
                  <a:gd name="T12" fmla="*/ 0 w 323"/>
                  <a:gd name="T13" fmla="*/ 0 h 379"/>
                  <a:gd name="T14" fmla="*/ 0 w 323"/>
                  <a:gd name="T15" fmla="*/ 0 h 379"/>
                  <a:gd name="T16" fmla="*/ 0 w 323"/>
                  <a:gd name="T17" fmla="*/ 0 h 379"/>
                  <a:gd name="T18" fmla="*/ 0 w 323"/>
                  <a:gd name="T19" fmla="*/ 0 h 379"/>
                  <a:gd name="T20" fmla="*/ 0 w 323"/>
                  <a:gd name="T21" fmla="*/ 0 h 379"/>
                  <a:gd name="T22" fmla="*/ 0 w 323"/>
                  <a:gd name="T23" fmla="*/ 0 h 379"/>
                  <a:gd name="T24" fmla="*/ 0 w 323"/>
                  <a:gd name="T25" fmla="*/ 0 h 379"/>
                  <a:gd name="T26" fmla="*/ 0 w 323"/>
                  <a:gd name="T27" fmla="*/ 0 h 379"/>
                  <a:gd name="T28" fmla="*/ 0 w 323"/>
                  <a:gd name="T29" fmla="*/ 0 h 379"/>
                  <a:gd name="T30" fmla="*/ 0 w 323"/>
                  <a:gd name="T31" fmla="*/ 0 h 379"/>
                  <a:gd name="T32" fmla="*/ 0 w 323"/>
                  <a:gd name="T33" fmla="*/ 0 h 379"/>
                  <a:gd name="T34" fmla="*/ 0 w 323"/>
                  <a:gd name="T35" fmla="*/ 0 h 379"/>
                  <a:gd name="T36" fmla="*/ 0 w 323"/>
                  <a:gd name="T37" fmla="*/ 0 h 379"/>
                  <a:gd name="T38" fmla="*/ 0 w 323"/>
                  <a:gd name="T39" fmla="*/ 0 h 379"/>
                  <a:gd name="T40" fmla="*/ 0 w 323"/>
                  <a:gd name="T41" fmla="*/ 0 h 379"/>
                  <a:gd name="T42" fmla="*/ 0 w 323"/>
                  <a:gd name="T43" fmla="*/ 0 h 379"/>
                  <a:gd name="T44" fmla="*/ 0 w 323"/>
                  <a:gd name="T45" fmla="*/ 0 h 379"/>
                  <a:gd name="T46" fmla="*/ 0 w 323"/>
                  <a:gd name="T47" fmla="*/ 0 h 379"/>
                  <a:gd name="T48" fmla="*/ 0 w 323"/>
                  <a:gd name="T49" fmla="*/ 0 h 379"/>
                  <a:gd name="T50" fmla="*/ 0 w 323"/>
                  <a:gd name="T51" fmla="*/ 0 h 379"/>
                  <a:gd name="T52" fmla="*/ 0 w 323"/>
                  <a:gd name="T53" fmla="*/ 0 h 379"/>
                  <a:gd name="T54" fmla="*/ 0 w 323"/>
                  <a:gd name="T55" fmla="*/ 0 h 379"/>
                  <a:gd name="T56" fmla="*/ 0 w 323"/>
                  <a:gd name="T57" fmla="*/ 0 h 379"/>
                  <a:gd name="T58" fmla="*/ 0 w 323"/>
                  <a:gd name="T59" fmla="*/ 0 h 379"/>
                  <a:gd name="T60" fmla="*/ 0 w 323"/>
                  <a:gd name="T61" fmla="*/ 0 h 379"/>
                  <a:gd name="T62" fmla="*/ 0 w 323"/>
                  <a:gd name="T63" fmla="*/ 0 h 379"/>
                  <a:gd name="T64" fmla="*/ 0 w 323"/>
                  <a:gd name="T65" fmla="*/ 0 h 379"/>
                  <a:gd name="T66" fmla="*/ 0 w 323"/>
                  <a:gd name="T67" fmla="*/ 0 h 379"/>
                  <a:gd name="T68" fmla="*/ 0 w 323"/>
                  <a:gd name="T69" fmla="*/ 0 h 379"/>
                  <a:gd name="T70" fmla="*/ 0 w 323"/>
                  <a:gd name="T71" fmla="*/ 0 h 379"/>
                  <a:gd name="T72" fmla="*/ 0 w 323"/>
                  <a:gd name="T73" fmla="*/ 0 h 379"/>
                  <a:gd name="T74" fmla="*/ 0 w 323"/>
                  <a:gd name="T75" fmla="*/ 0 h 379"/>
                  <a:gd name="T76" fmla="*/ 0 w 323"/>
                  <a:gd name="T77" fmla="*/ 0 h 379"/>
                  <a:gd name="T78" fmla="*/ 0 w 323"/>
                  <a:gd name="T79" fmla="*/ 0 h 379"/>
                  <a:gd name="T80" fmla="*/ 0 w 323"/>
                  <a:gd name="T81" fmla="*/ 0 h 379"/>
                  <a:gd name="T82" fmla="*/ 0 w 323"/>
                  <a:gd name="T83" fmla="*/ 0 h 379"/>
                  <a:gd name="T84" fmla="*/ 0 w 323"/>
                  <a:gd name="T85" fmla="*/ 0 h 379"/>
                  <a:gd name="T86" fmla="*/ 0 w 323"/>
                  <a:gd name="T87" fmla="*/ 0 h 379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323"/>
                  <a:gd name="T133" fmla="*/ 0 h 379"/>
                  <a:gd name="T134" fmla="*/ 323 w 323"/>
                  <a:gd name="T135" fmla="*/ 379 h 379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323" h="379">
                    <a:moveTo>
                      <a:pt x="126" y="50"/>
                    </a:moveTo>
                    <a:lnTo>
                      <a:pt x="101" y="70"/>
                    </a:lnTo>
                    <a:lnTo>
                      <a:pt x="76" y="92"/>
                    </a:lnTo>
                    <a:lnTo>
                      <a:pt x="54" y="115"/>
                    </a:lnTo>
                    <a:lnTo>
                      <a:pt x="34" y="140"/>
                    </a:lnTo>
                    <a:lnTo>
                      <a:pt x="18" y="167"/>
                    </a:lnTo>
                    <a:lnTo>
                      <a:pt x="6" y="196"/>
                    </a:lnTo>
                    <a:lnTo>
                      <a:pt x="0" y="227"/>
                    </a:lnTo>
                    <a:lnTo>
                      <a:pt x="1" y="259"/>
                    </a:lnTo>
                    <a:lnTo>
                      <a:pt x="4" y="267"/>
                    </a:lnTo>
                    <a:lnTo>
                      <a:pt x="7" y="277"/>
                    </a:lnTo>
                    <a:lnTo>
                      <a:pt x="11" y="283"/>
                    </a:lnTo>
                    <a:lnTo>
                      <a:pt x="15" y="291"/>
                    </a:lnTo>
                    <a:lnTo>
                      <a:pt x="21" y="298"/>
                    </a:lnTo>
                    <a:lnTo>
                      <a:pt x="27" y="305"/>
                    </a:lnTo>
                    <a:lnTo>
                      <a:pt x="34" y="311"/>
                    </a:lnTo>
                    <a:lnTo>
                      <a:pt x="41" y="316"/>
                    </a:lnTo>
                    <a:lnTo>
                      <a:pt x="57" y="325"/>
                    </a:lnTo>
                    <a:lnTo>
                      <a:pt x="72" y="333"/>
                    </a:lnTo>
                    <a:lnTo>
                      <a:pt x="87" y="340"/>
                    </a:lnTo>
                    <a:lnTo>
                      <a:pt x="103" y="345"/>
                    </a:lnTo>
                    <a:lnTo>
                      <a:pt x="120" y="351"/>
                    </a:lnTo>
                    <a:lnTo>
                      <a:pt x="136" y="356"/>
                    </a:lnTo>
                    <a:lnTo>
                      <a:pt x="153" y="360"/>
                    </a:lnTo>
                    <a:lnTo>
                      <a:pt x="169" y="364"/>
                    </a:lnTo>
                    <a:lnTo>
                      <a:pt x="187" y="367"/>
                    </a:lnTo>
                    <a:lnTo>
                      <a:pt x="204" y="370"/>
                    </a:lnTo>
                    <a:lnTo>
                      <a:pt x="221" y="372"/>
                    </a:lnTo>
                    <a:lnTo>
                      <a:pt x="238" y="374"/>
                    </a:lnTo>
                    <a:lnTo>
                      <a:pt x="256" y="375"/>
                    </a:lnTo>
                    <a:lnTo>
                      <a:pt x="273" y="376"/>
                    </a:lnTo>
                    <a:lnTo>
                      <a:pt x="290" y="378"/>
                    </a:lnTo>
                    <a:lnTo>
                      <a:pt x="307" y="379"/>
                    </a:lnTo>
                    <a:lnTo>
                      <a:pt x="312" y="379"/>
                    </a:lnTo>
                    <a:lnTo>
                      <a:pt x="317" y="375"/>
                    </a:lnTo>
                    <a:lnTo>
                      <a:pt x="320" y="372"/>
                    </a:lnTo>
                    <a:lnTo>
                      <a:pt x="323" y="366"/>
                    </a:lnTo>
                    <a:lnTo>
                      <a:pt x="323" y="360"/>
                    </a:lnTo>
                    <a:lnTo>
                      <a:pt x="320" y="356"/>
                    </a:lnTo>
                    <a:lnTo>
                      <a:pt x="316" y="352"/>
                    </a:lnTo>
                    <a:lnTo>
                      <a:pt x="311" y="351"/>
                    </a:lnTo>
                    <a:lnTo>
                      <a:pt x="295" y="351"/>
                    </a:lnTo>
                    <a:lnTo>
                      <a:pt x="279" y="351"/>
                    </a:lnTo>
                    <a:lnTo>
                      <a:pt x="263" y="350"/>
                    </a:lnTo>
                    <a:lnTo>
                      <a:pt x="248" y="349"/>
                    </a:lnTo>
                    <a:lnTo>
                      <a:pt x="231" y="348"/>
                    </a:lnTo>
                    <a:lnTo>
                      <a:pt x="215" y="345"/>
                    </a:lnTo>
                    <a:lnTo>
                      <a:pt x="200" y="343"/>
                    </a:lnTo>
                    <a:lnTo>
                      <a:pt x="183" y="341"/>
                    </a:lnTo>
                    <a:lnTo>
                      <a:pt x="168" y="337"/>
                    </a:lnTo>
                    <a:lnTo>
                      <a:pt x="151" y="334"/>
                    </a:lnTo>
                    <a:lnTo>
                      <a:pt x="136" y="329"/>
                    </a:lnTo>
                    <a:lnTo>
                      <a:pt x="121" y="325"/>
                    </a:lnTo>
                    <a:lnTo>
                      <a:pt x="106" y="320"/>
                    </a:lnTo>
                    <a:lnTo>
                      <a:pt x="92" y="313"/>
                    </a:lnTo>
                    <a:lnTo>
                      <a:pt x="76" y="306"/>
                    </a:lnTo>
                    <a:lnTo>
                      <a:pt x="62" y="300"/>
                    </a:lnTo>
                    <a:lnTo>
                      <a:pt x="51" y="291"/>
                    </a:lnTo>
                    <a:lnTo>
                      <a:pt x="41" y="280"/>
                    </a:lnTo>
                    <a:lnTo>
                      <a:pt x="35" y="269"/>
                    </a:lnTo>
                    <a:lnTo>
                      <a:pt x="31" y="255"/>
                    </a:lnTo>
                    <a:lnTo>
                      <a:pt x="31" y="239"/>
                    </a:lnTo>
                    <a:lnTo>
                      <a:pt x="33" y="218"/>
                    </a:lnTo>
                    <a:lnTo>
                      <a:pt x="38" y="197"/>
                    </a:lnTo>
                    <a:lnTo>
                      <a:pt x="42" y="182"/>
                    </a:lnTo>
                    <a:lnTo>
                      <a:pt x="51" y="165"/>
                    </a:lnTo>
                    <a:lnTo>
                      <a:pt x="60" y="150"/>
                    </a:lnTo>
                    <a:lnTo>
                      <a:pt x="68" y="136"/>
                    </a:lnTo>
                    <a:lnTo>
                      <a:pt x="79" y="124"/>
                    </a:lnTo>
                    <a:lnTo>
                      <a:pt x="89" y="111"/>
                    </a:lnTo>
                    <a:lnTo>
                      <a:pt x="101" y="100"/>
                    </a:lnTo>
                    <a:lnTo>
                      <a:pt x="114" y="88"/>
                    </a:lnTo>
                    <a:lnTo>
                      <a:pt x="129" y="76"/>
                    </a:lnTo>
                    <a:lnTo>
                      <a:pt x="144" y="64"/>
                    </a:lnTo>
                    <a:lnTo>
                      <a:pt x="162" y="53"/>
                    </a:lnTo>
                    <a:lnTo>
                      <a:pt x="181" y="41"/>
                    </a:lnTo>
                    <a:lnTo>
                      <a:pt x="201" y="31"/>
                    </a:lnTo>
                    <a:lnTo>
                      <a:pt x="219" y="22"/>
                    </a:lnTo>
                    <a:lnTo>
                      <a:pt x="237" y="14"/>
                    </a:lnTo>
                    <a:lnTo>
                      <a:pt x="253" y="7"/>
                    </a:lnTo>
                    <a:lnTo>
                      <a:pt x="268" y="1"/>
                    </a:lnTo>
                    <a:lnTo>
                      <a:pt x="255" y="0"/>
                    </a:lnTo>
                    <a:lnTo>
                      <a:pt x="238" y="1"/>
                    </a:lnTo>
                    <a:lnTo>
                      <a:pt x="221" y="5"/>
                    </a:lnTo>
                    <a:lnTo>
                      <a:pt x="201" y="11"/>
                    </a:lnTo>
                    <a:lnTo>
                      <a:pt x="181" y="19"/>
                    </a:lnTo>
                    <a:lnTo>
                      <a:pt x="161" y="28"/>
                    </a:lnTo>
                    <a:lnTo>
                      <a:pt x="142" y="39"/>
                    </a:lnTo>
                    <a:lnTo>
                      <a:pt x="126" y="5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788" name="Freeform 823"/>
              <p:cNvSpPr>
                <a:spLocks/>
              </p:cNvSpPr>
              <p:nvPr/>
            </p:nvSpPr>
            <p:spPr bwMode="auto">
              <a:xfrm>
                <a:off x="5229" y="2647"/>
                <a:ext cx="99" cy="59"/>
              </a:xfrm>
              <a:custGeom>
                <a:avLst/>
                <a:gdLst>
                  <a:gd name="T0" fmla="*/ 0 w 282"/>
                  <a:gd name="T1" fmla="*/ 0 h 253"/>
                  <a:gd name="T2" fmla="*/ 0 w 282"/>
                  <a:gd name="T3" fmla="*/ 0 h 253"/>
                  <a:gd name="T4" fmla="*/ 0 w 282"/>
                  <a:gd name="T5" fmla="*/ 0 h 253"/>
                  <a:gd name="T6" fmla="*/ 0 w 282"/>
                  <a:gd name="T7" fmla="*/ 0 h 253"/>
                  <a:gd name="T8" fmla="*/ 0 w 282"/>
                  <a:gd name="T9" fmla="*/ 0 h 253"/>
                  <a:gd name="T10" fmla="*/ 0 w 282"/>
                  <a:gd name="T11" fmla="*/ 0 h 253"/>
                  <a:gd name="T12" fmla="*/ 0 w 282"/>
                  <a:gd name="T13" fmla="*/ 0 h 253"/>
                  <a:gd name="T14" fmla="*/ 0 w 282"/>
                  <a:gd name="T15" fmla="*/ 0 h 253"/>
                  <a:gd name="T16" fmla="*/ 0 w 282"/>
                  <a:gd name="T17" fmla="*/ 0 h 253"/>
                  <a:gd name="T18" fmla="*/ 0 w 282"/>
                  <a:gd name="T19" fmla="*/ 0 h 253"/>
                  <a:gd name="T20" fmla="*/ 0 w 282"/>
                  <a:gd name="T21" fmla="*/ 0 h 253"/>
                  <a:gd name="T22" fmla="*/ 0 w 282"/>
                  <a:gd name="T23" fmla="*/ 0 h 253"/>
                  <a:gd name="T24" fmla="*/ 0 w 282"/>
                  <a:gd name="T25" fmla="*/ 0 h 253"/>
                  <a:gd name="T26" fmla="*/ 0 w 282"/>
                  <a:gd name="T27" fmla="*/ 0 h 253"/>
                  <a:gd name="T28" fmla="*/ 0 w 282"/>
                  <a:gd name="T29" fmla="*/ 0 h 253"/>
                  <a:gd name="T30" fmla="*/ 0 w 282"/>
                  <a:gd name="T31" fmla="*/ 0 h 253"/>
                  <a:gd name="T32" fmla="*/ 0 w 282"/>
                  <a:gd name="T33" fmla="*/ 0 h 253"/>
                  <a:gd name="T34" fmla="*/ 0 w 282"/>
                  <a:gd name="T35" fmla="*/ 0 h 253"/>
                  <a:gd name="T36" fmla="*/ 0 w 282"/>
                  <a:gd name="T37" fmla="*/ 0 h 253"/>
                  <a:gd name="T38" fmla="*/ 0 w 282"/>
                  <a:gd name="T39" fmla="*/ 0 h 253"/>
                  <a:gd name="T40" fmla="*/ 0 w 282"/>
                  <a:gd name="T41" fmla="*/ 0 h 253"/>
                  <a:gd name="T42" fmla="*/ 0 w 282"/>
                  <a:gd name="T43" fmla="*/ 0 h 253"/>
                  <a:gd name="T44" fmla="*/ 0 w 282"/>
                  <a:gd name="T45" fmla="*/ 0 h 253"/>
                  <a:gd name="T46" fmla="*/ 0 w 282"/>
                  <a:gd name="T47" fmla="*/ 0 h 253"/>
                  <a:gd name="T48" fmla="*/ 0 w 282"/>
                  <a:gd name="T49" fmla="*/ 0 h 253"/>
                  <a:gd name="T50" fmla="*/ 0 w 282"/>
                  <a:gd name="T51" fmla="*/ 0 h 253"/>
                  <a:gd name="T52" fmla="*/ 0 w 282"/>
                  <a:gd name="T53" fmla="*/ 0 h 253"/>
                  <a:gd name="T54" fmla="*/ 0 w 282"/>
                  <a:gd name="T55" fmla="*/ 0 h 253"/>
                  <a:gd name="T56" fmla="*/ 0 w 282"/>
                  <a:gd name="T57" fmla="*/ 0 h 253"/>
                  <a:gd name="T58" fmla="*/ 0 w 282"/>
                  <a:gd name="T59" fmla="*/ 0 h 253"/>
                  <a:gd name="T60" fmla="*/ 0 w 282"/>
                  <a:gd name="T61" fmla="*/ 0 h 253"/>
                  <a:gd name="T62" fmla="*/ 0 w 282"/>
                  <a:gd name="T63" fmla="*/ 0 h 253"/>
                  <a:gd name="T64" fmla="*/ 0 w 282"/>
                  <a:gd name="T65" fmla="*/ 0 h 253"/>
                  <a:gd name="T66" fmla="*/ 0 w 282"/>
                  <a:gd name="T67" fmla="*/ 0 h 253"/>
                  <a:gd name="T68" fmla="*/ 0 w 282"/>
                  <a:gd name="T69" fmla="*/ 0 h 253"/>
                  <a:gd name="T70" fmla="*/ 0 w 282"/>
                  <a:gd name="T71" fmla="*/ 0 h 253"/>
                  <a:gd name="T72" fmla="*/ 0 w 282"/>
                  <a:gd name="T73" fmla="*/ 0 h 253"/>
                  <a:gd name="T74" fmla="*/ 0 w 282"/>
                  <a:gd name="T75" fmla="*/ 0 h 253"/>
                  <a:gd name="T76" fmla="*/ 0 w 282"/>
                  <a:gd name="T77" fmla="*/ 0 h 253"/>
                  <a:gd name="T78" fmla="*/ 0 w 282"/>
                  <a:gd name="T79" fmla="*/ 0 h 253"/>
                  <a:gd name="T80" fmla="*/ 0 w 282"/>
                  <a:gd name="T81" fmla="*/ 0 h 253"/>
                  <a:gd name="T82" fmla="*/ 0 w 282"/>
                  <a:gd name="T83" fmla="*/ 0 h 253"/>
                  <a:gd name="T84" fmla="*/ 0 w 282"/>
                  <a:gd name="T85" fmla="*/ 0 h 253"/>
                  <a:gd name="T86" fmla="*/ 0 w 282"/>
                  <a:gd name="T87" fmla="*/ 0 h 253"/>
                  <a:gd name="T88" fmla="*/ 0 w 282"/>
                  <a:gd name="T89" fmla="*/ 0 h 253"/>
                  <a:gd name="T90" fmla="*/ 0 w 282"/>
                  <a:gd name="T91" fmla="*/ 0 h 253"/>
                  <a:gd name="T92" fmla="*/ 0 w 282"/>
                  <a:gd name="T93" fmla="*/ 0 h 253"/>
                  <a:gd name="T94" fmla="*/ 0 w 282"/>
                  <a:gd name="T95" fmla="*/ 0 h 253"/>
                  <a:gd name="T96" fmla="*/ 0 w 282"/>
                  <a:gd name="T97" fmla="*/ 0 h 253"/>
                  <a:gd name="T98" fmla="*/ 0 w 282"/>
                  <a:gd name="T99" fmla="*/ 0 h 253"/>
                  <a:gd name="T100" fmla="*/ 0 w 282"/>
                  <a:gd name="T101" fmla="*/ 0 h 253"/>
                  <a:gd name="T102" fmla="*/ 0 w 282"/>
                  <a:gd name="T103" fmla="*/ 0 h 253"/>
                  <a:gd name="T104" fmla="*/ 0 w 282"/>
                  <a:gd name="T105" fmla="*/ 0 h 253"/>
                  <a:gd name="T106" fmla="*/ 0 w 282"/>
                  <a:gd name="T107" fmla="*/ 0 h 253"/>
                  <a:gd name="T108" fmla="*/ 0 w 282"/>
                  <a:gd name="T109" fmla="*/ 0 h 253"/>
                  <a:gd name="T110" fmla="*/ 0 w 282"/>
                  <a:gd name="T111" fmla="*/ 0 h 253"/>
                  <a:gd name="T112" fmla="*/ 0 w 282"/>
                  <a:gd name="T113" fmla="*/ 0 h 253"/>
                  <a:gd name="T114" fmla="*/ 0 w 282"/>
                  <a:gd name="T115" fmla="*/ 0 h 253"/>
                  <a:gd name="T116" fmla="*/ 0 w 282"/>
                  <a:gd name="T117" fmla="*/ 0 h 253"/>
                  <a:gd name="T118" fmla="*/ 0 w 282"/>
                  <a:gd name="T119" fmla="*/ 0 h 253"/>
                  <a:gd name="T120" fmla="*/ 0 w 282"/>
                  <a:gd name="T121" fmla="*/ 0 h 253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282"/>
                  <a:gd name="T184" fmla="*/ 0 h 253"/>
                  <a:gd name="T185" fmla="*/ 282 w 282"/>
                  <a:gd name="T186" fmla="*/ 253 h 253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282" h="253">
                    <a:moveTo>
                      <a:pt x="235" y="78"/>
                    </a:moveTo>
                    <a:lnTo>
                      <a:pt x="248" y="92"/>
                    </a:lnTo>
                    <a:lnTo>
                      <a:pt x="255" y="108"/>
                    </a:lnTo>
                    <a:lnTo>
                      <a:pt x="259" y="125"/>
                    </a:lnTo>
                    <a:lnTo>
                      <a:pt x="259" y="144"/>
                    </a:lnTo>
                    <a:lnTo>
                      <a:pt x="257" y="159"/>
                    </a:lnTo>
                    <a:lnTo>
                      <a:pt x="252" y="171"/>
                    </a:lnTo>
                    <a:lnTo>
                      <a:pt x="244" y="184"/>
                    </a:lnTo>
                    <a:lnTo>
                      <a:pt x="236" y="194"/>
                    </a:lnTo>
                    <a:lnTo>
                      <a:pt x="225" y="206"/>
                    </a:lnTo>
                    <a:lnTo>
                      <a:pt x="215" y="215"/>
                    </a:lnTo>
                    <a:lnTo>
                      <a:pt x="204" y="225"/>
                    </a:lnTo>
                    <a:lnTo>
                      <a:pt x="194" y="236"/>
                    </a:lnTo>
                    <a:lnTo>
                      <a:pt x="191" y="239"/>
                    </a:lnTo>
                    <a:lnTo>
                      <a:pt x="190" y="242"/>
                    </a:lnTo>
                    <a:lnTo>
                      <a:pt x="191" y="246"/>
                    </a:lnTo>
                    <a:lnTo>
                      <a:pt x="194" y="249"/>
                    </a:lnTo>
                    <a:lnTo>
                      <a:pt x="197" y="252"/>
                    </a:lnTo>
                    <a:lnTo>
                      <a:pt x="201" y="253"/>
                    </a:lnTo>
                    <a:lnTo>
                      <a:pt x="205" y="252"/>
                    </a:lnTo>
                    <a:lnTo>
                      <a:pt x="209" y="249"/>
                    </a:lnTo>
                    <a:lnTo>
                      <a:pt x="232" y="234"/>
                    </a:lnTo>
                    <a:lnTo>
                      <a:pt x="251" y="215"/>
                    </a:lnTo>
                    <a:lnTo>
                      <a:pt x="267" y="192"/>
                    </a:lnTo>
                    <a:lnTo>
                      <a:pt x="278" y="168"/>
                    </a:lnTo>
                    <a:lnTo>
                      <a:pt x="282" y="141"/>
                    </a:lnTo>
                    <a:lnTo>
                      <a:pt x="279" y="116"/>
                    </a:lnTo>
                    <a:lnTo>
                      <a:pt x="270" y="92"/>
                    </a:lnTo>
                    <a:lnTo>
                      <a:pt x="251" y="70"/>
                    </a:lnTo>
                    <a:lnTo>
                      <a:pt x="237" y="59"/>
                    </a:lnTo>
                    <a:lnTo>
                      <a:pt x="221" y="48"/>
                    </a:lnTo>
                    <a:lnTo>
                      <a:pt x="202" y="39"/>
                    </a:lnTo>
                    <a:lnTo>
                      <a:pt x="183" y="31"/>
                    </a:lnTo>
                    <a:lnTo>
                      <a:pt x="163" y="24"/>
                    </a:lnTo>
                    <a:lnTo>
                      <a:pt x="142" y="18"/>
                    </a:lnTo>
                    <a:lnTo>
                      <a:pt x="122" y="13"/>
                    </a:lnTo>
                    <a:lnTo>
                      <a:pt x="101" y="8"/>
                    </a:lnTo>
                    <a:lnTo>
                      <a:pt x="82" y="5"/>
                    </a:lnTo>
                    <a:lnTo>
                      <a:pt x="63" y="2"/>
                    </a:lnTo>
                    <a:lnTo>
                      <a:pt x="47" y="0"/>
                    </a:lnTo>
                    <a:lnTo>
                      <a:pt x="32" y="0"/>
                    </a:lnTo>
                    <a:lnTo>
                      <a:pt x="19" y="0"/>
                    </a:lnTo>
                    <a:lnTo>
                      <a:pt x="10" y="1"/>
                    </a:lnTo>
                    <a:lnTo>
                      <a:pt x="4" y="4"/>
                    </a:lnTo>
                    <a:lnTo>
                      <a:pt x="0" y="6"/>
                    </a:lnTo>
                    <a:lnTo>
                      <a:pt x="12" y="8"/>
                    </a:lnTo>
                    <a:lnTo>
                      <a:pt x="25" y="9"/>
                    </a:lnTo>
                    <a:lnTo>
                      <a:pt x="38" y="12"/>
                    </a:lnTo>
                    <a:lnTo>
                      <a:pt x="52" y="14"/>
                    </a:lnTo>
                    <a:lnTo>
                      <a:pt x="67" y="16"/>
                    </a:lnTo>
                    <a:lnTo>
                      <a:pt x="82" y="18"/>
                    </a:lnTo>
                    <a:lnTo>
                      <a:pt x="97" y="22"/>
                    </a:lnTo>
                    <a:lnTo>
                      <a:pt x="114" y="25"/>
                    </a:lnTo>
                    <a:lnTo>
                      <a:pt x="129" y="30"/>
                    </a:lnTo>
                    <a:lnTo>
                      <a:pt x="146" y="35"/>
                    </a:lnTo>
                    <a:lnTo>
                      <a:pt x="162" y="40"/>
                    </a:lnTo>
                    <a:lnTo>
                      <a:pt x="177" y="46"/>
                    </a:lnTo>
                    <a:lnTo>
                      <a:pt x="192" y="53"/>
                    </a:lnTo>
                    <a:lnTo>
                      <a:pt x="208" y="60"/>
                    </a:lnTo>
                    <a:lnTo>
                      <a:pt x="222" y="69"/>
                    </a:lnTo>
                    <a:lnTo>
                      <a:pt x="235" y="78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789" name="Freeform 824"/>
              <p:cNvSpPr>
                <a:spLocks/>
              </p:cNvSpPr>
              <p:nvPr/>
            </p:nvSpPr>
            <p:spPr bwMode="auto">
              <a:xfrm>
                <a:off x="5030" y="2680"/>
                <a:ext cx="40" cy="54"/>
              </a:xfrm>
              <a:custGeom>
                <a:avLst/>
                <a:gdLst>
                  <a:gd name="T0" fmla="*/ 0 w 115"/>
                  <a:gd name="T1" fmla="*/ 0 h 236"/>
                  <a:gd name="T2" fmla="*/ 0 w 115"/>
                  <a:gd name="T3" fmla="*/ 0 h 236"/>
                  <a:gd name="T4" fmla="*/ 0 w 115"/>
                  <a:gd name="T5" fmla="*/ 0 h 236"/>
                  <a:gd name="T6" fmla="*/ 0 w 115"/>
                  <a:gd name="T7" fmla="*/ 0 h 236"/>
                  <a:gd name="T8" fmla="*/ 0 w 115"/>
                  <a:gd name="T9" fmla="*/ 0 h 236"/>
                  <a:gd name="T10" fmla="*/ 0 w 115"/>
                  <a:gd name="T11" fmla="*/ 0 h 236"/>
                  <a:gd name="T12" fmla="*/ 0 w 115"/>
                  <a:gd name="T13" fmla="*/ 0 h 236"/>
                  <a:gd name="T14" fmla="*/ 0 w 115"/>
                  <a:gd name="T15" fmla="*/ 0 h 236"/>
                  <a:gd name="T16" fmla="*/ 0 w 115"/>
                  <a:gd name="T17" fmla="*/ 0 h 236"/>
                  <a:gd name="T18" fmla="*/ 0 w 115"/>
                  <a:gd name="T19" fmla="*/ 0 h 236"/>
                  <a:gd name="T20" fmla="*/ 0 w 115"/>
                  <a:gd name="T21" fmla="*/ 0 h 236"/>
                  <a:gd name="T22" fmla="*/ 0 w 115"/>
                  <a:gd name="T23" fmla="*/ 0 h 236"/>
                  <a:gd name="T24" fmla="*/ 0 w 115"/>
                  <a:gd name="T25" fmla="*/ 0 h 236"/>
                  <a:gd name="T26" fmla="*/ 0 w 115"/>
                  <a:gd name="T27" fmla="*/ 0 h 236"/>
                  <a:gd name="T28" fmla="*/ 0 w 115"/>
                  <a:gd name="T29" fmla="*/ 0 h 236"/>
                  <a:gd name="T30" fmla="*/ 0 w 115"/>
                  <a:gd name="T31" fmla="*/ 0 h 236"/>
                  <a:gd name="T32" fmla="*/ 0 w 115"/>
                  <a:gd name="T33" fmla="*/ 0 h 236"/>
                  <a:gd name="T34" fmla="*/ 0 w 115"/>
                  <a:gd name="T35" fmla="*/ 0 h 236"/>
                  <a:gd name="T36" fmla="*/ 0 w 115"/>
                  <a:gd name="T37" fmla="*/ 0 h 236"/>
                  <a:gd name="T38" fmla="*/ 0 w 115"/>
                  <a:gd name="T39" fmla="*/ 0 h 236"/>
                  <a:gd name="T40" fmla="*/ 0 w 115"/>
                  <a:gd name="T41" fmla="*/ 0 h 236"/>
                  <a:gd name="T42" fmla="*/ 0 w 115"/>
                  <a:gd name="T43" fmla="*/ 0 h 236"/>
                  <a:gd name="T44" fmla="*/ 0 w 115"/>
                  <a:gd name="T45" fmla="*/ 0 h 236"/>
                  <a:gd name="T46" fmla="*/ 0 w 115"/>
                  <a:gd name="T47" fmla="*/ 0 h 236"/>
                  <a:gd name="T48" fmla="*/ 0 w 115"/>
                  <a:gd name="T49" fmla="*/ 0 h 236"/>
                  <a:gd name="T50" fmla="*/ 0 w 115"/>
                  <a:gd name="T51" fmla="*/ 0 h 236"/>
                  <a:gd name="T52" fmla="*/ 0 w 115"/>
                  <a:gd name="T53" fmla="*/ 0 h 236"/>
                  <a:gd name="T54" fmla="*/ 0 w 115"/>
                  <a:gd name="T55" fmla="*/ 0 h 236"/>
                  <a:gd name="T56" fmla="*/ 0 w 115"/>
                  <a:gd name="T57" fmla="*/ 0 h 236"/>
                  <a:gd name="T58" fmla="*/ 0 w 115"/>
                  <a:gd name="T59" fmla="*/ 0 h 236"/>
                  <a:gd name="T60" fmla="*/ 0 w 115"/>
                  <a:gd name="T61" fmla="*/ 0 h 236"/>
                  <a:gd name="T62" fmla="*/ 0 w 115"/>
                  <a:gd name="T63" fmla="*/ 0 h 236"/>
                  <a:gd name="T64" fmla="*/ 0 w 115"/>
                  <a:gd name="T65" fmla="*/ 0 h 236"/>
                  <a:gd name="T66" fmla="*/ 0 w 115"/>
                  <a:gd name="T67" fmla="*/ 0 h 236"/>
                  <a:gd name="T68" fmla="*/ 0 w 115"/>
                  <a:gd name="T69" fmla="*/ 0 h 236"/>
                  <a:gd name="T70" fmla="*/ 0 w 115"/>
                  <a:gd name="T71" fmla="*/ 0 h 236"/>
                  <a:gd name="T72" fmla="*/ 0 w 115"/>
                  <a:gd name="T73" fmla="*/ 0 h 236"/>
                  <a:gd name="T74" fmla="*/ 0 w 115"/>
                  <a:gd name="T75" fmla="*/ 0 h 236"/>
                  <a:gd name="T76" fmla="*/ 0 w 115"/>
                  <a:gd name="T77" fmla="*/ 0 h 236"/>
                  <a:gd name="T78" fmla="*/ 0 w 115"/>
                  <a:gd name="T79" fmla="*/ 0 h 236"/>
                  <a:gd name="T80" fmla="*/ 0 w 115"/>
                  <a:gd name="T81" fmla="*/ 0 h 2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15"/>
                  <a:gd name="T124" fmla="*/ 0 h 236"/>
                  <a:gd name="T125" fmla="*/ 115 w 115"/>
                  <a:gd name="T126" fmla="*/ 236 h 236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15" h="236">
                    <a:moveTo>
                      <a:pt x="0" y="128"/>
                    </a:moveTo>
                    <a:lnTo>
                      <a:pt x="0" y="148"/>
                    </a:lnTo>
                    <a:lnTo>
                      <a:pt x="5" y="166"/>
                    </a:lnTo>
                    <a:lnTo>
                      <a:pt x="13" y="184"/>
                    </a:lnTo>
                    <a:lnTo>
                      <a:pt x="24" y="198"/>
                    </a:lnTo>
                    <a:lnTo>
                      <a:pt x="39" y="211"/>
                    </a:lnTo>
                    <a:lnTo>
                      <a:pt x="55" y="223"/>
                    </a:lnTo>
                    <a:lnTo>
                      <a:pt x="74" y="231"/>
                    </a:lnTo>
                    <a:lnTo>
                      <a:pt x="92" y="235"/>
                    </a:lnTo>
                    <a:lnTo>
                      <a:pt x="98" y="236"/>
                    </a:lnTo>
                    <a:lnTo>
                      <a:pt x="104" y="234"/>
                    </a:lnTo>
                    <a:lnTo>
                      <a:pt x="109" y="231"/>
                    </a:lnTo>
                    <a:lnTo>
                      <a:pt x="111" y="226"/>
                    </a:lnTo>
                    <a:lnTo>
                      <a:pt x="111" y="220"/>
                    </a:lnTo>
                    <a:lnTo>
                      <a:pt x="110" y="215"/>
                    </a:lnTo>
                    <a:lnTo>
                      <a:pt x="107" y="210"/>
                    </a:lnTo>
                    <a:lnTo>
                      <a:pt x="101" y="208"/>
                    </a:lnTo>
                    <a:lnTo>
                      <a:pt x="82" y="201"/>
                    </a:lnTo>
                    <a:lnTo>
                      <a:pt x="64" y="192"/>
                    </a:lnTo>
                    <a:lnTo>
                      <a:pt x="50" y="179"/>
                    </a:lnTo>
                    <a:lnTo>
                      <a:pt x="40" y="165"/>
                    </a:lnTo>
                    <a:lnTo>
                      <a:pt x="33" y="148"/>
                    </a:lnTo>
                    <a:lnTo>
                      <a:pt x="29" y="130"/>
                    </a:lnTo>
                    <a:lnTo>
                      <a:pt x="29" y="110"/>
                    </a:lnTo>
                    <a:lnTo>
                      <a:pt x="35" y="89"/>
                    </a:lnTo>
                    <a:lnTo>
                      <a:pt x="43" y="74"/>
                    </a:lnTo>
                    <a:lnTo>
                      <a:pt x="56" y="60"/>
                    </a:lnTo>
                    <a:lnTo>
                      <a:pt x="70" y="46"/>
                    </a:lnTo>
                    <a:lnTo>
                      <a:pt x="85" y="33"/>
                    </a:lnTo>
                    <a:lnTo>
                      <a:pt x="98" y="23"/>
                    </a:lnTo>
                    <a:lnTo>
                      <a:pt x="109" y="12"/>
                    </a:lnTo>
                    <a:lnTo>
                      <a:pt x="115" y="6"/>
                    </a:lnTo>
                    <a:lnTo>
                      <a:pt x="115" y="0"/>
                    </a:lnTo>
                    <a:lnTo>
                      <a:pt x="102" y="4"/>
                    </a:lnTo>
                    <a:lnTo>
                      <a:pt x="85" y="12"/>
                    </a:lnTo>
                    <a:lnTo>
                      <a:pt x="68" y="26"/>
                    </a:lnTo>
                    <a:lnTo>
                      <a:pt x="49" y="42"/>
                    </a:lnTo>
                    <a:lnTo>
                      <a:pt x="32" y="61"/>
                    </a:lnTo>
                    <a:lnTo>
                      <a:pt x="17" y="82"/>
                    </a:lnTo>
                    <a:lnTo>
                      <a:pt x="6" y="105"/>
                    </a:lnTo>
                    <a:lnTo>
                      <a:pt x="0" y="128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790" name="Freeform 825"/>
              <p:cNvSpPr>
                <a:spLocks/>
              </p:cNvSpPr>
              <p:nvPr/>
            </p:nvSpPr>
            <p:spPr bwMode="auto">
              <a:xfrm>
                <a:off x="5311" y="2643"/>
                <a:ext cx="87" cy="73"/>
              </a:xfrm>
              <a:custGeom>
                <a:avLst/>
                <a:gdLst>
                  <a:gd name="T0" fmla="*/ 0 w 245"/>
                  <a:gd name="T1" fmla="*/ 0 h 310"/>
                  <a:gd name="T2" fmla="*/ 0 w 245"/>
                  <a:gd name="T3" fmla="*/ 0 h 310"/>
                  <a:gd name="T4" fmla="*/ 0 w 245"/>
                  <a:gd name="T5" fmla="*/ 0 h 310"/>
                  <a:gd name="T6" fmla="*/ 0 w 245"/>
                  <a:gd name="T7" fmla="*/ 0 h 310"/>
                  <a:gd name="T8" fmla="*/ 0 w 245"/>
                  <a:gd name="T9" fmla="*/ 0 h 310"/>
                  <a:gd name="T10" fmla="*/ 0 w 245"/>
                  <a:gd name="T11" fmla="*/ 0 h 310"/>
                  <a:gd name="T12" fmla="*/ 0 w 245"/>
                  <a:gd name="T13" fmla="*/ 0 h 310"/>
                  <a:gd name="T14" fmla="*/ 0 w 245"/>
                  <a:gd name="T15" fmla="*/ 0 h 310"/>
                  <a:gd name="T16" fmla="*/ 0 w 245"/>
                  <a:gd name="T17" fmla="*/ 0 h 310"/>
                  <a:gd name="T18" fmla="*/ 0 w 245"/>
                  <a:gd name="T19" fmla="*/ 0 h 310"/>
                  <a:gd name="T20" fmla="*/ 0 w 245"/>
                  <a:gd name="T21" fmla="*/ 0 h 310"/>
                  <a:gd name="T22" fmla="*/ 0 w 245"/>
                  <a:gd name="T23" fmla="*/ 0 h 310"/>
                  <a:gd name="T24" fmla="*/ 0 w 245"/>
                  <a:gd name="T25" fmla="*/ 0 h 310"/>
                  <a:gd name="T26" fmla="*/ 0 w 245"/>
                  <a:gd name="T27" fmla="*/ 0 h 310"/>
                  <a:gd name="T28" fmla="*/ 0 w 245"/>
                  <a:gd name="T29" fmla="*/ 0 h 310"/>
                  <a:gd name="T30" fmla="*/ 0 w 245"/>
                  <a:gd name="T31" fmla="*/ 0 h 310"/>
                  <a:gd name="T32" fmla="*/ 0 w 245"/>
                  <a:gd name="T33" fmla="*/ 0 h 310"/>
                  <a:gd name="T34" fmla="*/ 0 w 245"/>
                  <a:gd name="T35" fmla="*/ 0 h 310"/>
                  <a:gd name="T36" fmla="*/ 0 w 245"/>
                  <a:gd name="T37" fmla="*/ 0 h 310"/>
                  <a:gd name="T38" fmla="*/ 0 w 245"/>
                  <a:gd name="T39" fmla="*/ 0 h 310"/>
                  <a:gd name="T40" fmla="*/ 0 w 245"/>
                  <a:gd name="T41" fmla="*/ 0 h 310"/>
                  <a:gd name="T42" fmla="*/ 0 w 245"/>
                  <a:gd name="T43" fmla="*/ 0 h 310"/>
                  <a:gd name="T44" fmla="*/ 0 w 245"/>
                  <a:gd name="T45" fmla="*/ 0 h 310"/>
                  <a:gd name="T46" fmla="*/ 0 w 245"/>
                  <a:gd name="T47" fmla="*/ 0 h 310"/>
                  <a:gd name="T48" fmla="*/ 0 w 245"/>
                  <a:gd name="T49" fmla="*/ 0 h 310"/>
                  <a:gd name="T50" fmla="*/ 0 w 245"/>
                  <a:gd name="T51" fmla="*/ 0 h 310"/>
                  <a:gd name="T52" fmla="*/ 0 w 245"/>
                  <a:gd name="T53" fmla="*/ 0 h 310"/>
                  <a:gd name="T54" fmla="*/ 0 w 245"/>
                  <a:gd name="T55" fmla="*/ 0 h 310"/>
                  <a:gd name="T56" fmla="*/ 0 w 245"/>
                  <a:gd name="T57" fmla="*/ 0 h 310"/>
                  <a:gd name="T58" fmla="*/ 0 w 245"/>
                  <a:gd name="T59" fmla="*/ 0 h 310"/>
                  <a:gd name="T60" fmla="*/ 0 w 245"/>
                  <a:gd name="T61" fmla="*/ 0 h 310"/>
                  <a:gd name="T62" fmla="*/ 0 w 245"/>
                  <a:gd name="T63" fmla="*/ 0 h 310"/>
                  <a:gd name="T64" fmla="*/ 0 w 245"/>
                  <a:gd name="T65" fmla="*/ 0 h 310"/>
                  <a:gd name="T66" fmla="*/ 0 w 245"/>
                  <a:gd name="T67" fmla="*/ 0 h 310"/>
                  <a:gd name="T68" fmla="*/ 0 w 245"/>
                  <a:gd name="T69" fmla="*/ 0 h 310"/>
                  <a:gd name="T70" fmla="*/ 0 w 245"/>
                  <a:gd name="T71" fmla="*/ 0 h 310"/>
                  <a:gd name="T72" fmla="*/ 0 w 245"/>
                  <a:gd name="T73" fmla="*/ 0 h 310"/>
                  <a:gd name="T74" fmla="*/ 0 w 245"/>
                  <a:gd name="T75" fmla="*/ 0 h 310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w 245"/>
                  <a:gd name="T115" fmla="*/ 0 h 310"/>
                  <a:gd name="T116" fmla="*/ 245 w 245"/>
                  <a:gd name="T117" fmla="*/ 310 h 310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T114" t="T115" r="T116" b="T117"/>
                <a:pathLst>
                  <a:path w="245" h="310">
                    <a:moveTo>
                      <a:pt x="200" y="116"/>
                    </a:moveTo>
                    <a:lnTo>
                      <a:pt x="208" y="124"/>
                    </a:lnTo>
                    <a:lnTo>
                      <a:pt x="214" y="133"/>
                    </a:lnTo>
                    <a:lnTo>
                      <a:pt x="220" y="144"/>
                    </a:lnTo>
                    <a:lnTo>
                      <a:pt x="223" y="154"/>
                    </a:lnTo>
                    <a:lnTo>
                      <a:pt x="226" y="164"/>
                    </a:lnTo>
                    <a:lnTo>
                      <a:pt x="224" y="176"/>
                    </a:lnTo>
                    <a:lnTo>
                      <a:pt x="222" y="187"/>
                    </a:lnTo>
                    <a:lnTo>
                      <a:pt x="216" y="198"/>
                    </a:lnTo>
                    <a:lnTo>
                      <a:pt x="208" y="209"/>
                    </a:lnTo>
                    <a:lnTo>
                      <a:pt x="199" y="219"/>
                    </a:lnTo>
                    <a:lnTo>
                      <a:pt x="188" y="229"/>
                    </a:lnTo>
                    <a:lnTo>
                      <a:pt x="177" y="238"/>
                    </a:lnTo>
                    <a:lnTo>
                      <a:pt x="166" y="246"/>
                    </a:lnTo>
                    <a:lnTo>
                      <a:pt x="154" y="255"/>
                    </a:lnTo>
                    <a:lnTo>
                      <a:pt x="142" y="264"/>
                    </a:lnTo>
                    <a:lnTo>
                      <a:pt x="132" y="275"/>
                    </a:lnTo>
                    <a:lnTo>
                      <a:pt x="128" y="278"/>
                    </a:lnTo>
                    <a:lnTo>
                      <a:pt x="126" y="283"/>
                    </a:lnTo>
                    <a:lnTo>
                      <a:pt x="124" y="287"/>
                    </a:lnTo>
                    <a:lnTo>
                      <a:pt x="121" y="292"/>
                    </a:lnTo>
                    <a:lnTo>
                      <a:pt x="120" y="296"/>
                    </a:lnTo>
                    <a:lnTo>
                      <a:pt x="120" y="301"/>
                    </a:lnTo>
                    <a:lnTo>
                      <a:pt x="122" y="306"/>
                    </a:lnTo>
                    <a:lnTo>
                      <a:pt x="126" y="309"/>
                    </a:lnTo>
                    <a:lnTo>
                      <a:pt x="131" y="310"/>
                    </a:lnTo>
                    <a:lnTo>
                      <a:pt x="135" y="310"/>
                    </a:lnTo>
                    <a:lnTo>
                      <a:pt x="139" y="309"/>
                    </a:lnTo>
                    <a:lnTo>
                      <a:pt x="142" y="306"/>
                    </a:lnTo>
                    <a:lnTo>
                      <a:pt x="154" y="292"/>
                    </a:lnTo>
                    <a:lnTo>
                      <a:pt x="167" y="280"/>
                    </a:lnTo>
                    <a:lnTo>
                      <a:pt x="180" y="269"/>
                    </a:lnTo>
                    <a:lnTo>
                      <a:pt x="194" y="257"/>
                    </a:lnTo>
                    <a:lnTo>
                      <a:pt x="207" y="246"/>
                    </a:lnTo>
                    <a:lnTo>
                      <a:pt x="220" y="233"/>
                    </a:lnTo>
                    <a:lnTo>
                      <a:pt x="230" y="219"/>
                    </a:lnTo>
                    <a:lnTo>
                      <a:pt x="238" y="204"/>
                    </a:lnTo>
                    <a:lnTo>
                      <a:pt x="244" y="186"/>
                    </a:lnTo>
                    <a:lnTo>
                      <a:pt x="245" y="169"/>
                    </a:lnTo>
                    <a:lnTo>
                      <a:pt x="243" y="152"/>
                    </a:lnTo>
                    <a:lnTo>
                      <a:pt x="237" y="134"/>
                    </a:lnTo>
                    <a:lnTo>
                      <a:pt x="228" y="119"/>
                    </a:lnTo>
                    <a:lnTo>
                      <a:pt x="217" y="105"/>
                    </a:lnTo>
                    <a:lnTo>
                      <a:pt x="203" y="93"/>
                    </a:lnTo>
                    <a:lnTo>
                      <a:pt x="188" y="83"/>
                    </a:lnTo>
                    <a:lnTo>
                      <a:pt x="176" y="76"/>
                    </a:lnTo>
                    <a:lnTo>
                      <a:pt x="163" y="69"/>
                    </a:lnTo>
                    <a:lnTo>
                      <a:pt x="151" y="61"/>
                    </a:lnTo>
                    <a:lnTo>
                      <a:pt x="136" y="54"/>
                    </a:lnTo>
                    <a:lnTo>
                      <a:pt x="122" y="46"/>
                    </a:lnTo>
                    <a:lnTo>
                      <a:pt x="107" y="39"/>
                    </a:lnTo>
                    <a:lnTo>
                      <a:pt x="93" y="31"/>
                    </a:lnTo>
                    <a:lnTo>
                      <a:pt x="79" y="24"/>
                    </a:lnTo>
                    <a:lnTo>
                      <a:pt x="66" y="18"/>
                    </a:lnTo>
                    <a:lnTo>
                      <a:pt x="53" y="13"/>
                    </a:lnTo>
                    <a:lnTo>
                      <a:pt x="40" y="8"/>
                    </a:lnTo>
                    <a:lnTo>
                      <a:pt x="30" y="5"/>
                    </a:lnTo>
                    <a:lnTo>
                      <a:pt x="20" y="1"/>
                    </a:lnTo>
                    <a:lnTo>
                      <a:pt x="12" y="0"/>
                    </a:lnTo>
                    <a:lnTo>
                      <a:pt x="5" y="0"/>
                    </a:lnTo>
                    <a:lnTo>
                      <a:pt x="0" y="2"/>
                    </a:lnTo>
                    <a:lnTo>
                      <a:pt x="11" y="8"/>
                    </a:lnTo>
                    <a:lnTo>
                      <a:pt x="23" y="14"/>
                    </a:lnTo>
                    <a:lnTo>
                      <a:pt x="36" y="20"/>
                    </a:lnTo>
                    <a:lnTo>
                      <a:pt x="47" y="25"/>
                    </a:lnTo>
                    <a:lnTo>
                      <a:pt x="60" y="31"/>
                    </a:lnTo>
                    <a:lnTo>
                      <a:pt x="73" y="37"/>
                    </a:lnTo>
                    <a:lnTo>
                      <a:pt x="86" y="44"/>
                    </a:lnTo>
                    <a:lnTo>
                      <a:pt x="99" y="51"/>
                    </a:lnTo>
                    <a:lnTo>
                      <a:pt x="113" y="57"/>
                    </a:lnTo>
                    <a:lnTo>
                      <a:pt x="126" y="64"/>
                    </a:lnTo>
                    <a:lnTo>
                      <a:pt x="139" y="71"/>
                    </a:lnTo>
                    <a:lnTo>
                      <a:pt x="152" y="79"/>
                    </a:lnTo>
                    <a:lnTo>
                      <a:pt x="165" y="88"/>
                    </a:lnTo>
                    <a:lnTo>
                      <a:pt x="176" y="96"/>
                    </a:lnTo>
                    <a:lnTo>
                      <a:pt x="188" y="106"/>
                    </a:lnTo>
                    <a:lnTo>
                      <a:pt x="200" y="11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pic>
          <p:nvPicPr>
            <p:cNvPr id="57778" name="Picture 826" descr="access_point_stylized_gray_small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72" y="3642"/>
              <a:ext cx="430" cy="3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7394" name="Line 827"/>
          <p:cNvSpPr>
            <a:spLocks noChangeShapeType="1"/>
          </p:cNvSpPr>
          <p:nvPr/>
        </p:nvSpPr>
        <p:spPr bwMode="auto">
          <a:xfrm rot="5400000" flipV="1">
            <a:off x="9515476" y="5440364"/>
            <a:ext cx="3175" cy="85725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57395" name="Group 828"/>
          <p:cNvGrpSpPr>
            <a:grpSpLocks/>
          </p:cNvGrpSpPr>
          <p:nvPr/>
        </p:nvGrpSpPr>
        <p:grpSpPr bwMode="auto">
          <a:xfrm>
            <a:off x="6778626" y="2038350"/>
            <a:ext cx="504825" cy="401638"/>
            <a:chOff x="2896" y="396"/>
            <a:chExt cx="1848" cy="1887"/>
          </a:xfrm>
        </p:grpSpPr>
        <p:pic>
          <p:nvPicPr>
            <p:cNvPr id="57754" name="Picture 829" descr="laptop_keyboard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2966" y="1553"/>
              <a:ext cx="1526" cy="7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7755" name="Freeform 830"/>
            <p:cNvSpPr>
              <a:spLocks/>
            </p:cNvSpPr>
            <p:nvPr/>
          </p:nvSpPr>
          <p:spPr bwMode="auto">
            <a:xfrm>
              <a:off x="3472" y="844"/>
              <a:ext cx="1228" cy="953"/>
            </a:xfrm>
            <a:custGeom>
              <a:avLst/>
              <a:gdLst>
                <a:gd name="T0" fmla="*/ 0 w 2982"/>
                <a:gd name="T1" fmla="*/ 0 h 2442"/>
                <a:gd name="T2" fmla="*/ 0 w 2982"/>
                <a:gd name="T3" fmla="*/ 0 h 2442"/>
                <a:gd name="T4" fmla="*/ 0 w 2982"/>
                <a:gd name="T5" fmla="*/ 0 h 2442"/>
                <a:gd name="T6" fmla="*/ 0 w 2982"/>
                <a:gd name="T7" fmla="*/ 0 h 2442"/>
                <a:gd name="T8" fmla="*/ 0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pic>
          <p:nvPicPr>
            <p:cNvPr id="57756" name="Picture 831" descr="screen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32" y="868"/>
              <a:ext cx="1117" cy="8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7757" name="Freeform 832"/>
            <p:cNvSpPr>
              <a:spLocks/>
            </p:cNvSpPr>
            <p:nvPr/>
          </p:nvSpPr>
          <p:spPr bwMode="auto">
            <a:xfrm>
              <a:off x="3695" y="816"/>
              <a:ext cx="1042" cy="177"/>
            </a:xfrm>
            <a:custGeom>
              <a:avLst/>
              <a:gdLst>
                <a:gd name="T0" fmla="*/ 0 w 2528"/>
                <a:gd name="T1" fmla="*/ 0 h 455"/>
                <a:gd name="T2" fmla="*/ 0 w 2528"/>
                <a:gd name="T3" fmla="*/ 0 h 455"/>
                <a:gd name="T4" fmla="*/ 0 w 2528"/>
                <a:gd name="T5" fmla="*/ 0 h 455"/>
                <a:gd name="T6" fmla="*/ 0 w 2528"/>
                <a:gd name="T7" fmla="*/ 0 h 455"/>
                <a:gd name="T8" fmla="*/ 0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2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58" name="Freeform 833"/>
            <p:cNvSpPr>
              <a:spLocks/>
            </p:cNvSpPr>
            <p:nvPr/>
          </p:nvSpPr>
          <p:spPr bwMode="auto">
            <a:xfrm>
              <a:off x="3461" y="814"/>
              <a:ext cx="289" cy="739"/>
            </a:xfrm>
            <a:custGeom>
              <a:avLst/>
              <a:gdLst>
                <a:gd name="T0" fmla="*/ 0 w 702"/>
                <a:gd name="T1" fmla="*/ 0 h 1893"/>
                <a:gd name="T2" fmla="*/ 0 w 702"/>
                <a:gd name="T3" fmla="*/ 0 h 1893"/>
                <a:gd name="T4" fmla="*/ 0 w 702"/>
                <a:gd name="T5" fmla="*/ 0 h 1893"/>
                <a:gd name="T6" fmla="*/ 0 w 702"/>
                <a:gd name="T7" fmla="*/ 0 h 1893"/>
                <a:gd name="T8" fmla="*/ 0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59" name="Freeform 834"/>
            <p:cNvSpPr>
              <a:spLocks/>
            </p:cNvSpPr>
            <p:nvPr/>
          </p:nvSpPr>
          <p:spPr bwMode="auto">
            <a:xfrm>
              <a:off x="4418" y="946"/>
              <a:ext cx="311" cy="853"/>
            </a:xfrm>
            <a:custGeom>
              <a:avLst/>
              <a:gdLst>
                <a:gd name="T0" fmla="*/ 0 w 756"/>
                <a:gd name="T1" fmla="*/ 0 h 2184"/>
                <a:gd name="T2" fmla="*/ 0 w 756"/>
                <a:gd name="T3" fmla="*/ 0 h 2184"/>
                <a:gd name="T4" fmla="*/ 0 w 756"/>
                <a:gd name="T5" fmla="*/ 0 h 2184"/>
                <a:gd name="T6" fmla="*/ 0 w 756"/>
                <a:gd name="T7" fmla="*/ 0 h 2184"/>
                <a:gd name="T8" fmla="*/ 0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60" name="Freeform 835"/>
            <p:cNvSpPr>
              <a:spLocks/>
            </p:cNvSpPr>
            <p:nvPr/>
          </p:nvSpPr>
          <p:spPr bwMode="auto">
            <a:xfrm>
              <a:off x="3457" y="1515"/>
              <a:ext cx="1143" cy="288"/>
            </a:xfrm>
            <a:custGeom>
              <a:avLst/>
              <a:gdLst>
                <a:gd name="T0" fmla="*/ 0 w 2773"/>
                <a:gd name="T1" fmla="*/ 0 h 738"/>
                <a:gd name="T2" fmla="*/ 0 w 2773"/>
                <a:gd name="T3" fmla="*/ 0 h 738"/>
                <a:gd name="T4" fmla="*/ 0 w 2773"/>
                <a:gd name="T5" fmla="*/ 0 h 738"/>
                <a:gd name="T6" fmla="*/ 0 w 2773"/>
                <a:gd name="T7" fmla="*/ 0 h 738"/>
                <a:gd name="T8" fmla="*/ 0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61" name="Freeform 836"/>
            <p:cNvSpPr>
              <a:spLocks/>
            </p:cNvSpPr>
            <p:nvPr/>
          </p:nvSpPr>
          <p:spPr bwMode="auto">
            <a:xfrm>
              <a:off x="4452" y="954"/>
              <a:ext cx="292" cy="855"/>
            </a:xfrm>
            <a:custGeom>
              <a:avLst/>
              <a:gdLst>
                <a:gd name="T0" fmla="*/ 0 w 637"/>
                <a:gd name="T1" fmla="*/ 0 h 1659"/>
                <a:gd name="T2" fmla="*/ 0 w 637"/>
                <a:gd name="T3" fmla="*/ 0 h 1659"/>
                <a:gd name="T4" fmla="*/ 0 w 637"/>
                <a:gd name="T5" fmla="*/ 1 h 1659"/>
                <a:gd name="T6" fmla="*/ 0 w 637"/>
                <a:gd name="T7" fmla="*/ 1 h 1659"/>
                <a:gd name="T8" fmla="*/ 0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62" name="Freeform 837"/>
            <p:cNvSpPr>
              <a:spLocks/>
            </p:cNvSpPr>
            <p:nvPr/>
          </p:nvSpPr>
          <p:spPr bwMode="auto">
            <a:xfrm>
              <a:off x="3459" y="1553"/>
              <a:ext cx="1016" cy="284"/>
            </a:xfrm>
            <a:custGeom>
              <a:avLst/>
              <a:gdLst>
                <a:gd name="T0" fmla="*/ 0 w 2216"/>
                <a:gd name="T1" fmla="*/ 0 h 550"/>
                <a:gd name="T2" fmla="*/ 0 w 2216"/>
                <a:gd name="T3" fmla="*/ 1 h 550"/>
                <a:gd name="T4" fmla="*/ 0 w 2216"/>
                <a:gd name="T5" fmla="*/ 1 h 550"/>
                <a:gd name="T6" fmla="*/ 0 w 2216"/>
                <a:gd name="T7" fmla="*/ 1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2"/>
                </a:gs>
                <a:gs pos="100000">
                  <a:srgbClr val="DDDDDD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63" name="Freeform 838"/>
            <p:cNvSpPr>
              <a:spLocks/>
            </p:cNvSpPr>
            <p:nvPr/>
          </p:nvSpPr>
          <p:spPr bwMode="auto">
            <a:xfrm>
              <a:off x="3442" y="1857"/>
              <a:ext cx="345" cy="169"/>
            </a:xfrm>
            <a:custGeom>
              <a:avLst/>
              <a:gdLst>
                <a:gd name="T0" fmla="*/ 0 w 752"/>
                <a:gd name="T1" fmla="*/ 0 h 327"/>
                <a:gd name="T2" fmla="*/ 0 w 752"/>
                <a:gd name="T3" fmla="*/ 1 h 327"/>
                <a:gd name="T4" fmla="*/ 0 w 752"/>
                <a:gd name="T5" fmla="*/ 1 h 327"/>
                <a:gd name="T6" fmla="*/ 0 w 752"/>
                <a:gd name="T7" fmla="*/ 1 h 327"/>
                <a:gd name="T8" fmla="*/ 0 w 752"/>
                <a:gd name="T9" fmla="*/ 0 h 3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2"/>
                <a:gd name="T16" fmla="*/ 0 h 327"/>
                <a:gd name="T17" fmla="*/ 752 w 752"/>
                <a:gd name="T18" fmla="*/ 327 h 32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2" h="327">
                  <a:moveTo>
                    <a:pt x="293" y="0"/>
                  </a:moveTo>
                  <a:lnTo>
                    <a:pt x="752" y="124"/>
                  </a:lnTo>
                  <a:lnTo>
                    <a:pt x="470" y="327"/>
                  </a:lnTo>
                  <a:lnTo>
                    <a:pt x="0" y="18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64" name="Freeform 839"/>
            <p:cNvSpPr>
              <a:spLocks/>
            </p:cNvSpPr>
            <p:nvPr/>
          </p:nvSpPr>
          <p:spPr bwMode="auto">
            <a:xfrm>
              <a:off x="3449" y="1860"/>
              <a:ext cx="333" cy="160"/>
            </a:xfrm>
            <a:custGeom>
              <a:avLst/>
              <a:gdLst>
                <a:gd name="T0" fmla="*/ 0 w 726"/>
                <a:gd name="T1" fmla="*/ 0 h 311"/>
                <a:gd name="T2" fmla="*/ 0 w 726"/>
                <a:gd name="T3" fmla="*/ 1 h 311"/>
                <a:gd name="T4" fmla="*/ 0 w 726"/>
                <a:gd name="T5" fmla="*/ 1 h 311"/>
                <a:gd name="T6" fmla="*/ 0 w 726"/>
                <a:gd name="T7" fmla="*/ 1 h 311"/>
                <a:gd name="T8" fmla="*/ 0 w 726"/>
                <a:gd name="T9" fmla="*/ 0 h 31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26"/>
                <a:gd name="T16" fmla="*/ 0 h 311"/>
                <a:gd name="T17" fmla="*/ 726 w 726"/>
                <a:gd name="T18" fmla="*/ 311 h 31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26" h="311">
                  <a:moveTo>
                    <a:pt x="282" y="0"/>
                  </a:moveTo>
                  <a:lnTo>
                    <a:pt x="726" y="119"/>
                  </a:lnTo>
                  <a:lnTo>
                    <a:pt x="457" y="311"/>
                  </a:lnTo>
                  <a:lnTo>
                    <a:pt x="0" y="173"/>
                  </a:lnTo>
                  <a:lnTo>
                    <a:pt x="282" y="0"/>
                  </a:lnTo>
                  <a:close/>
                </a:path>
              </a:pathLst>
            </a:custGeom>
            <a:gradFill rotWithShape="1">
              <a:gsLst>
                <a:gs pos="0">
                  <a:srgbClr val="4D4D4D"/>
                </a:gs>
                <a:gs pos="100000">
                  <a:srgbClr val="DDDDDD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65" name="Freeform 840"/>
            <p:cNvSpPr>
              <a:spLocks/>
            </p:cNvSpPr>
            <p:nvPr/>
          </p:nvSpPr>
          <p:spPr bwMode="auto">
            <a:xfrm>
              <a:off x="3473" y="1923"/>
              <a:ext cx="119" cy="52"/>
            </a:xfrm>
            <a:custGeom>
              <a:avLst/>
              <a:gdLst>
                <a:gd name="T0" fmla="*/ 0 w 258"/>
                <a:gd name="T1" fmla="*/ 1 h 100"/>
                <a:gd name="T2" fmla="*/ 0 w 258"/>
                <a:gd name="T3" fmla="*/ 0 h 100"/>
                <a:gd name="T4" fmla="*/ 0 w 258"/>
                <a:gd name="T5" fmla="*/ 1 h 100"/>
                <a:gd name="T6" fmla="*/ 0 w 258"/>
                <a:gd name="T7" fmla="*/ 1 h 100"/>
                <a:gd name="T8" fmla="*/ 0 w 258"/>
                <a:gd name="T9" fmla="*/ 1 h 1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8"/>
                <a:gd name="T16" fmla="*/ 0 h 100"/>
                <a:gd name="T17" fmla="*/ 258 w 258"/>
                <a:gd name="T18" fmla="*/ 100 h 10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8" h="100">
                  <a:moveTo>
                    <a:pt x="0" y="44"/>
                  </a:moveTo>
                  <a:lnTo>
                    <a:pt x="75" y="0"/>
                  </a:lnTo>
                  <a:lnTo>
                    <a:pt x="258" y="50"/>
                  </a:lnTo>
                  <a:lnTo>
                    <a:pt x="183" y="100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66" name="Freeform 841"/>
            <p:cNvSpPr>
              <a:spLocks/>
            </p:cNvSpPr>
            <p:nvPr/>
          </p:nvSpPr>
          <p:spPr bwMode="auto">
            <a:xfrm>
              <a:off x="3469" y="1947"/>
              <a:ext cx="89" cy="32"/>
            </a:xfrm>
            <a:custGeom>
              <a:avLst/>
              <a:gdLst>
                <a:gd name="T0" fmla="*/ 0 w 194"/>
                <a:gd name="T1" fmla="*/ 0 h 63"/>
                <a:gd name="T2" fmla="*/ 0 w 194"/>
                <a:gd name="T3" fmla="*/ 1 h 63"/>
                <a:gd name="T4" fmla="*/ 0 w 194"/>
                <a:gd name="T5" fmla="*/ 1 h 63"/>
                <a:gd name="T6" fmla="*/ 0 w 194"/>
                <a:gd name="T7" fmla="*/ 1 h 63"/>
                <a:gd name="T8" fmla="*/ 0 w 194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"/>
                <a:gd name="T16" fmla="*/ 0 h 63"/>
                <a:gd name="T17" fmla="*/ 194 w 194"/>
                <a:gd name="T18" fmla="*/ 63 h 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67" name="Freeform 842"/>
            <p:cNvSpPr>
              <a:spLocks/>
            </p:cNvSpPr>
            <p:nvPr/>
          </p:nvSpPr>
          <p:spPr bwMode="auto">
            <a:xfrm>
              <a:off x="3570" y="1956"/>
              <a:ext cx="119" cy="53"/>
            </a:xfrm>
            <a:custGeom>
              <a:avLst/>
              <a:gdLst>
                <a:gd name="T0" fmla="*/ 0 w 258"/>
                <a:gd name="T1" fmla="*/ 1 h 102"/>
                <a:gd name="T2" fmla="*/ 0 w 258"/>
                <a:gd name="T3" fmla="*/ 0 h 102"/>
                <a:gd name="T4" fmla="*/ 0 w 258"/>
                <a:gd name="T5" fmla="*/ 1 h 102"/>
                <a:gd name="T6" fmla="*/ 0 w 258"/>
                <a:gd name="T7" fmla="*/ 1 h 102"/>
                <a:gd name="T8" fmla="*/ 0 w 258"/>
                <a:gd name="T9" fmla="*/ 1 h 1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8"/>
                <a:gd name="T16" fmla="*/ 0 h 102"/>
                <a:gd name="T17" fmla="*/ 258 w 258"/>
                <a:gd name="T18" fmla="*/ 102 h 10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8" h="102">
                  <a:moveTo>
                    <a:pt x="0" y="46"/>
                  </a:moveTo>
                  <a:lnTo>
                    <a:pt x="71" y="0"/>
                  </a:lnTo>
                  <a:lnTo>
                    <a:pt x="258" y="52"/>
                  </a:lnTo>
                  <a:lnTo>
                    <a:pt x="183" y="102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68" name="Freeform 843"/>
            <p:cNvSpPr>
              <a:spLocks/>
            </p:cNvSpPr>
            <p:nvPr/>
          </p:nvSpPr>
          <p:spPr bwMode="auto">
            <a:xfrm>
              <a:off x="3566" y="1981"/>
              <a:ext cx="89" cy="33"/>
            </a:xfrm>
            <a:custGeom>
              <a:avLst/>
              <a:gdLst>
                <a:gd name="T0" fmla="*/ 0 w 194"/>
                <a:gd name="T1" fmla="*/ 0 h 63"/>
                <a:gd name="T2" fmla="*/ 0 w 194"/>
                <a:gd name="T3" fmla="*/ 1 h 63"/>
                <a:gd name="T4" fmla="*/ 0 w 194"/>
                <a:gd name="T5" fmla="*/ 1 h 63"/>
                <a:gd name="T6" fmla="*/ 0 w 194"/>
                <a:gd name="T7" fmla="*/ 1 h 63"/>
                <a:gd name="T8" fmla="*/ 0 w 194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"/>
                <a:gd name="T16" fmla="*/ 0 h 63"/>
                <a:gd name="T17" fmla="*/ 194 w 194"/>
                <a:gd name="T18" fmla="*/ 63 h 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69" name="Freeform 844"/>
            <p:cNvSpPr>
              <a:spLocks/>
            </p:cNvSpPr>
            <p:nvPr/>
          </p:nvSpPr>
          <p:spPr bwMode="auto">
            <a:xfrm>
              <a:off x="4032" y="1882"/>
              <a:ext cx="418" cy="371"/>
            </a:xfrm>
            <a:custGeom>
              <a:avLst/>
              <a:gdLst>
                <a:gd name="T0" fmla="*/ 0 w 990"/>
                <a:gd name="T1" fmla="*/ 0 h 792"/>
                <a:gd name="T2" fmla="*/ 0 w 990"/>
                <a:gd name="T3" fmla="*/ 0 h 792"/>
                <a:gd name="T4" fmla="*/ 0 w 990"/>
                <a:gd name="T5" fmla="*/ 0 h 792"/>
                <a:gd name="T6" fmla="*/ 0 w 990"/>
                <a:gd name="T7" fmla="*/ 0 h 792"/>
                <a:gd name="T8" fmla="*/ 0 w 990"/>
                <a:gd name="T9" fmla="*/ 0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70" name="Freeform 845"/>
            <p:cNvSpPr>
              <a:spLocks/>
            </p:cNvSpPr>
            <p:nvPr/>
          </p:nvSpPr>
          <p:spPr bwMode="auto">
            <a:xfrm>
              <a:off x="2966" y="1912"/>
              <a:ext cx="1069" cy="338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71" name="Freeform 846"/>
            <p:cNvSpPr>
              <a:spLocks/>
            </p:cNvSpPr>
            <p:nvPr/>
          </p:nvSpPr>
          <p:spPr bwMode="auto">
            <a:xfrm>
              <a:off x="2967" y="1850"/>
              <a:ext cx="12" cy="68"/>
            </a:xfrm>
            <a:custGeom>
              <a:avLst/>
              <a:gdLst>
                <a:gd name="T0" fmla="*/ 0 w 26"/>
                <a:gd name="T1" fmla="*/ 0 h 147"/>
                <a:gd name="T2" fmla="*/ 0 w 26"/>
                <a:gd name="T3" fmla="*/ 0 h 147"/>
                <a:gd name="T4" fmla="*/ 0 w 26"/>
                <a:gd name="T5" fmla="*/ 0 h 147"/>
                <a:gd name="T6" fmla="*/ 0 w 26"/>
                <a:gd name="T7" fmla="*/ 0 h 147"/>
                <a:gd name="T8" fmla="*/ 0 w 26"/>
                <a:gd name="T9" fmla="*/ 0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72" name="Freeform 847"/>
            <p:cNvSpPr>
              <a:spLocks/>
            </p:cNvSpPr>
            <p:nvPr/>
          </p:nvSpPr>
          <p:spPr bwMode="auto">
            <a:xfrm>
              <a:off x="2968" y="1571"/>
              <a:ext cx="496" cy="283"/>
            </a:xfrm>
            <a:custGeom>
              <a:avLst/>
              <a:gdLst>
                <a:gd name="T0" fmla="*/ 0 w 1176"/>
                <a:gd name="T1" fmla="*/ 0 h 606"/>
                <a:gd name="T2" fmla="*/ 0 w 1176"/>
                <a:gd name="T3" fmla="*/ 0 h 606"/>
                <a:gd name="T4" fmla="*/ 0 w 1176"/>
                <a:gd name="T5" fmla="*/ 0 h 606"/>
                <a:gd name="T6" fmla="*/ 0 w 1176"/>
                <a:gd name="T7" fmla="*/ 0 h 606"/>
                <a:gd name="T8" fmla="*/ 0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73" name="Freeform 848"/>
            <p:cNvSpPr>
              <a:spLocks/>
            </p:cNvSpPr>
            <p:nvPr/>
          </p:nvSpPr>
          <p:spPr bwMode="auto">
            <a:xfrm>
              <a:off x="3001" y="1864"/>
              <a:ext cx="1013" cy="325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74" name="Freeform 849"/>
            <p:cNvSpPr>
              <a:spLocks/>
            </p:cNvSpPr>
            <p:nvPr/>
          </p:nvSpPr>
          <p:spPr bwMode="auto">
            <a:xfrm flipV="1">
              <a:off x="4013" y="1841"/>
              <a:ext cx="413" cy="337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75" name="Freeform 850"/>
            <p:cNvSpPr>
              <a:spLocks/>
            </p:cNvSpPr>
            <p:nvPr/>
          </p:nvSpPr>
          <p:spPr bwMode="auto">
            <a:xfrm>
              <a:off x="3530" y="862"/>
              <a:ext cx="1124" cy="872"/>
            </a:xfrm>
            <a:custGeom>
              <a:avLst/>
              <a:gdLst>
                <a:gd name="T0" fmla="*/ 214 w 1124"/>
                <a:gd name="T1" fmla="*/ 0 h 872"/>
                <a:gd name="T2" fmla="*/ 1124 w 1124"/>
                <a:gd name="T3" fmla="*/ 128 h 872"/>
                <a:gd name="T4" fmla="*/ 884 w 1124"/>
                <a:gd name="T5" fmla="*/ 872 h 872"/>
                <a:gd name="T6" fmla="*/ 0 w 1124"/>
                <a:gd name="T7" fmla="*/ 656 h 872"/>
                <a:gd name="T8" fmla="*/ 214 w 1124"/>
                <a:gd name="T9" fmla="*/ 0 h 87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24"/>
                <a:gd name="T16" fmla="*/ 0 h 872"/>
                <a:gd name="T17" fmla="*/ 1124 w 1124"/>
                <a:gd name="T18" fmla="*/ 872 h 87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24" h="872">
                  <a:moveTo>
                    <a:pt x="214" y="0"/>
                  </a:moveTo>
                  <a:lnTo>
                    <a:pt x="1124" y="128"/>
                  </a:lnTo>
                  <a:lnTo>
                    <a:pt x="884" y="872"/>
                  </a:lnTo>
                  <a:lnTo>
                    <a:pt x="0" y="656"/>
                  </a:lnTo>
                  <a:lnTo>
                    <a:pt x="214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>
                    <a:alpha val="81000"/>
                  </a:srgbClr>
                </a:gs>
                <a:gs pos="100000">
                  <a:srgbClr val="666666">
                    <a:alpha val="79999"/>
                  </a:srgbClr>
                </a:gs>
              </a:gsLst>
              <a:lin ang="54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pic>
          <p:nvPicPr>
            <p:cNvPr id="57776" name="Picture 851" descr="grayed_radiation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96" y="396"/>
              <a:ext cx="1808" cy="10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57396" name="Group 852"/>
          <p:cNvGrpSpPr>
            <a:grpSpLocks/>
          </p:cNvGrpSpPr>
          <p:nvPr/>
        </p:nvGrpSpPr>
        <p:grpSpPr bwMode="auto">
          <a:xfrm>
            <a:off x="7061201" y="3054350"/>
            <a:ext cx="504825" cy="401638"/>
            <a:chOff x="2896" y="396"/>
            <a:chExt cx="1848" cy="1887"/>
          </a:xfrm>
        </p:grpSpPr>
        <p:pic>
          <p:nvPicPr>
            <p:cNvPr id="57731" name="Picture 853" descr="laptop_keyboard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2966" y="1553"/>
              <a:ext cx="1526" cy="7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7732" name="Freeform 854"/>
            <p:cNvSpPr>
              <a:spLocks/>
            </p:cNvSpPr>
            <p:nvPr/>
          </p:nvSpPr>
          <p:spPr bwMode="auto">
            <a:xfrm>
              <a:off x="3472" y="844"/>
              <a:ext cx="1228" cy="953"/>
            </a:xfrm>
            <a:custGeom>
              <a:avLst/>
              <a:gdLst>
                <a:gd name="T0" fmla="*/ 0 w 2982"/>
                <a:gd name="T1" fmla="*/ 0 h 2442"/>
                <a:gd name="T2" fmla="*/ 0 w 2982"/>
                <a:gd name="T3" fmla="*/ 0 h 2442"/>
                <a:gd name="T4" fmla="*/ 0 w 2982"/>
                <a:gd name="T5" fmla="*/ 0 h 2442"/>
                <a:gd name="T6" fmla="*/ 0 w 2982"/>
                <a:gd name="T7" fmla="*/ 0 h 2442"/>
                <a:gd name="T8" fmla="*/ 0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pic>
          <p:nvPicPr>
            <p:cNvPr id="57733" name="Picture 855" descr="screen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32" y="868"/>
              <a:ext cx="1117" cy="8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7734" name="Freeform 856"/>
            <p:cNvSpPr>
              <a:spLocks/>
            </p:cNvSpPr>
            <p:nvPr/>
          </p:nvSpPr>
          <p:spPr bwMode="auto">
            <a:xfrm>
              <a:off x="3695" y="816"/>
              <a:ext cx="1042" cy="177"/>
            </a:xfrm>
            <a:custGeom>
              <a:avLst/>
              <a:gdLst>
                <a:gd name="T0" fmla="*/ 0 w 2528"/>
                <a:gd name="T1" fmla="*/ 0 h 455"/>
                <a:gd name="T2" fmla="*/ 0 w 2528"/>
                <a:gd name="T3" fmla="*/ 0 h 455"/>
                <a:gd name="T4" fmla="*/ 0 w 2528"/>
                <a:gd name="T5" fmla="*/ 0 h 455"/>
                <a:gd name="T6" fmla="*/ 0 w 2528"/>
                <a:gd name="T7" fmla="*/ 0 h 455"/>
                <a:gd name="T8" fmla="*/ 0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2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35" name="Freeform 857"/>
            <p:cNvSpPr>
              <a:spLocks/>
            </p:cNvSpPr>
            <p:nvPr/>
          </p:nvSpPr>
          <p:spPr bwMode="auto">
            <a:xfrm>
              <a:off x="3461" y="814"/>
              <a:ext cx="289" cy="739"/>
            </a:xfrm>
            <a:custGeom>
              <a:avLst/>
              <a:gdLst>
                <a:gd name="T0" fmla="*/ 0 w 702"/>
                <a:gd name="T1" fmla="*/ 0 h 1893"/>
                <a:gd name="T2" fmla="*/ 0 w 702"/>
                <a:gd name="T3" fmla="*/ 0 h 1893"/>
                <a:gd name="T4" fmla="*/ 0 w 702"/>
                <a:gd name="T5" fmla="*/ 0 h 1893"/>
                <a:gd name="T6" fmla="*/ 0 w 702"/>
                <a:gd name="T7" fmla="*/ 0 h 1893"/>
                <a:gd name="T8" fmla="*/ 0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36" name="Freeform 858"/>
            <p:cNvSpPr>
              <a:spLocks/>
            </p:cNvSpPr>
            <p:nvPr/>
          </p:nvSpPr>
          <p:spPr bwMode="auto">
            <a:xfrm>
              <a:off x="4418" y="946"/>
              <a:ext cx="311" cy="853"/>
            </a:xfrm>
            <a:custGeom>
              <a:avLst/>
              <a:gdLst>
                <a:gd name="T0" fmla="*/ 0 w 756"/>
                <a:gd name="T1" fmla="*/ 0 h 2184"/>
                <a:gd name="T2" fmla="*/ 0 w 756"/>
                <a:gd name="T3" fmla="*/ 0 h 2184"/>
                <a:gd name="T4" fmla="*/ 0 w 756"/>
                <a:gd name="T5" fmla="*/ 0 h 2184"/>
                <a:gd name="T6" fmla="*/ 0 w 756"/>
                <a:gd name="T7" fmla="*/ 0 h 2184"/>
                <a:gd name="T8" fmla="*/ 0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37" name="Freeform 859"/>
            <p:cNvSpPr>
              <a:spLocks/>
            </p:cNvSpPr>
            <p:nvPr/>
          </p:nvSpPr>
          <p:spPr bwMode="auto">
            <a:xfrm>
              <a:off x="3457" y="1515"/>
              <a:ext cx="1143" cy="288"/>
            </a:xfrm>
            <a:custGeom>
              <a:avLst/>
              <a:gdLst>
                <a:gd name="T0" fmla="*/ 0 w 2773"/>
                <a:gd name="T1" fmla="*/ 0 h 738"/>
                <a:gd name="T2" fmla="*/ 0 w 2773"/>
                <a:gd name="T3" fmla="*/ 0 h 738"/>
                <a:gd name="T4" fmla="*/ 0 w 2773"/>
                <a:gd name="T5" fmla="*/ 0 h 738"/>
                <a:gd name="T6" fmla="*/ 0 w 2773"/>
                <a:gd name="T7" fmla="*/ 0 h 738"/>
                <a:gd name="T8" fmla="*/ 0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38" name="Freeform 860"/>
            <p:cNvSpPr>
              <a:spLocks/>
            </p:cNvSpPr>
            <p:nvPr/>
          </p:nvSpPr>
          <p:spPr bwMode="auto">
            <a:xfrm>
              <a:off x="4452" y="954"/>
              <a:ext cx="292" cy="855"/>
            </a:xfrm>
            <a:custGeom>
              <a:avLst/>
              <a:gdLst>
                <a:gd name="T0" fmla="*/ 0 w 637"/>
                <a:gd name="T1" fmla="*/ 0 h 1659"/>
                <a:gd name="T2" fmla="*/ 0 w 637"/>
                <a:gd name="T3" fmla="*/ 0 h 1659"/>
                <a:gd name="T4" fmla="*/ 0 w 637"/>
                <a:gd name="T5" fmla="*/ 1 h 1659"/>
                <a:gd name="T6" fmla="*/ 0 w 637"/>
                <a:gd name="T7" fmla="*/ 1 h 1659"/>
                <a:gd name="T8" fmla="*/ 0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39" name="Freeform 861"/>
            <p:cNvSpPr>
              <a:spLocks/>
            </p:cNvSpPr>
            <p:nvPr/>
          </p:nvSpPr>
          <p:spPr bwMode="auto">
            <a:xfrm>
              <a:off x="3459" y="1553"/>
              <a:ext cx="1016" cy="284"/>
            </a:xfrm>
            <a:custGeom>
              <a:avLst/>
              <a:gdLst>
                <a:gd name="T0" fmla="*/ 0 w 2216"/>
                <a:gd name="T1" fmla="*/ 0 h 550"/>
                <a:gd name="T2" fmla="*/ 0 w 2216"/>
                <a:gd name="T3" fmla="*/ 1 h 550"/>
                <a:gd name="T4" fmla="*/ 0 w 2216"/>
                <a:gd name="T5" fmla="*/ 1 h 550"/>
                <a:gd name="T6" fmla="*/ 0 w 2216"/>
                <a:gd name="T7" fmla="*/ 1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2"/>
                </a:gs>
                <a:gs pos="100000">
                  <a:srgbClr val="DDDDDD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40" name="Freeform 862"/>
            <p:cNvSpPr>
              <a:spLocks/>
            </p:cNvSpPr>
            <p:nvPr/>
          </p:nvSpPr>
          <p:spPr bwMode="auto">
            <a:xfrm>
              <a:off x="3442" y="1857"/>
              <a:ext cx="345" cy="169"/>
            </a:xfrm>
            <a:custGeom>
              <a:avLst/>
              <a:gdLst>
                <a:gd name="T0" fmla="*/ 0 w 752"/>
                <a:gd name="T1" fmla="*/ 0 h 327"/>
                <a:gd name="T2" fmla="*/ 0 w 752"/>
                <a:gd name="T3" fmla="*/ 1 h 327"/>
                <a:gd name="T4" fmla="*/ 0 w 752"/>
                <a:gd name="T5" fmla="*/ 1 h 327"/>
                <a:gd name="T6" fmla="*/ 0 w 752"/>
                <a:gd name="T7" fmla="*/ 1 h 327"/>
                <a:gd name="T8" fmla="*/ 0 w 752"/>
                <a:gd name="T9" fmla="*/ 0 h 3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2"/>
                <a:gd name="T16" fmla="*/ 0 h 327"/>
                <a:gd name="T17" fmla="*/ 752 w 752"/>
                <a:gd name="T18" fmla="*/ 327 h 32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2" h="327">
                  <a:moveTo>
                    <a:pt x="293" y="0"/>
                  </a:moveTo>
                  <a:lnTo>
                    <a:pt x="752" y="124"/>
                  </a:lnTo>
                  <a:lnTo>
                    <a:pt x="470" y="327"/>
                  </a:lnTo>
                  <a:lnTo>
                    <a:pt x="0" y="18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41" name="Freeform 863"/>
            <p:cNvSpPr>
              <a:spLocks/>
            </p:cNvSpPr>
            <p:nvPr/>
          </p:nvSpPr>
          <p:spPr bwMode="auto">
            <a:xfrm>
              <a:off x="3449" y="1860"/>
              <a:ext cx="333" cy="160"/>
            </a:xfrm>
            <a:custGeom>
              <a:avLst/>
              <a:gdLst>
                <a:gd name="T0" fmla="*/ 0 w 726"/>
                <a:gd name="T1" fmla="*/ 0 h 311"/>
                <a:gd name="T2" fmla="*/ 0 w 726"/>
                <a:gd name="T3" fmla="*/ 1 h 311"/>
                <a:gd name="T4" fmla="*/ 0 w 726"/>
                <a:gd name="T5" fmla="*/ 1 h 311"/>
                <a:gd name="T6" fmla="*/ 0 w 726"/>
                <a:gd name="T7" fmla="*/ 1 h 311"/>
                <a:gd name="T8" fmla="*/ 0 w 726"/>
                <a:gd name="T9" fmla="*/ 0 h 31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26"/>
                <a:gd name="T16" fmla="*/ 0 h 311"/>
                <a:gd name="T17" fmla="*/ 726 w 726"/>
                <a:gd name="T18" fmla="*/ 311 h 31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26" h="311">
                  <a:moveTo>
                    <a:pt x="282" y="0"/>
                  </a:moveTo>
                  <a:lnTo>
                    <a:pt x="726" y="119"/>
                  </a:lnTo>
                  <a:lnTo>
                    <a:pt x="457" y="311"/>
                  </a:lnTo>
                  <a:lnTo>
                    <a:pt x="0" y="173"/>
                  </a:lnTo>
                  <a:lnTo>
                    <a:pt x="282" y="0"/>
                  </a:lnTo>
                  <a:close/>
                </a:path>
              </a:pathLst>
            </a:custGeom>
            <a:gradFill rotWithShape="1">
              <a:gsLst>
                <a:gs pos="0">
                  <a:srgbClr val="4D4D4D"/>
                </a:gs>
                <a:gs pos="100000">
                  <a:srgbClr val="DDDDDD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42" name="Freeform 864"/>
            <p:cNvSpPr>
              <a:spLocks/>
            </p:cNvSpPr>
            <p:nvPr/>
          </p:nvSpPr>
          <p:spPr bwMode="auto">
            <a:xfrm>
              <a:off x="3473" y="1923"/>
              <a:ext cx="119" cy="52"/>
            </a:xfrm>
            <a:custGeom>
              <a:avLst/>
              <a:gdLst>
                <a:gd name="T0" fmla="*/ 0 w 258"/>
                <a:gd name="T1" fmla="*/ 1 h 100"/>
                <a:gd name="T2" fmla="*/ 0 w 258"/>
                <a:gd name="T3" fmla="*/ 0 h 100"/>
                <a:gd name="T4" fmla="*/ 0 w 258"/>
                <a:gd name="T5" fmla="*/ 1 h 100"/>
                <a:gd name="T6" fmla="*/ 0 w 258"/>
                <a:gd name="T7" fmla="*/ 1 h 100"/>
                <a:gd name="T8" fmla="*/ 0 w 258"/>
                <a:gd name="T9" fmla="*/ 1 h 1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8"/>
                <a:gd name="T16" fmla="*/ 0 h 100"/>
                <a:gd name="T17" fmla="*/ 258 w 258"/>
                <a:gd name="T18" fmla="*/ 100 h 10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8" h="100">
                  <a:moveTo>
                    <a:pt x="0" y="44"/>
                  </a:moveTo>
                  <a:lnTo>
                    <a:pt x="75" y="0"/>
                  </a:lnTo>
                  <a:lnTo>
                    <a:pt x="258" y="50"/>
                  </a:lnTo>
                  <a:lnTo>
                    <a:pt x="183" y="100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43" name="Freeform 865"/>
            <p:cNvSpPr>
              <a:spLocks/>
            </p:cNvSpPr>
            <p:nvPr/>
          </p:nvSpPr>
          <p:spPr bwMode="auto">
            <a:xfrm>
              <a:off x="3469" y="1947"/>
              <a:ext cx="89" cy="32"/>
            </a:xfrm>
            <a:custGeom>
              <a:avLst/>
              <a:gdLst>
                <a:gd name="T0" fmla="*/ 0 w 194"/>
                <a:gd name="T1" fmla="*/ 0 h 63"/>
                <a:gd name="T2" fmla="*/ 0 w 194"/>
                <a:gd name="T3" fmla="*/ 1 h 63"/>
                <a:gd name="T4" fmla="*/ 0 w 194"/>
                <a:gd name="T5" fmla="*/ 1 h 63"/>
                <a:gd name="T6" fmla="*/ 0 w 194"/>
                <a:gd name="T7" fmla="*/ 1 h 63"/>
                <a:gd name="T8" fmla="*/ 0 w 194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"/>
                <a:gd name="T16" fmla="*/ 0 h 63"/>
                <a:gd name="T17" fmla="*/ 194 w 194"/>
                <a:gd name="T18" fmla="*/ 63 h 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44" name="Freeform 866"/>
            <p:cNvSpPr>
              <a:spLocks/>
            </p:cNvSpPr>
            <p:nvPr/>
          </p:nvSpPr>
          <p:spPr bwMode="auto">
            <a:xfrm>
              <a:off x="3570" y="1956"/>
              <a:ext cx="119" cy="53"/>
            </a:xfrm>
            <a:custGeom>
              <a:avLst/>
              <a:gdLst>
                <a:gd name="T0" fmla="*/ 0 w 258"/>
                <a:gd name="T1" fmla="*/ 1 h 102"/>
                <a:gd name="T2" fmla="*/ 0 w 258"/>
                <a:gd name="T3" fmla="*/ 0 h 102"/>
                <a:gd name="T4" fmla="*/ 0 w 258"/>
                <a:gd name="T5" fmla="*/ 1 h 102"/>
                <a:gd name="T6" fmla="*/ 0 w 258"/>
                <a:gd name="T7" fmla="*/ 1 h 102"/>
                <a:gd name="T8" fmla="*/ 0 w 258"/>
                <a:gd name="T9" fmla="*/ 1 h 1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8"/>
                <a:gd name="T16" fmla="*/ 0 h 102"/>
                <a:gd name="T17" fmla="*/ 258 w 258"/>
                <a:gd name="T18" fmla="*/ 102 h 10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8" h="102">
                  <a:moveTo>
                    <a:pt x="0" y="46"/>
                  </a:moveTo>
                  <a:lnTo>
                    <a:pt x="71" y="0"/>
                  </a:lnTo>
                  <a:lnTo>
                    <a:pt x="258" y="52"/>
                  </a:lnTo>
                  <a:lnTo>
                    <a:pt x="183" y="102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45" name="Freeform 867"/>
            <p:cNvSpPr>
              <a:spLocks/>
            </p:cNvSpPr>
            <p:nvPr/>
          </p:nvSpPr>
          <p:spPr bwMode="auto">
            <a:xfrm>
              <a:off x="3566" y="1981"/>
              <a:ext cx="89" cy="33"/>
            </a:xfrm>
            <a:custGeom>
              <a:avLst/>
              <a:gdLst>
                <a:gd name="T0" fmla="*/ 0 w 194"/>
                <a:gd name="T1" fmla="*/ 0 h 63"/>
                <a:gd name="T2" fmla="*/ 0 w 194"/>
                <a:gd name="T3" fmla="*/ 1 h 63"/>
                <a:gd name="T4" fmla="*/ 0 w 194"/>
                <a:gd name="T5" fmla="*/ 1 h 63"/>
                <a:gd name="T6" fmla="*/ 0 w 194"/>
                <a:gd name="T7" fmla="*/ 1 h 63"/>
                <a:gd name="T8" fmla="*/ 0 w 194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"/>
                <a:gd name="T16" fmla="*/ 0 h 63"/>
                <a:gd name="T17" fmla="*/ 194 w 194"/>
                <a:gd name="T18" fmla="*/ 63 h 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46" name="Freeform 868"/>
            <p:cNvSpPr>
              <a:spLocks/>
            </p:cNvSpPr>
            <p:nvPr/>
          </p:nvSpPr>
          <p:spPr bwMode="auto">
            <a:xfrm>
              <a:off x="4032" y="1882"/>
              <a:ext cx="418" cy="371"/>
            </a:xfrm>
            <a:custGeom>
              <a:avLst/>
              <a:gdLst>
                <a:gd name="T0" fmla="*/ 0 w 990"/>
                <a:gd name="T1" fmla="*/ 0 h 792"/>
                <a:gd name="T2" fmla="*/ 0 w 990"/>
                <a:gd name="T3" fmla="*/ 0 h 792"/>
                <a:gd name="T4" fmla="*/ 0 w 990"/>
                <a:gd name="T5" fmla="*/ 0 h 792"/>
                <a:gd name="T6" fmla="*/ 0 w 990"/>
                <a:gd name="T7" fmla="*/ 0 h 792"/>
                <a:gd name="T8" fmla="*/ 0 w 990"/>
                <a:gd name="T9" fmla="*/ 0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47" name="Freeform 869"/>
            <p:cNvSpPr>
              <a:spLocks/>
            </p:cNvSpPr>
            <p:nvPr/>
          </p:nvSpPr>
          <p:spPr bwMode="auto">
            <a:xfrm>
              <a:off x="2966" y="1912"/>
              <a:ext cx="1069" cy="338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48" name="Freeform 870"/>
            <p:cNvSpPr>
              <a:spLocks/>
            </p:cNvSpPr>
            <p:nvPr/>
          </p:nvSpPr>
          <p:spPr bwMode="auto">
            <a:xfrm>
              <a:off x="2967" y="1850"/>
              <a:ext cx="12" cy="68"/>
            </a:xfrm>
            <a:custGeom>
              <a:avLst/>
              <a:gdLst>
                <a:gd name="T0" fmla="*/ 0 w 26"/>
                <a:gd name="T1" fmla="*/ 0 h 147"/>
                <a:gd name="T2" fmla="*/ 0 w 26"/>
                <a:gd name="T3" fmla="*/ 0 h 147"/>
                <a:gd name="T4" fmla="*/ 0 w 26"/>
                <a:gd name="T5" fmla="*/ 0 h 147"/>
                <a:gd name="T6" fmla="*/ 0 w 26"/>
                <a:gd name="T7" fmla="*/ 0 h 147"/>
                <a:gd name="T8" fmla="*/ 0 w 26"/>
                <a:gd name="T9" fmla="*/ 0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49" name="Freeform 871"/>
            <p:cNvSpPr>
              <a:spLocks/>
            </p:cNvSpPr>
            <p:nvPr/>
          </p:nvSpPr>
          <p:spPr bwMode="auto">
            <a:xfrm>
              <a:off x="2968" y="1571"/>
              <a:ext cx="496" cy="283"/>
            </a:xfrm>
            <a:custGeom>
              <a:avLst/>
              <a:gdLst>
                <a:gd name="T0" fmla="*/ 0 w 1176"/>
                <a:gd name="T1" fmla="*/ 0 h 606"/>
                <a:gd name="T2" fmla="*/ 0 w 1176"/>
                <a:gd name="T3" fmla="*/ 0 h 606"/>
                <a:gd name="T4" fmla="*/ 0 w 1176"/>
                <a:gd name="T5" fmla="*/ 0 h 606"/>
                <a:gd name="T6" fmla="*/ 0 w 1176"/>
                <a:gd name="T7" fmla="*/ 0 h 606"/>
                <a:gd name="T8" fmla="*/ 0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50" name="Freeform 872"/>
            <p:cNvSpPr>
              <a:spLocks/>
            </p:cNvSpPr>
            <p:nvPr/>
          </p:nvSpPr>
          <p:spPr bwMode="auto">
            <a:xfrm>
              <a:off x="3001" y="1864"/>
              <a:ext cx="1013" cy="325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51" name="Freeform 873"/>
            <p:cNvSpPr>
              <a:spLocks/>
            </p:cNvSpPr>
            <p:nvPr/>
          </p:nvSpPr>
          <p:spPr bwMode="auto">
            <a:xfrm flipV="1">
              <a:off x="4013" y="1841"/>
              <a:ext cx="413" cy="337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52" name="Freeform 874"/>
            <p:cNvSpPr>
              <a:spLocks/>
            </p:cNvSpPr>
            <p:nvPr/>
          </p:nvSpPr>
          <p:spPr bwMode="auto">
            <a:xfrm>
              <a:off x="3530" y="862"/>
              <a:ext cx="1124" cy="872"/>
            </a:xfrm>
            <a:custGeom>
              <a:avLst/>
              <a:gdLst>
                <a:gd name="T0" fmla="*/ 214 w 1124"/>
                <a:gd name="T1" fmla="*/ 0 h 872"/>
                <a:gd name="T2" fmla="*/ 1124 w 1124"/>
                <a:gd name="T3" fmla="*/ 128 h 872"/>
                <a:gd name="T4" fmla="*/ 884 w 1124"/>
                <a:gd name="T5" fmla="*/ 872 h 872"/>
                <a:gd name="T6" fmla="*/ 0 w 1124"/>
                <a:gd name="T7" fmla="*/ 656 h 872"/>
                <a:gd name="T8" fmla="*/ 214 w 1124"/>
                <a:gd name="T9" fmla="*/ 0 h 87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24"/>
                <a:gd name="T16" fmla="*/ 0 h 872"/>
                <a:gd name="T17" fmla="*/ 1124 w 1124"/>
                <a:gd name="T18" fmla="*/ 872 h 87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24" h="872">
                  <a:moveTo>
                    <a:pt x="214" y="0"/>
                  </a:moveTo>
                  <a:lnTo>
                    <a:pt x="1124" y="128"/>
                  </a:lnTo>
                  <a:lnTo>
                    <a:pt x="884" y="872"/>
                  </a:lnTo>
                  <a:lnTo>
                    <a:pt x="0" y="656"/>
                  </a:lnTo>
                  <a:lnTo>
                    <a:pt x="214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>
                    <a:alpha val="81000"/>
                  </a:srgbClr>
                </a:gs>
                <a:gs pos="100000">
                  <a:srgbClr val="666666">
                    <a:alpha val="79999"/>
                  </a:srgbClr>
                </a:gs>
              </a:gsLst>
              <a:lin ang="54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pic>
          <p:nvPicPr>
            <p:cNvPr id="57753" name="Picture 875" descr="grayed_radiation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96" y="396"/>
              <a:ext cx="1808" cy="10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57397" name="Group 876"/>
          <p:cNvGrpSpPr>
            <a:grpSpLocks/>
          </p:cNvGrpSpPr>
          <p:nvPr/>
        </p:nvGrpSpPr>
        <p:grpSpPr bwMode="auto">
          <a:xfrm>
            <a:off x="8483601" y="5495925"/>
            <a:ext cx="504825" cy="401638"/>
            <a:chOff x="2896" y="396"/>
            <a:chExt cx="1848" cy="1887"/>
          </a:xfrm>
        </p:grpSpPr>
        <p:pic>
          <p:nvPicPr>
            <p:cNvPr id="57708" name="Picture 877" descr="laptop_keyboard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2966" y="1553"/>
              <a:ext cx="1526" cy="7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7709" name="Freeform 878"/>
            <p:cNvSpPr>
              <a:spLocks/>
            </p:cNvSpPr>
            <p:nvPr/>
          </p:nvSpPr>
          <p:spPr bwMode="auto">
            <a:xfrm>
              <a:off x="3472" y="844"/>
              <a:ext cx="1228" cy="953"/>
            </a:xfrm>
            <a:custGeom>
              <a:avLst/>
              <a:gdLst>
                <a:gd name="T0" fmla="*/ 0 w 2982"/>
                <a:gd name="T1" fmla="*/ 0 h 2442"/>
                <a:gd name="T2" fmla="*/ 0 w 2982"/>
                <a:gd name="T3" fmla="*/ 0 h 2442"/>
                <a:gd name="T4" fmla="*/ 0 w 2982"/>
                <a:gd name="T5" fmla="*/ 0 h 2442"/>
                <a:gd name="T6" fmla="*/ 0 w 2982"/>
                <a:gd name="T7" fmla="*/ 0 h 2442"/>
                <a:gd name="T8" fmla="*/ 0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pic>
          <p:nvPicPr>
            <p:cNvPr id="57710" name="Picture 879" descr="screen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32" y="868"/>
              <a:ext cx="1117" cy="8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7711" name="Freeform 880"/>
            <p:cNvSpPr>
              <a:spLocks/>
            </p:cNvSpPr>
            <p:nvPr/>
          </p:nvSpPr>
          <p:spPr bwMode="auto">
            <a:xfrm>
              <a:off x="3695" y="816"/>
              <a:ext cx="1042" cy="177"/>
            </a:xfrm>
            <a:custGeom>
              <a:avLst/>
              <a:gdLst>
                <a:gd name="T0" fmla="*/ 0 w 2528"/>
                <a:gd name="T1" fmla="*/ 0 h 455"/>
                <a:gd name="T2" fmla="*/ 0 w 2528"/>
                <a:gd name="T3" fmla="*/ 0 h 455"/>
                <a:gd name="T4" fmla="*/ 0 w 2528"/>
                <a:gd name="T5" fmla="*/ 0 h 455"/>
                <a:gd name="T6" fmla="*/ 0 w 2528"/>
                <a:gd name="T7" fmla="*/ 0 h 455"/>
                <a:gd name="T8" fmla="*/ 0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2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12" name="Freeform 881"/>
            <p:cNvSpPr>
              <a:spLocks/>
            </p:cNvSpPr>
            <p:nvPr/>
          </p:nvSpPr>
          <p:spPr bwMode="auto">
            <a:xfrm>
              <a:off x="3461" y="814"/>
              <a:ext cx="289" cy="739"/>
            </a:xfrm>
            <a:custGeom>
              <a:avLst/>
              <a:gdLst>
                <a:gd name="T0" fmla="*/ 0 w 702"/>
                <a:gd name="T1" fmla="*/ 0 h 1893"/>
                <a:gd name="T2" fmla="*/ 0 w 702"/>
                <a:gd name="T3" fmla="*/ 0 h 1893"/>
                <a:gd name="T4" fmla="*/ 0 w 702"/>
                <a:gd name="T5" fmla="*/ 0 h 1893"/>
                <a:gd name="T6" fmla="*/ 0 w 702"/>
                <a:gd name="T7" fmla="*/ 0 h 1893"/>
                <a:gd name="T8" fmla="*/ 0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13" name="Freeform 882"/>
            <p:cNvSpPr>
              <a:spLocks/>
            </p:cNvSpPr>
            <p:nvPr/>
          </p:nvSpPr>
          <p:spPr bwMode="auto">
            <a:xfrm>
              <a:off x="4418" y="946"/>
              <a:ext cx="311" cy="853"/>
            </a:xfrm>
            <a:custGeom>
              <a:avLst/>
              <a:gdLst>
                <a:gd name="T0" fmla="*/ 0 w 756"/>
                <a:gd name="T1" fmla="*/ 0 h 2184"/>
                <a:gd name="T2" fmla="*/ 0 w 756"/>
                <a:gd name="T3" fmla="*/ 0 h 2184"/>
                <a:gd name="T4" fmla="*/ 0 w 756"/>
                <a:gd name="T5" fmla="*/ 0 h 2184"/>
                <a:gd name="T6" fmla="*/ 0 w 756"/>
                <a:gd name="T7" fmla="*/ 0 h 2184"/>
                <a:gd name="T8" fmla="*/ 0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14" name="Freeform 883"/>
            <p:cNvSpPr>
              <a:spLocks/>
            </p:cNvSpPr>
            <p:nvPr/>
          </p:nvSpPr>
          <p:spPr bwMode="auto">
            <a:xfrm>
              <a:off x="3457" y="1515"/>
              <a:ext cx="1143" cy="288"/>
            </a:xfrm>
            <a:custGeom>
              <a:avLst/>
              <a:gdLst>
                <a:gd name="T0" fmla="*/ 0 w 2773"/>
                <a:gd name="T1" fmla="*/ 0 h 738"/>
                <a:gd name="T2" fmla="*/ 0 w 2773"/>
                <a:gd name="T3" fmla="*/ 0 h 738"/>
                <a:gd name="T4" fmla="*/ 0 w 2773"/>
                <a:gd name="T5" fmla="*/ 0 h 738"/>
                <a:gd name="T6" fmla="*/ 0 w 2773"/>
                <a:gd name="T7" fmla="*/ 0 h 738"/>
                <a:gd name="T8" fmla="*/ 0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15" name="Freeform 884"/>
            <p:cNvSpPr>
              <a:spLocks/>
            </p:cNvSpPr>
            <p:nvPr/>
          </p:nvSpPr>
          <p:spPr bwMode="auto">
            <a:xfrm>
              <a:off x="4452" y="954"/>
              <a:ext cx="292" cy="855"/>
            </a:xfrm>
            <a:custGeom>
              <a:avLst/>
              <a:gdLst>
                <a:gd name="T0" fmla="*/ 0 w 637"/>
                <a:gd name="T1" fmla="*/ 0 h 1659"/>
                <a:gd name="T2" fmla="*/ 0 w 637"/>
                <a:gd name="T3" fmla="*/ 0 h 1659"/>
                <a:gd name="T4" fmla="*/ 0 w 637"/>
                <a:gd name="T5" fmla="*/ 1 h 1659"/>
                <a:gd name="T6" fmla="*/ 0 w 637"/>
                <a:gd name="T7" fmla="*/ 1 h 1659"/>
                <a:gd name="T8" fmla="*/ 0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16" name="Freeform 885"/>
            <p:cNvSpPr>
              <a:spLocks/>
            </p:cNvSpPr>
            <p:nvPr/>
          </p:nvSpPr>
          <p:spPr bwMode="auto">
            <a:xfrm>
              <a:off x="3459" y="1553"/>
              <a:ext cx="1016" cy="284"/>
            </a:xfrm>
            <a:custGeom>
              <a:avLst/>
              <a:gdLst>
                <a:gd name="T0" fmla="*/ 0 w 2216"/>
                <a:gd name="T1" fmla="*/ 0 h 550"/>
                <a:gd name="T2" fmla="*/ 0 w 2216"/>
                <a:gd name="T3" fmla="*/ 1 h 550"/>
                <a:gd name="T4" fmla="*/ 0 w 2216"/>
                <a:gd name="T5" fmla="*/ 1 h 550"/>
                <a:gd name="T6" fmla="*/ 0 w 2216"/>
                <a:gd name="T7" fmla="*/ 1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2"/>
                </a:gs>
                <a:gs pos="100000">
                  <a:srgbClr val="DDDDDD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17" name="Freeform 886"/>
            <p:cNvSpPr>
              <a:spLocks/>
            </p:cNvSpPr>
            <p:nvPr/>
          </p:nvSpPr>
          <p:spPr bwMode="auto">
            <a:xfrm>
              <a:off x="3442" y="1857"/>
              <a:ext cx="345" cy="169"/>
            </a:xfrm>
            <a:custGeom>
              <a:avLst/>
              <a:gdLst>
                <a:gd name="T0" fmla="*/ 0 w 752"/>
                <a:gd name="T1" fmla="*/ 0 h 327"/>
                <a:gd name="T2" fmla="*/ 0 w 752"/>
                <a:gd name="T3" fmla="*/ 1 h 327"/>
                <a:gd name="T4" fmla="*/ 0 w 752"/>
                <a:gd name="T5" fmla="*/ 1 h 327"/>
                <a:gd name="T6" fmla="*/ 0 w 752"/>
                <a:gd name="T7" fmla="*/ 1 h 327"/>
                <a:gd name="T8" fmla="*/ 0 w 752"/>
                <a:gd name="T9" fmla="*/ 0 h 3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2"/>
                <a:gd name="T16" fmla="*/ 0 h 327"/>
                <a:gd name="T17" fmla="*/ 752 w 752"/>
                <a:gd name="T18" fmla="*/ 327 h 32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2" h="327">
                  <a:moveTo>
                    <a:pt x="293" y="0"/>
                  </a:moveTo>
                  <a:lnTo>
                    <a:pt x="752" y="124"/>
                  </a:lnTo>
                  <a:lnTo>
                    <a:pt x="470" y="327"/>
                  </a:lnTo>
                  <a:lnTo>
                    <a:pt x="0" y="18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18" name="Freeform 887"/>
            <p:cNvSpPr>
              <a:spLocks/>
            </p:cNvSpPr>
            <p:nvPr/>
          </p:nvSpPr>
          <p:spPr bwMode="auto">
            <a:xfrm>
              <a:off x="3449" y="1860"/>
              <a:ext cx="333" cy="160"/>
            </a:xfrm>
            <a:custGeom>
              <a:avLst/>
              <a:gdLst>
                <a:gd name="T0" fmla="*/ 0 w 726"/>
                <a:gd name="T1" fmla="*/ 0 h 311"/>
                <a:gd name="T2" fmla="*/ 0 w 726"/>
                <a:gd name="T3" fmla="*/ 1 h 311"/>
                <a:gd name="T4" fmla="*/ 0 w 726"/>
                <a:gd name="T5" fmla="*/ 1 h 311"/>
                <a:gd name="T6" fmla="*/ 0 w 726"/>
                <a:gd name="T7" fmla="*/ 1 h 311"/>
                <a:gd name="T8" fmla="*/ 0 w 726"/>
                <a:gd name="T9" fmla="*/ 0 h 31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26"/>
                <a:gd name="T16" fmla="*/ 0 h 311"/>
                <a:gd name="T17" fmla="*/ 726 w 726"/>
                <a:gd name="T18" fmla="*/ 311 h 31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26" h="311">
                  <a:moveTo>
                    <a:pt x="282" y="0"/>
                  </a:moveTo>
                  <a:lnTo>
                    <a:pt x="726" y="119"/>
                  </a:lnTo>
                  <a:lnTo>
                    <a:pt x="457" y="311"/>
                  </a:lnTo>
                  <a:lnTo>
                    <a:pt x="0" y="173"/>
                  </a:lnTo>
                  <a:lnTo>
                    <a:pt x="282" y="0"/>
                  </a:lnTo>
                  <a:close/>
                </a:path>
              </a:pathLst>
            </a:custGeom>
            <a:gradFill rotWithShape="1">
              <a:gsLst>
                <a:gs pos="0">
                  <a:srgbClr val="4D4D4D"/>
                </a:gs>
                <a:gs pos="100000">
                  <a:srgbClr val="DDDDDD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19" name="Freeform 888"/>
            <p:cNvSpPr>
              <a:spLocks/>
            </p:cNvSpPr>
            <p:nvPr/>
          </p:nvSpPr>
          <p:spPr bwMode="auto">
            <a:xfrm>
              <a:off x="3473" y="1923"/>
              <a:ext cx="119" cy="52"/>
            </a:xfrm>
            <a:custGeom>
              <a:avLst/>
              <a:gdLst>
                <a:gd name="T0" fmla="*/ 0 w 258"/>
                <a:gd name="T1" fmla="*/ 1 h 100"/>
                <a:gd name="T2" fmla="*/ 0 w 258"/>
                <a:gd name="T3" fmla="*/ 0 h 100"/>
                <a:gd name="T4" fmla="*/ 0 w 258"/>
                <a:gd name="T5" fmla="*/ 1 h 100"/>
                <a:gd name="T6" fmla="*/ 0 w 258"/>
                <a:gd name="T7" fmla="*/ 1 h 100"/>
                <a:gd name="T8" fmla="*/ 0 w 258"/>
                <a:gd name="T9" fmla="*/ 1 h 1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8"/>
                <a:gd name="T16" fmla="*/ 0 h 100"/>
                <a:gd name="T17" fmla="*/ 258 w 258"/>
                <a:gd name="T18" fmla="*/ 100 h 10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8" h="100">
                  <a:moveTo>
                    <a:pt x="0" y="44"/>
                  </a:moveTo>
                  <a:lnTo>
                    <a:pt x="75" y="0"/>
                  </a:lnTo>
                  <a:lnTo>
                    <a:pt x="258" y="50"/>
                  </a:lnTo>
                  <a:lnTo>
                    <a:pt x="183" y="100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20" name="Freeform 889"/>
            <p:cNvSpPr>
              <a:spLocks/>
            </p:cNvSpPr>
            <p:nvPr/>
          </p:nvSpPr>
          <p:spPr bwMode="auto">
            <a:xfrm>
              <a:off x="3469" y="1947"/>
              <a:ext cx="89" cy="32"/>
            </a:xfrm>
            <a:custGeom>
              <a:avLst/>
              <a:gdLst>
                <a:gd name="T0" fmla="*/ 0 w 194"/>
                <a:gd name="T1" fmla="*/ 0 h 63"/>
                <a:gd name="T2" fmla="*/ 0 w 194"/>
                <a:gd name="T3" fmla="*/ 1 h 63"/>
                <a:gd name="T4" fmla="*/ 0 w 194"/>
                <a:gd name="T5" fmla="*/ 1 h 63"/>
                <a:gd name="T6" fmla="*/ 0 w 194"/>
                <a:gd name="T7" fmla="*/ 1 h 63"/>
                <a:gd name="T8" fmla="*/ 0 w 194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"/>
                <a:gd name="T16" fmla="*/ 0 h 63"/>
                <a:gd name="T17" fmla="*/ 194 w 194"/>
                <a:gd name="T18" fmla="*/ 63 h 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21" name="Freeform 890"/>
            <p:cNvSpPr>
              <a:spLocks/>
            </p:cNvSpPr>
            <p:nvPr/>
          </p:nvSpPr>
          <p:spPr bwMode="auto">
            <a:xfrm>
              <a:off x="3570" y="1956"/>
              <a:ext cx="119" cy="53"/>
            </a:xfrm>
            <a:custGeom>
              <a:avLst/>
              <a:gdLst>
                <a:gd name="T0" fmla="*/ 0 w 258"/>
                <a:gd name="T1" fmla="*/ 1 h 102"/>
                <a:gd name="T2" fmla="*/ 0 w 258"/>
                <a:gd name="T3" fmla="*/ 0 h 102"/>
                <a:gd name="T4" fmla="*/ 0 w 258"/>
                <a:gd name="T5" fmla="*/ 1 h 102"/>
                <a:gd name="T6" fmla="*/ 0 w 258"/>
                <a:gd name="T7" fmla="*/ 1 h 102"/>
                <a:gd name="T8" fmla="*/ 0 w 258"/>
                <a:gd name="T9" fmla="*/ 1 h 1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8"/>
                <a:gd name="T16" fmla="*/ 0 h 102"/>
                <a:gd name="T17" fmla="*/ 258 w 258"/>
                <a:gd name="T18" fmla="*/ 102 h 10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8" h="102">
                  <a:moveTo>
                    <a:pt x="0" y="46"/>
                  </a:moveTo>
                  <a:lnTo>
                    <a:pt x="71" y="0"/>
                  </a:lnTo>
                  <a:lnTo>
                    <a:pt x="258" y="52"/>
                  </a:lnTo>
                  <a:lnTo>
                    <a:pt x="183" y="102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22" name="Freeform 891"/>
            <p:cNvSpPr>
              <a:spLocks/>
            </p:cNvSpPr>
            <p:nvPr/>
          </p:nvSpPr>
          <p:spPr bwMode="auto">
            <a:xfrm>
              <a:off x="3566" y="1981"/>
              <a:ext cx="89" cy="33"/>
            </a:xfrm>
            <a:custGeom>
              <a:avLst/>
              <a:gdLst>
                <a:gd name="T0" fmla="*/ 0 w 194"/>
                <a:gd name="T1" fmla="*/ 0 h 63"/>
                <a:gd name="T2" fmla="*/ 0 w 194"/>
                <a:gd name="T3" fmla="*/ 1 h 63"/>
                <a:gd name="T4" fmla="*/ 0 w 194"/>
                <a:gd name="T5" fmla="*/ 1 h 63"/>
                <a:gd name="T6" fmla="*/ 0 w 194"/>
                <a:gd name="T7" fmla="*/ 1 h 63"/>
                <a:gd name="T8" fmla="*/ 0 w 194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"/>
                <a:gd name="T16" fmla="*/ 0 h 63"/>
                <a:gd name="T17" fmla="*/ 194 w 194"/>
                <a:gd name="T18" fmla="*/ 63 h 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23" name="Freeform 892"/>
            <p:cNvSpPr>
              <a:spLocks/>
            </p:cNvSpPr>
            <p:nvPr/>
          </p:nvSpPr>
          <p:spPr bwMode="auto">
            <a:xfrm>
              <a:off x="4032" y="1882"/>
              <a:ext cx="418" cy="371"/>
            </a:xfrm>
            <a:custGeom>
              <a:avLst/>
              <a:gdLst>
                <a:gd name="T0" fmla="*/ 0 w 990"/>
                <a:gd name="T1" fmla="*/ 0 h 792"/>
                <a:gd name="T2" fmla="*/ 0 w 990"/>
                <a:gd name="T3" fmla="*/ 0 h 792"/>
                <a:gd name="T4" fmla="*/ 0 w 990"/>
                <a:gd name="T5" fmla="*/ 0 h 792"/>
                <a:gd name="T6" fmla="*/ 0 w 990"/>
                <a:gd name="T7" fmla="*/ 0 h 792"/>
                <a:gd name="T8" fmla="*/ 0 w 990"/>
                <a:gd name="T9" fmla="*/ 0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24" name="Freeform 893"/>
            <p:cNvSpPr>
              <a:spLocks/>
            </p:cNvSpPr>
            <p:nvPr/>
          </p:nvSpPr>
          <p:spPr bwMode="auto">
            <a:xfrm>
              <a:off x="2966" y="1912"/>
              <a:ext cx="1069" cy="338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25" name="Freeform 894"/>
            <p:cNvSpPr>
              <a:spLocks/>
            </p:cNvSpPr>
            <p:nvPr/>
          </p:nvSpPr>
          <p:spPr bwMode="auto">
            <a:xfrm>
              <a:off x="2967" y="1850"/>
              <a:ext cx="12" cy="68"/>
            </a:xfrm>
            <a:custGeom>
              <a:avLst/>
              <a:gdLst>
                <a:gd name="T0" fmla="*/ 0 w 26"/>
                <a:gd name="T1" fmla="*/ 0 h 147"/>
                <a:gd name="T2" fmla="*/ 0 w 26"/>
                <a:gd name="T3" fmla="*/ 0 h 147"/>
                <a:gd name="T4" fmla="*/ 0 w 26"/>
                <a:gd name="T5" fmla="*/ 0 h 147"/>
                <a:gd name="T6" fmla="*/ 0 w 26"/>
                <a:gd name="T7" fmla="*/ 0 h 147"/>
                <a:gd name="T8" fmla="*/ 0 w 26"/>
                <a:gd name="T9" fmla="*/ 0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26" name="Freeform 895"/>
            <p:cNvSpPr>
              <a:spLocks/>
            </p:cNvSpPr>
            <p:nvPr/>
          </p:nvSpPr>
          <p:spPr bwMode="auto">
            <a:xfrm>
              <a:off x="2968" y="1571"/>
              <a:ext cx="496" cy="283"/>
            </a:xfrm>
            <a:custGeom>
              <a:avLst/>
              <a:gdLst>
                <a:gd name="T0" fmla="*/ 0 w 1176"/>
                <a:gd name="T1" fmla="*/ 0 h 606"/>
                <a:gd name="T2" fmla="*/ 0 w 1176"/>
                <a:gd name="T3" fmla="*/ 0 h 606"/>
                <a:gd name="T4" fmla="*/ 0 w 1176"/>
                <a:gd name="T5" fmla="*/ 0 h 606"/>
                <a:gd name="T6" fmla="*/ 0 w 1176"/>
                <a:gd name="T7" fmla="*/ 0 h 606"/>
                <a:gd name="T8" fmla="*/ 0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27" name="Freeform 896"/>
            <p:cNvSpPr>
              <a:spLocks/>
            </p:cNvSpPr>
            <p:nvPr/>
          </p:nvSpPr>
          <p:spPr bwMode="auto">
            <a:xfrm>
              <a:off x="3001" y="1864"/>
              <a:ext cx="1013" cy="325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28" name="Freeform 897"/>
            <p:cNvSpPr>
              <a:spLocks/>
            </p:cNvSpPr>
            <p:nvPr/>
          </p:nvSpPr>
          <p:spPr bwMode="auto">
            <a:xfrm flipV="1">
              <a:off x="4013" y="1841"/>
              <a:ext cx="413" cy="337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29" name="Freeform 898"/>
            <p:cNvSpPr>
              <a:spLocks/>
            </p:cNvSpPr>
            <p:nvPr/>
          </p:nvSpPr>
          <p:spPr bwMode="auto">
            <a:xfrm>
              <a:off x="3530" y="862"/>
              <a:ext cx="1124" cy="872"/>
            </a:xfrm>
            <a:custGeom>
              <a:avLst/>
              <a:gdLst>
                <a:gd name="T0" fmla="*/ 214 w 1124"/>
                <a:gd name="T1" fmla="*/ 0 h 872"/>
                <a:gd name="T2" fmla="*/ 1124 w 1124"/>
                <a:gd name="T3" fmla="*/ 128 h 872"/>
                <a:gd name="T4" fmla="*/ 884 w 1124"/>
                <a:gd name="T5" fmla="*/ 872 h 872"/>
                <a:gd name="T6" fmla="*/ 0 w 1124"/>
                <a:gd name="T7" fmla="*/ 656 h 872"/>
                <a:gd name="T8" fmla="*/ 214 w 1124"/>
                <a:gd name="T9" fmla="*/ 0 h 87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24"/>
                <a:gd name="T16" fmla="*/ 0 h 872"/>
                <a:gd name="T17" fmla="*/ 1124 w 1124"/>
                <a:gd name="T18" fmla="*/ 872 h 87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24" h="872">
                  <a:moveTo>
                    <a:pt x="214" y="0"/>
                  </a:moveTo>
                  <a:lnTo>
                    <a:pt x="1124" y="128"/>
                  </a:lnTo>
                  <a:lnTo>
                    <a:pt x="884" y="872"/>
                  </a:lnTo>
                  <a:lnTo>
                    <a:pt x="0" y="656"/>
                  </a:lnTo>
                  <a:lnTo>
                    <a:pt x="214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>
                    <a:alpha val="81000"/>
                  </a:srgbClr>
                </a:gs>
                <a:gs pos="100000">
                  <a:srgbClr val="666666">
                    <a:alpha val="79999"/>
                  </a:srgbClr>
                </a:gs>
              </a:gsLst>
              <a:lin ang="54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pic>
          <p:nvPicPr>
            <p:cNvPr id="57730" name="Picture 899" descr="grayed_radiation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96" y="396"/>
              <a:ext cx="1808" cy="10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57398" name="Group 900"/>
          <p:cNvGrpSpPr>
            <a:grpSpLocks/>
          </p:cNvGrpSpPr>
          <p:nvPr/>
        </p:nvGrpSpPr>
        <p:grpSpPr bwMode="auto">
          <a:xfrm>
            <a:off x="8902701" y="5524500"/>
            <a:ext cx="504825" cy="401638"/>
            <a:chOff x="2896" y="396"/>
            <a:chExt cx="1848" cy="1887"/>
          </a:xfrm>
        </p:grpSpPr>
        <p:pic>
          <p:nvPicPr>
            <p:cNvPr id="57685" name="Picture 901" descr="laptop_keyboard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2966" y="1553"/>
              <a:ext cx="1526" cy="7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7686" name="Freeform 902"/>
            <p:cNvSpPr>
              <a:spLocks/>
            </p:cNvSpPr>
            <p:nvPr/>
          </p:nvSpPr>
          <p:spPr bwMode="auto">
            <a:xfrm>
              <a:off x="3472" y="844"/>
              <a:ext cx="1228" cy="953"/>
            </a:xfrm>
            <a:custGeom>
              <a:avLst/>
              <a:gdLst>
                <a:gd name="T0" fmla="*/ 0 w 2982"/>
                <a:gd name="T1" fmla="*/ 0 h 2442"/>
                <a:gd name="T2" fmla="*/ 0 w 2982"/>
                <a:gd name="T3" fmla="*/ 0 h 2442"/>
                <a:gd name="T4" fmla="*/ 0 w 2982"/>
                <a:gd name="T5" fmla="*/ 0 h 2442"/>
                <a:gd name="T6" fmla="*/ 0 w 2982"/>
                <a:gd name="T7" fmla="*/ 0 h 2442"/>
                <a:gd name="T8" fmla="*/ 0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pic>
          <p:nvPicPr>
            <p:cNvPr id="57687" name="Picture 903" descr="screen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32" y="868"/>
              <a:ext cx="1117" cy="8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7688" name="Freeform 904"/>
            <p:cNvSpPr>
              <a:spLocks/>
            </p:cNvSpPr>
            <p:nvPr/>
          </p:nvSpPr>
          <p:spPr bwMode="auto">
            <a:xfrm>
              <a:off x="3695" y="816"/>
              <a:ext cx="1042" cy="177"/>
            </a:xfrm>
            <a:custGeom>
              <a:avLst/>
              <a:gdLst>
                <a:gd name="T0" fmla="*/ 0 w 2528"/>
                <a:gd name="T1" fmla="*/ 0 h 455"/>
                <a:gd name="T2" fmla="*/ 0 w 2528"/>
                <a:gd name="T3" fmla="*/ 0 h 455"/>
                <a:gd name="T4" fmla="*/ 0 w 2528"/>
                <a:gd name="T5" fmla="*/ 0 h 455"/>
                <a:gd name="T6" fmla="*/ 0 w 2528"/>
                <a:gd name="T7" fmla="*/ 0 h 455"/>
                <a:gd name="T8" fmla="*/ 0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2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689" name="Freeform 905"/>
            <p:cNvSpPr>
              <a:spLocks/>
            </p:cNvSpPr>
            <p:nvPr/>
          </p:nvSpPr>
          <p:spPr bwMode="auto">
            <a:xfrm>
              <a:off x="3461" y="814"/>
              <a:ext cx="289" cy="739"/>
            </a:xfrm>
            <a:custGeom>
              <a:avLst/>
              <a:gdLst>
                <a:gd name="T0" fmla="*/ 0 w 702"/>
                <a:gd name="T1" fmla="*/ 0 h 1893"/>
                <a:gd name="T2" fmla="*/ 0 w 702"/>
                <a:gd name="T3" fmla="*/ 0 h 1893"/>
                <a:gd name="T4" fmla="*/ 0 w 702"/>
                <a:gd name="T5" fmla="*/ 0 h 1893"/>
                <a:gd name="T6" fmla="*/ 0 w 702"/>
                <a:gd name="T7" fmla="*/ 0 h 1893"/>
                <a:gd name="T8" fmla="*/ 0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690" name="Freeform 906"/>
            <p:cNvSpPr>
              <a:spLocks/>
            </p:cNvSpPr>
            <p:nvPr/>
          </p:nvSpPr>
          <p:spPr bwMode="auto">
            <a:xfrm>
              <a:off x="4418" y="946"/>
              <a:ext cx="311" cy="853"/>
            </a:xfrm>
            <a:custGeom>
              <a:avLst/>
              <a:gdLst>
                <a:gd name="T0" fmla="*/ 0 w 756"/>
                <a:gd name="T1" fmla="*/ 0 h 2184"/>
                <a:gd name="T2" fmla="*/ 0 w 756"/>
                <a:gd name="T3" fmla="*/ 0 h 2184"/>
                <a:gd name="T4" fmla="*/ 0 w 756"/>
                <a:gd name="T5" fmla="*/ 0 h 2184"/>
                <a:gd name="T6" fmla="*/ 0 w 756"/>
                <a:gd name="T7" fmla="*/ 0 h 2184"/>
                <a:gd name="T8" fmla="*/ 0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691" name="Freeform 907"/>
            <p:cNvSpPr>
              <a:spLocks/>
            </p:cNvSpPr>
            <p:nvPr/>
          </p:nvSpPr>
          <p:spPr bwMode="auto">
            <a:xfrm>
              <a:off x="3457" y="1515"/>
              <a:ext cx="1143" cy="288"/>
            </a:xfrm>
            <a:custGeom>
              <a:avLst/>
              <a:gdLst>
                <a:gd name="T0" fmla="*/ 0 w 2773"/>
                <a:gd name="T1" fmla="*/ 0 h 738"/>
                <a:gd name="T2" fmla="*/ 0 w 2773"/>
                <a:gd name="T3" fmla="*/ 0 h 738"/>
                <a:gd name="T4" fmla="*/ 0 w 2773"/>
                <a:gd name="T5" fmla="*/ 0 h 738"/>
                <a:gd name="T6" fmla="*/ 0 w 2773"/>
                <a:gd name="T7" fmla="*/ 0 h 738"/>
                <a:gd name="T8" fmla="*/ 0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692" name="Freeform 908"/>
            <p:cNvSpPr>
              <a:spLocks/>
            </p:cNvSpPr>
            <p:nvPr/>
          </p:nvSpPr>
          <p:spPr bwMode="auto">
            <a:xfrm>
              <a:off x="4452" y="954"/>
              <a:ext cx="292" cy="855"/>
            </a:xfrm>
            <a:custGeom>
              <a:avLst/>
              <a:gdLst>
                <a:gd name="T0" fmla="*/ 0 w 637"/>
                <a:gd name="T1" fmla="*/ 0 h 1659"/>
                <a:gd name="T2" fmla="*/ 0 w 637"/>
                <a:gd name="T3" fmla="*/ 0 h 1659"/>
                <a:gd name="T4" fmla="*/ 0 w 637"/>
                <a:gd name="T5" fmla="*/ 1 h 1659"/>
                <a:gd name="T6" fmla="*/ 0 w 637"/>
                <a:gd name="T7" fmla="*/ 1 h 1659"/>
                <a:gd name="T8" fmla="*/ 0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693" name="Freeform 909"/>
            <p:cNvSpPr>
              <a:spLocks/>
            </p:cNvSpPr>
            <p:nvPr/>
          </p:nvSpPr>
          <p:spPr bwMode="auto">
            <a:xfrm>
              <a:off x="3459" y="1553"/>
              <a:ext cx="1016" cy="284"/>
            </a:xfrm>
            <a:custGeom>
              <a:avLst/>
              <a:gdLst>
                <a:gd name="T0" fmla="*/ 0 w 2216"/>
                <a:gd name="T1" fmla="*/ 0 h 550"/>
                <a:gd name="T2" fmla="*/ 0 w 2216"/>
                <a:gd name="T3" fmla="*/ 1 h 550"/>
                <a:gd name="T4" fmla="*/ 0 w 2216"/>
                <a:gd name="T5" fmla="*/ 1 h 550"/>
                <a:gd name="T6" fmla="*/ 0 w 2216"/>
                <a:gd name="T7" fmla="*/ 1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2"/>
                </a:gs>
                <a:gs pos="100000">
                  <a:srgbClr val="DDDDDD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694" name="Freeform 910"/>
            <p:cNvSpPr>
              <a:spLocks/>
            </p:cNvSpPr>
            <p:nvPr/>
          </p:nvSpPr>
          <p:spPr bwMode="auto">
            <a:xfrm>
              <a:off x="3442" y="1857"/>
              <a:ext cx="345" cy="169"/>
            </a:xfrm>
            <a:custGeom>
              <a:avLst/>
              <a:gdLst>
                <a:gd name="T0" fmla="*/ 0 w 752"/>
                <a:gd name="T1" fmla="*/ 0 h 327"/>
                <a:gd name="T2" fmla="*/ 0 w 752"/>
                <a:gd name="T3" fmla="*/ 1 h 327"/>
                <a:gd name="T4" fmla="*/ 0 w 752"/>
                <a:gd name="T5" fmla="*/ 1 h 327"/>
                <a:gd name="T6" fmla="*/ 0 w 752"/>
                <a:gd name="T7" fmla="*/ 1 h 327"/>
                <a:gd name="T8" fmla="*/ 0 w 752"/>
                <a:gd name="T9" fmla="*/ 0 h 3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2"/>
                <a:gd name="T16" fmla="*/ 0 h 327"/>
                <a:gd name="T17" fmla="*/ 752 w 752"/>
                <a:gd name="T18" fmla="*/ 327 h 32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2" h="327">
                  <a:moveTo>
                    <a:pt x="293" y="0"/>
                  </a:moveTo>
                  <a:lnTo>
                    <a:pt x="752" y="124"/>
                  </a:lnTo>
                  <a:lnTo>
                    <a:pt x="470" y="327"/>
                  </a:lnTo>
                  <a:lnTo>
                    <a:pt x="0" y="18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695" name="Freeform 911"/>
            <p:cNvSpPr>
              <a:spLocks/>
            </p:cNvSpPr>
            <p:nvPr/>
          </p:nvSpPr>
          <p:spPr bwMode="auto">
            <a:xfrm>
              <a:off x="3449" y="1860"/>
              <a:ext cx="333" cy="160"/>
            </a:xfrm>
            <a:custGeom>
              <a:avLst/>
              <a:gdLst>
                <a:gd name="T0" fmla="*/ 0 w 726"/>
                <a:gd name="T1" fmla="*/ 0 h 311"/>
                <a:gd name="T2" fmla="*/ 0 w 726"/>
                <a:gd name="T3" fmla="*/ 1 h 311"/>
                <a:gd name="T4" fmla="*/ 0 w 726"/>
                <a:gd name="T5" fmla="*/ 1 h 311"/>
                <a:gd name="T6" fmla="*/ 0 w 726"/>
                <a:gd name="T7" fmla="*/ 1 h 311"/>
                <a:gd name="T8" fmla="*/ 0 w 726"/>
                <a:gd name="T9" fmla="*/ 0 h 31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26"/>
                <a:gd name="T16" fmla="*/ 0 h 311"/>
                <a:gd name="T17" fmla="*/ 726 w 726"/>
                <a:gd name="T18" fmla="*/ 311 h 31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26" h="311">
                  <a:moveTo>
                    <a:pt x="282" y="0"/>
                  </a:moveTo>
                  <a:lnTo>
                    <a:pt x="726" y="119"/>
                  </a:lnTo>
                  <a:lnTo>
                    <a:pt x="457" y="311"/>
                  </a:lnTo>
                  <a:lnTo>
                    <a:pt x="0" y="173"/>
                  </a:lnTo>
                  <a:lnTo>
                    <a:pt x="282" y="0"/>
                  </a:lnTo>
                  <a:close/>
                </a:path>
              </a:pathLst>
            </a:custGeom>
            <a:gradFill rotWithShape="1">
              <a:gsLst>
                <a:gs pos="0">
                  <a:srgbClr val="4D4D4D"/>
                </a:gs>
                <a:gs pos="100000">
                  <a:srgbClr val="DDDDDD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696" name="Freeform 912"/>
            <p:cNvSpPr>
              <a:spLocks/>
            </p:cNvSpPr>
            <p:nvPr/>
          </p:nvSpPr>
          <p:spPr bwMode="auto">
            <a:xfrm>
              <a:off x="3473" y="1923"/>
              <a:ext cx="119" cy="52"/>
            </a:xfrm>
            <a:custGeom>
              <a:avLst/>
              <a:gdLst>
                <a:gd name="T0" fmla="*/ 0 w 258"/>
                <a:gd name="T1" fmla="*/ 1 h 100"/>
                <a:gd name="T2" fmla="*/ 0 w 258"/>
                <a:gd name="T3" fmla="*/ 0 h 100"/>
                <a:gd name="T4" fmla="*/ 0 w 258"/>
                <a:gd name="T5" fmla="*/ 1 h 100"/>
                <a:gd name="T6" fmla="*/ 0 w 258"/>
                <a:gd name="T7" fmla="*/ 1 h 100"/>
                <a:gd name="T8" fmla="*/ 0 w 258"/>
                <a:gd name="T9" fmla="*/ 1 h 1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8"/>
                <a:gd name="T16" fmla="*/ 0 h 100"/>
                <a:gd name="T17" fmla="*/ 258 w 258"/>
                <a:gd name="T18" fmla="*/ 100 h 10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8" h="100">
                  <a:moveTo>
                    <a:pt x="0" y="44"/>
                  </a:moveTo>
                  <a:lnTo>
                    <a:pt x="75" y="0"/>
                  </a:lnTo>
                  <a:lnTo>
                    <a:pt x="258" y="50"/>
                  </a:lnTo>
                  <a:lnTo>
                    <a:pt x="183" y="100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697" name="Freeform 913"/>
            <p:cNvSpPr>
              <a:spLocks/>
            </p:cNvSpPr>
            <p:nvPr/>
          </p:nvSpPr>
          <p:spPr bwMode="auto">
            <a:xfrm>
              <a:off x="3469" y="1947"/>
              <a:ext cx="89" cy="32"/>
            </a:xfrm>
            <a:custGeom>
              <a:avLst/>
              <a:gdLst>
                <a:gd name="T0" fmla="*/ 0 w 194"/>
                <a:gd name="T1" fmla="*/ 0 h 63"/>
                <a:gd name="T2" fmla="*/ 0 w 194"/>
                <a:gd name="T3" fmla="*/ 1 h 63"/>
                <a:gd name="T4" fmla="*/ 0 w 194"/>
                <a:gd name="T5" fmla="*/ 1 h 63"/>
                <a:gd name="T6" fmla="*/ 0 w 194"/>
                <a:gd name="T7" fmla="*/ 1 h 63"/>
                <a:gd name="T8" fmla="*/ 0 w 194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"/>
                <a:gd name="T16" fmla="*/ 0 h 63"/>
                <a:gd name="T17" fmla="*/ 194 w 194"/>
                <a:gd name="T18" fmla="*/ 63 h 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698" name="Freeform 914"/>
            <p:cNvSpPr>
              <a:spLocks/>
            </p:cNvSpPr>
            <p:nvPr/>
          </p:nvSpPr>
          <p:spPr bwMode="auto">
            <a:xfrm>
              <a:off x="3570" y="1956"/>
              <a:ext cx="119" cy="53"/>
            </a:xfrm>
            <a:custGeom>
              <a:avLst/>
              <a:gdLst>
                <a:gd name="T0" fmla="*/ 0 w 258"/>
                <a:gd name="T1" fmla="*/ 1 h 102"/>
                <a:gd name="T2" fmla="*/ 0 w 258"/>
                <a:gd name="T3" fmla="*/ 0 h 102"/>
                <a:gd name="T4" fmla="*/ 0 w 258"/>
                <a:gd name="T5" fmla="*/ 1 h 102"/>
                <a:gd name="T6" fmla="*/ 0 w 258"/>
                <a:gd name="T7" fmla="*/ 1 h 102"/>
                <a:gd name="T8" fmla="*/ 0 w 258"/>
                <a:gd name="T9" fmla="*/ 1 h 1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8"/>
                <a:gd name="T16" fmla="*/ 0 h 102"/>
                <a:gd name="T17" fmla="*/ 258 w 258"/>
                <a:gd name="T18" fmla="*/ 102 h 10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8" h="102">
                  <a:moveTo>
                    <a:pt x="0" y="46"/>
                  </a:moveTo>
                  <a:lnTo>
                    <a:pt x="71" y="0"/>
                  </a:lnTo>
                  <a:lnTo>
                    <a:pt x="258" y="52"/>
                  </a:lnTo>
                  <a:lnTo>
                    <a:pt x="183" y="102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699" name="Freeform 915"/>
            <p:cNvSpPr>
              <a:spLocks/>
            </p:cNvSpPr>
            <p:nvPr/>
          </p:nvSpPr>
          <p:spPr bwMode="auto">
            <a:xfrm>
              <a:off x="3566" y="1981"/>
              <a:ext cx="89" cy="33"/>
            </a:xfrm>
            <a:custGeom>
              <a:avLst/>
              <a:gdLst>
                <a:gd name="T0" fmla="*/ 0 w 194"/>
                <a:gd name="T1" fmla="*/ 0 h 63"/>
                <a:gd name="T2" fmla="*/ 0 w 194"/>
                <a:gd name="T3" fmla="*/ 1 h 63"/>
                <a:gd name="T4" fmla="*/ 0 w 194"/>
                <a:gd name="T5" fmla="*/ 1 h 63"/>
                <a:gd name="T6" fmla="*/ 0 w 194"/>
                <a:gd name="T7" fmla="*/ 1 h 63"/>
                <a:gd name="T8" fmla="*/ 0 w 194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"/>
                <a:gd name="T16" fmla="*/ 0 h 63"/>
                <a:gd name="T17" fmla="*/ 194 w 194"/>
                <a:gd name="T18" fmla="*/ 63 h 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00" name="Freeform 916"/>
            <p:cNvSpPr>
              <a:spLocks/>
            </p:cNvSpPr>
            <p:nvPr/>
          </p:nvSpPr>
          <p:spPr bwMode="auto">
            <a:xfrm>
              <a:off x="4032" y="1882"/>
              <a:ext cx="418" cy="371"/>
            </a:xfrm>
            <a:custGeom>
              <a:avLst/>
              <a:gdLst>
                <a:gd name="T0" fmla="*/ 0 w 990"/>
                <a:gd name="T1" fmla="*/ 0 h 792"/>
                <a:gd name="T2" fmla="*/ 0 w 990"/>
                <a:gd name="T3" fmla="*/ 0 h 792"/>
                <a:gd name="T4" fmla="*/ 0 w 990"/>
                <a:gd name="T5" fmla="*/ 0 h 792"/>
                <a:gd name="T6" fmla="*/ 0 w 990"/>
                <a:gd name="T7" fmla="*/ 0 h 792"/>
                <a:gd name="T8" fmla="*/ 0 w 990"/>
                <a:gd name="T9" fmla="*/ 0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01" name="Freeform 917"/>
            <p:cNvSpPr>
              <a:spLocks/>
            </p:cNvSpPr>
            <p:nvPr/>
          </p:nvSpPr>
          <p:spPr bwMode="auto">
            <a:xfrm>
              <a:off x="2966" y="1912"/>
              <a:ext cx="1069" cy="338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02" name="Freeform 918"/>
            <p:cNvSpPr>
              <a:spLocks/>
            </p:cNvSpPr>
            <p:nvPr/>
          </p:nvSpPr>
          <p:spPr bwMode="auto">
            <a:xfrm>
              <a:off x="2967" y="1850"/>
              <a:ext cx="12" cy="68"/>
            </a:xfrm>
            <a:custGeom>
              <a:avLst/>
              <a:gdLst>
                <a:gd name="T0" fmla="*/ 0 w 26"/>
                <a:gd name="T1" fmla="*/ 0 h 147"/>
                <a:gd name="T2" fmla="*/ 0 w 26"/>
                <a:gd name="T3" fmla="*/ 0 h 147"/>
                <a:gd name="T4" fmla="*/ 0 w 26"/>
                <a:gd name="T5" fmla="*/ 0 h 147"/>
                <a:gd name="T6" fmla="*/ 0 w 26"/>
                <a:gd name="T7" fmla="*/ 0 h 147"/>
                <a:gd name="T8" fmla="*/ 0 w 26"/>
                <a:gd name="T9" fmla="*/ 0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03" name="Freeform 919"/>
            <p:cNvSpPr>
              <a:spLocks/>
            </p:cNvSpPr>
            <p:nvPr/>
          </p:nvSpPr>
          <p:spPr bwMode="auto">
            <a:xfrm>
              <a:off x="2968" y="1571"/>
              <a:ext cx="496" cy="283"/>
            </a:xfrm>
            <a:custGeom>
              <a:avLst/>
              <a:gdLst>
                <a:gd name="T0" fmla="*/ 0 w 1176"/>
                <a:gd name="T1" fmla="*/ 0 h 606"/>
                <a:gd name="T2" fmla="*/ 0 w 1176"/>
                <a:gd name="T3" fmla="*/ 0 h 606"/>
                <a:gd name="T4" fmla="*/ 0 w 1176"/>
                <a:gd name="T5" fmla="*/ 0 h 606"/>
                <a:gd name="T6" fmla="*/ 0 w 1176"/>
                <a:gd name="T7" fmla="*/ 0 h 606"/>
                <a:gd name="T8" fmla="*/ 0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04" name="Freeform 920"/>
            <p:cNvSpPr>
              <a:spLocks/>
            </p:cNvSpPr>
            <p:nvPr/>
          </p:nvSpPr>
          <p:spPr bwMode="auto">
            <a:xfrm>
              <a:off x="3001" y="1864"/>
              <a:ext cx="1013" cy="325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05" name="Freeform 921"/>
            <p:cNvSpPr>
              <a:spLocks/>
            </p:cNvSpPr>
            <p:nvPr/>
          </p:nvSpPr>
          <p:spPr bwMode="auto">
            <a:xfrm flipV="1">
              <a:off x="4013" y="1841"/>
              <a:ext cx="413" cy="337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06" name="Freeform 922"/>
            <p:cNvSpPr>
              <a:spLocks/>
            </p:cNvSpPr>
            <p:nvPr/>
          </p:nvSpPr>
          <p:spPr bwMode="auto">
            <a:xfrm>
              <a:off x="3530" y="862"/>
              <a:ext cx="1124" cy="872"/>
            </a:xfrm>
            <a:custGeom>
              <a:avLst/>
              <a:gdLst>
                <a:gd name="T0" fmla="*/ 214 w 1124"/>
                <a:gd name="T1" fmla="*/ 0 h 872"/>
                <a:gd name="T2" fmla="*/ 1124 w 1124"/>
                <a:gd name="T3" fmla="*/ 128 h 872"/>
                <a:gd name="T4" fmla="*/ 884 w 1124"/>
                <a:gd name="T5" fmla="*/ 872 h 872"/>
                <a:gd name="T6" fmla="*/ 0 w 1124"/>
                <a:gd name="T7" fmla="*/ 656 h 872"/>
                <a:gd name="T8" fmla="*/ 214 w 1124"/>
                <a:gd name="T9" fmla="*/ 0 h 87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24"/>
                <a:gd name="T16" fmla="*/ 0 h 872"/>
                <a:gd name="T17" fmla="*/ 1124 w 1124"/>
                <a:gd name="T18" fmla="*/ 872 h 87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24" h="872">
                  <a:moveTo>
                    <a:pt x="214" y="0"/>
                  </a:moveTo>
                  <a:lnTo>
                    <a:pt x="1124" y="128"/>
                  </a:lnTo>
                  <a:lnTo>
                    <a:pt x="884" y="872"/>
                  </a:lnTo>
                  <a:lnTo>
                    <a:pt x="0" y="656"/>
                  </a:lnTo>
                  <a:lnTo>
                    <a:pt x="214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>
                    <a:alpha val="81000"/>
                  </a:srgbClr>
                </a:gs>
                <a:gs pos="100000">
                  <a:srgbClr val="666666">
                    <a:alpha val="79999"/>
                  </a:srgbClr>
                </a:gs>
              </a:gsLst>
              <a:lin ang="54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pic>
          <p:nvPicPr>
            <p:cNvPr id="57707" name="Picture 923" descr="grayed_radiation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96" y="396"/>
              <a:ext cx="1808" cy="10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57399" name="Group 924"/>
          <p:cNvGrpSpPr>
            <a:grpSpLocks/>
          </p:cNvGrpSpPr>
          <p:nvPr/>
        </p:nvGrpSpPr>
        <p:grpSpPr bwMode="auto">
          <a:xfrm>
            <a:off x="6873875" y="1590675"/>
            <a:ext cx="617538" cy="387350"/>
            <a:chOff x="2920" y="972"/>
            <a:chExt cx="389" cy="244"/>
          </a:xfrm>
        </p:grpSpPr>
        <p:grpSp>
          <p:nvGrpSpPr>
            <p:cNvPr id="57673" name="Group 925"/>
            <p:cNvGrpSpPr>
              <a:grpSpLocks/>
            </p:cNvGrpSpPr>
            <p:nvPr/>
          </p:nvGrpSpPr>
          <p:grpSpPr bwMode="auto">
            <a:xfrm>
              <a:off x="3085" y="1027"/>
              <a:ext cx="102" cy="189"/>
              <a:chOff x="3436" y="1504"/>
              <a:chExt cx="393" cy="942"/>
            </a:xfrm>
          </p:grpSpPr>
          <p:pic>
            <p:nvPicPr>
              <p:cNvPr id="57675" name="Picture 926" descr="iphone_stylized_small"/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436" y="1504"/>
                <a:ext cx="393" cy="94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7676" name="Freeform 927"/>
              <p:cNvSpPr>
                <a:spLocks/>
              </p:cNvSpPr>
              <p:nvPr/>
            </p:nvSpPr>
            <p:spPr bwMode="auto">
              <a:xfrm>
                <a:off x="3484" y="1523"/>
                <a:ext cx="339" cy="906"/>
              </a:xfrm>
              <a:custGeom>
                <a:avLst/>
                <a:gdLst>
                  <a:gd name="T0" fmla="*/ 6 w 339"/>
                  <a:gd name="T1" fmla="*/ 31 h 906"/>
                  <a:gd name="T2" fmla="*/ 38 w 339"/>
                  <a:gd name="T3" fmla="*/ 0 h 906"/>
                  <a:gd name="T4" fmla="*/ 323 w 339"/>
                  <a:gd name="T5" fmla="*/ 45 h 906"/>
                  <a:gd name="T6" fmla="*/ 338 w 339"/>
                  <a:gd name="T7" fmla="*/ 85 h 906"/>
                  <a:gd name="T8" fmla="*/ 339 w 339"/>
                  <a:gd name="T9" fmla="*/ 813 h 906"/>
                  <a:gd name="T10" fmla="*/ 312 w 339"/>
                  <a:gd name="T11" fmla="*/ 865 h 906"/>
                  <a:gd name="T12" fmla="*/ 29 w 339"/>
                  <a:gd name="T13" fmla="*/ 906 h 906"/>
                  <a:gd name="T14" fmla="*/ 0 w 339"/>
                  <a:gd name="T15" fmla="*/ 876 h 906"/>
                  <a:gd name="T16" fmla="*/ 6 w 339"/>
                  <a:gd name="T17" fmla="*/ 31 h 9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339"/>
                  <a:gd name="T28" fmla="*/ 0 h 906"/>
                  <a:gd name="T29" fmla="*/ 339 w 339"/>
                  <a:gd name="T30" fmla="*/ 906 h 90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339" h="906">
                    <a:moveTo>
                      <a:pt x="6" y="31"/>
                    </a:moveTo>
                    <a:lnTo>
                      <a:pt x="38" y="0"/>
                    </a:lnTo>
                    <a:lnTo>
                      <a:pt x="323" y="45"/>
                    </a:lnTo>
                    <a:lnTo>
                      <a:pt x="338" y="85"/>
                    </a:lnTo>
                    <a:lnTo>
                      <a:pt x="339" y="813"/>
                    </a:lnTo>
                    <a:lnTo>
                      <a:pt x="312" y="865"/>
                    </a:lnTo>
                    <a:lnTo>
                      <a:pt x="29" y="906"/>
                    </a:lnTo>
                    <a:lnTo>
                      <a:pt x="0" y="876"/>
                    </a:lnTo>
                    <a:lnTo>
                      <a:pt x="6" y="31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>
                      <a:alpha val="82001"/>
                    </a:srgbClr>
                  </a:gs>
                  <a:gs pos="100000">
                    <a:srgbClr val="666666">
                      <a:alpha val="82001"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grpSp>
            <p:nvGrpSpPr>
              <p:cNvPr id="57677" name="Group 928"/>
              <p:cNvGrpSpPr>
                <a:grpSpLocks/>
              </p:cNvGrpSpPr>
              <p:nvPr/>
            </p:nvGrpSpPr>
            <p:grpSpPr bwMode="auto">
              <a:xfrm>
                <a:off x="3511" y="1689"/>
                <a:ext cx="289" cy="576"/>
                <a:chOff x="3511" y="1689"/>
                <a:chExt cx="289" cy="576"/>
              </a:xfrm>
            </p:grpSpPr>
            <p:sp>
              <p:nvSpPr>
                <p:cNvPr id="57678" name="Freeform 929"/>
                <p:cNvSpPr>
                  <a:spLocks/>
                </p:cNvSpPr>
                <p:nvPr/>
              </p:nvSpPr>
              <p:spPr bwMode="auto">
                <a:xfrm>
                  <a:off x="3519" y="2175"/>
                  <a:ext cx="66" cy="90"/>
                </a:xfrm>
                <a:custGeom>
                  <a:avLst/>
                  <a:gdLst>
                    <a:gd name="T0" fmla="*/ 0 w 66"/>
                    <a:gd name="T1" fmla="*/ 5 h 90"/>
                    <a:gd name="T2" fmla="*/ 66 w 66"/>
                    <a:gd name="T3" fmla="*/ 0 h 90"/>
                    <a:gd name="T4" fmla="*/ 65 w 66"/>
                    <a:gd name="T5" fmla="*/ 80 h 90"/>
                    <a:gd name="T6" fmla="*/ 2 w 66"/>
                    <a:gd name="T7" fmla="*/ 90 h 90"/>
                    <a:gd name="T8" fmla="*/ 0 w 66"/>
                    <a:gd name="T9" fmla="*/ 5 h 9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66"/>
                    <a:gd name="T16" fmla="*/ 0 h 90"/>
                    <a:gd name="T17" fmla="*/ 66 w 66"/>
                    <a:gd name="T18" fmla="*/ 90 h 9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66" h="90">
                      <a:moveTo>
                        <a:pt x="0" y="5"/>
                      </a:moveTo>
                      <a:lnTo>
                        <a:pt x="66" y="0"/>
                      </a:lnTo>
                      <a:lnTo>
                        <a:pt x="65" y="80"/>
                      </a:lnTo>
                      <a:lnTo>
                        <a:pt x="2" y="90"/>
                      </a:lnTo>
                      <a:lnTo>
                        <a:pt x="0" y="5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 w="9525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57679" name="Freeform 930"/>
                <p:cNvSpPr>
                  <a:spLocks/>
                </p:cNvSpPr>
                <p:nvPr/>
              </p:nvSpPr>
              <p:spPr bwMode="auto">
                <a:xfrm>
                  <a:off x="3593" y="2166"/>
                  <a:ext cx="69" cy="89"/>
                </a:xfrm>
                <a:custGeom>
                  <a:avLst/>
                  <a:gdLst>
                    <a:gd name="T0" fmla="*/ 3 w 69"/>
                    <a:gd name="T1" fmla="*/ 8 h 89"/>
                    <a:gd name="T2" fmla="*/ 66 w 69"/>
                    <a:gd name="T3" fmla="*/ 0 h 89"/>
                    <a:gd name="T4" fmla="*/ 69 w 69"/>
                    <a:gd name="T5" fmla="*/ 80 h 89"/>
                    <a:gd name="T6" fmla="*/ 0 w 69"/>
                    <a:gd name="T7" fmla="*/ 89 h 89"/>
                    <a:gd name="T8" fmla="*/ 3 w 69"/>
                    <a:gd name="T9" fmla="*/ 8 h 8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69"/>
                    <a:gd name="T16" fmla="*/ 0 h 89"/>
                    <a:gd name="T17" fmla="*/ 69 w 69"/>
                    <a:gd name="T18" fmla="*/ 89 h 8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69" h="89">
                      <a:moveTo>
                        <a:pt x="3" y="8"/>
                      </a:moveTo>
                      <a:lnTo>
                        <a:pt x="66" y="0"/>
                      </a:lnTo>
                      <a:lnTo>
                        <a:pt x="69" y="80"/>
                      </a:lnTo>
                      <a:lnTo>
                        <a:pt x="0" y="89"/>
                      </a:lnTo>
                      <a:lnTo>
                        <a:pt x="3" y="8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 w="9525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57680" name="Freeform 931"/>
                <p:cNvSpPr>
                  <a:spLocks/>
                </p:cNvSpPr>
                <p:nvPr/>
              </p:nvSpPr>
              <p:spPr bwMode="auto">
                <a:xfrm>
                  <a:off x="3665" y="2162"/>
                  <a:ext cx="62" cy="82"/>
                </a:xfrm>
                <a:custGeom>
                  <a:avLst/>
                  <a:gdLst>
                    <a:gd name="T0" fmla="*/ 0 w 62"/>
                    <a:gd name="T1" fmla="*/ 6 h 82"/>
                    <a:gd name="T2" fmla="*/ 61 w 62"/>
                    <a:gd name="T3" fmla="*/ 0 h 82"/>
                    <a:gd name="T4" fmla="*/ 62 w 62"/>
                    <a:gd name="T5" fmla="*/ 75 h 82"/>
                    <a:gd name="T6" fmla="*/ 3 w 62"/>
                    <a:gd name="T7" fmla="*/ 82 h 82"/>
                    <a:gd name="T8" fmla="*/ 0 w 62"/>
                    <a:gd name="T9" fmla="*/ 6 h 8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62"/>
                    <a:gd name="T16" fmla="*/ 0 h 82"/>
                    <a:gd name="T17" fmla="*/ 62 w 62"/>
                    <a:gd name="T18" fmla="*/ 82 h 8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62" h="82">
                      <a:moveTo>
                        <a:pt x="0" y="6"/>
                      </a:moveTo>
                      <a:lnTo>
                        <a:pt x="61" y="0"/>
                      </a:lnTo>
                      <a:lnTo>
                        <a:pt x="62" y="75"/>
                      </a:lnTo>
                      <a:lnTo>
                        <a:pt x="3" y="82"/>
                      </a:lnTo>
                      <a:lnTo>
                        <a:pt x="0" y="6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 w="9525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57681" name="Freeform 932"/>
                <p:cNvSpPr>
                  <a:spLocks/>
                </p:cNvSpPr>
                <p:nvPr/>
              </p:nvSpPr>
              <p:spPr bwMode="auto">
                <a:xfrm>
                  <a:off x="3734" y="2154"/>
                  <a:ext cx="66" cy="84"/>
                </a:xfrm>
                <a:custGeom>
                  <a:avLst/>
                  <a:gdLst>
                    <a:gd name="T0" fmla="*/ 1 w 66"/>
                    <a:gd name="T1" fmla="*/ 6 h 84"/>
                    <a:gd name="T2" fmla="*/ 66 w 66"/>
                    <a:gd name="T3" fmla="*/ 0 h 84"/>
                    <a:gd name="T4" fmla="*/ 63 w 66"/>
                    <a:gd name="T5" fmla="*/ 77 h 84"/>
                    <a:gd name="T6" fmla="*/ 0 w 66"/>
                    <a:gd name="T7" fmla="*/ 84 h 84"/>
                    <a:gd name="T8" fmla="*/ 1 w 66"/>
                    <a:gd name="T9" fmla="*/ 6 h 8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66"/>
                    <a:gd name="T16" fmla="*/ 0 h 84"/>
                    <a:gd name="T17" fmla="*/ 66 w 66"/>
                    <a:gd name="T18" fmla="*/ 84 h 84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66" h="84">
                      <a:moveTo>
                        <a:pt x="1" y="6"/>
                      </a:moveTo>
                      <a:lnTo>
                        <a:pt x="66" y="0"/>
                      </a:lnTo>
                      <a:lnTo>
                        <a:pt x="63" y="77"/>
                      </a:lnTo>
                      <a:lnTo>
                        <a:pt x="0" y="84"/>
                      </a:lnTo>
                      <a:lnTo>
                        <a:pt x="1" y="6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 w="9525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57682" name="Rectangle 933"/>
                <p:cNvSpPr>
                  <a:spLocks noChangeArrowheads="1"/>
                </p:cNvSpPr>
                <p:nvPr/>
              </p:nvSpPr>
              <p:spPr bwMode="auto">
                <a:xfrm>
                  <a:off x="3513" y="1688"/>
                  <a:ext cx="54" cy="40"/>
                </a:xfrm>
                <a:prstGeom prst="rect">
                  <a:avLst/>
                </a:prstGeom>
                <a:solidFill>
                  <a:schemeClr val="bg2"/>
                </a:solidFill>
                <a:ln w="9525">
                  <a:solidFill>
                    <a:schemeClr val="bg2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/>
                </a:p>
              </p:txBody>
            </p:sp>
            <p:sp>
              <p:nvSpPr>
                <p:cNvPr id="57683" name="Rectangle 934"/>
                <p:cNvSpPr>
                  <a:spLocks noChangeArrowheads="1"/>
                </p:cNvSpPr>
                <p:nvPr/>
              </p:nvSpPr>
              <p:spPr bwMode="auto">
                <a:xfrm>
                  <a:off x="3501" y="1738"/>
                  <a:ext cx="92" cy="50"/>
                </a:xfrm>
                <a:prstGeom prst="rect">
                  <a:avLst/>
                </a:prstGeom>
                <a:solidFill>
                  <a:schemeClr val="bg2"/>
                </a:solidFill>
                <a:ln w="9525">
                  <a:solidFill>
                    <a:schemeClr val="bg2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/>
                </a:p>
              </p:txBody>
            </p:sp>
            <p:sp>
              <p:nvSpPr>
                <p:cNvPr id="57684" name="Freeform 935"/>
                <p:cNvSpPr>
                  <a:spLocks/>
                </p:cNvSpPr>
                <p:nvPr/>
              </p:nvSpPr>
              <p:spPr bwMode="auto">
                <a:xfrm>
                  <a:off x="3515" y="1794"/>
                  <a:ext cx="261" cy="204"/>
                </a:xfrm>
                <a:custGeom>
                  <a:avLst/>
                  <a:gdLst>
                    <a:gd name="T0" fmla="*/ 0 w 261"/>
                    <a:gd name="T1" fmla="*/ 0 h 204"/>
                    <a:gd name="T2" fmla="*/ 0 w 261"/>
                    <a:gd name="T3" fmla="*/ 204 h 204"/>
                    <a:gd name="T4" fmla="*/ 259 w 261"/>
                    <a:gd name="T5" fmla="*/ 201 h 204"/>
                    <a:gd name="T6" fmla="*/ 261 w 261"/>
                    <a:gd name="T7" fmla="*/ 12 h 204"/>
                    <a:gd name="T8" fmla="*/ 0 w 261"/>
                    <a:gd name="T9" fmla="*/ 0 h 20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61"/>
                    <a:gd name="T16" fmla="*/ 0 h 204"/>
                    <a:gd name="T17" fmla="*/ 261 w 261"/>
                    <a:gd name="T18" fmla="*/ 204 h 204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61" h="204">
                      <a:moveTo>
                        <a:pt x="0" y="0"/>
                      </a:moveTo>
                      <a:lnTo>
                        <a:pt x="0" y="204"/>
                      </a:lnTo>
                      <a:lnTo>
                        <a:pt x="259" y="201"/>
                      </a:lnTo>
                      <a:lnTo>
                        <a:pt x="261" y="1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DDDDD"/>
                </a:solidFill>
                <a:ln w="9525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  <p:pic>
          <p:nvPicPr>
            <p:cNvPr id="57674" name="Picture 936" descr="grayed_radiation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0" y="972"/>
              <a:ext cx="389" cy="1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57400" name="Picture 937" descr="car_grayed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0838" y="1670051"/>
            <a:ext cx="754062" cy="193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7401" name="Group 938"/>
          <p:cNvGrpSpPr>
            <a:grpSpLocks/>
          </p:cNvGrpSpPr>
          <p:nvPr/>
        </p:nvGrpSpPr>
        <p:grpSpPr bwMode="auto">
          <a:xfrm>
            <a:off x="7186613" y="4538663"/>
            <a:ext cx="463550" cy="398462"/>
            <a:chOff x="3987" y="-51"/>
            <a:chExt cx="1252" cy="983"/>
          </a:xfrm>
        </p:grpSpPr>
        <p:pic>
          <p:nvPicPr>
            <p:cNvPr id="57671" name="Picture 939" descr="desktop_computer_stylized_small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987" y="-51"/>
              <a:ext cx="1252" cy="9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7672" name="Freeform 940"/>
            <p:cNvSpPr>
              <a:spLocks/>
            </p:cNvSpPr>
            <p:nvPr/>
          </p:nvSpPr>
          <p:spPr bwMode="auto">
            <a:xfrm>
              <a:off x="4507" y="37"/>
              <a:ext cx="640" cy="459"/>
            </a:xfrm>
            <a:custGeom>
              <a:avLst/>
              <a:gdLst>
                <a:gd name="T0" fmla="*/ 28 w 714"/>
                <a:gd name="T1" fmla="*/ 1 h 714"/>
                <a:gd name="T2" fmla="*/ 154 w 714"/>
                <a:gd name="T3" fmla="*/ 0 h 714"/>
                <a:gd name="T4" fmla="*/ 122 w 714"/>
                <a:gd name="T5" fmla="*/ 2 h 714"/>
                <a:gd name="T6" fmla="*/ 0 w 714"/>
                <a:gd name="T7" fmla="*/ 1 h 714"/>
                <a:gd name="T8" fmla="*/ 28 w 714"/>
                <a:gd name="T9" fmla="*/ 1 h 71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14"/>
                <a:gd name="T16" fmla="*/ 0 h 714"/>
                <a:gd name="T17" fmla="*/ 714 w 714"/>
                <a:gd name="T18" fmla="*/ 714 h 71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14" h="714">
                  <a:moveTo>
                    <a:pt x="126" y="36"/>
                  </a:moveTo>
                  <a:lnTo>
                    <a:pt x="714" y="0"/>
                  </a:lnTo>
                  <a:lnTo>
                    <a:pt x="564" y="714"/>
                  </a:lnTo>
                  <a:lnTo>
                    <a:pt x="0" y="570"/>
                  </a:lnTo>
                  <a:lnTo>
                    <a:pt x="126" y="36"/>
                  </a:lnTo>
                  <a:close/>
                </a:path>
              </a:pathLst>
            </a:custGeom>
            <a:solidFill>
              <a:srgbClr val="EAEAEA">
                <a:alpha val="7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57402" name="Group 941"/>
          <p:cNvGrpSpPr>
            <a:grpSpLocks/>
          </p:cNvGrpSpPr>
          <p:nvPr/>
        </p:nvGrpSpPr>
        <p:grpSpPr bwMode="auto">
          <a:xfrm>
            <a:off x="7024688" y="4938713"/>
            <a:ext cx="463550" cy="398462"/>
            <a:chOff x="3987" y="-51"/>
            <a:chExt cx="1252" cy="983"/>
          </a:xfrm>
        </p:grpSpPr>
        <p:pic>
          <p:nvPicPr>
            <p:cNvPr id="57669" name="Picture 942" descr="desktop_computer_stylized_small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987" y="-51"/>
              <a:ext cx="1252" cy="9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7670" name="Freeform 943"/>
            <p:cNvSpPr>
              <a:spLocks/>
            </p:cNvSpPr>
            <p:nvPr/>
          </p:nvSpPr>
          <p:spPr bwMode="auto">
            <a:xfrm>
              <a:off x="4507" y="37"/>
              <a:ext cx="640" cy="459"/>
            </a:xfrm>
            <a:custGeom>
              <a:avLst/>
              <a:gdLst>
                <a:gd name="T0" fmla="*/ 28 w 714"/>
                <a:gd name="T1" fmla="*/ 1 h 714"/>
                <a:gd name="T2" fmla="*/ 154 w 714"/>
                <a:gd name="T3" fmla="*/ 0 h 714"/>
                <a:gd name="T4" fmla="*/ 122 w 714"/>
                <a:gd name="T5" fmla="*/ 2 h 714"/>
                <a:gd name="T6" fmla="*/ 0 w 714"/>
                <a:gd name="T7" fmla="*/ 1 h 714"/>
                <a:gd name="T8" fmla="*/ 28 w 714"/>
                <a:gd name="T9" fmla="*/ 1 h 71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14"/>
                <a:gd name="T16" fmla="*/ 0 h 714"/>
                <a:gd name="T17" fmla="*/ 714 w 714"/>
                <a:gd name="T18" fmla="*/ 714 h 71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14" h="714">
                  <a:moveTo>
                    <a:pt x="126" y="36"/>
                  </a:moveTo>
                  <a:lnTo>
                    <a:pt x="714" y="0"/>
                  </a:lnTo>
                  <a:lnTo>
                    <a:pt x="564" y="714"/>
                  </a:lnTo>
                  <a:lnTo>
                    <a:pt x="0" y="570"/>
                  </a:lnTo>
                  <a:lnTo>
                    <a:pt x="126" y="36"/>
                  </a:lnTo>
                  <a:close/>
                </a:path>
              </a:pathLst>
            </a:custGeom>
            <a:solidFill>
              <a:srgbClr val="EAEAEA">
                <a:alpha val="7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57403" name="Group 944"/>
          <p:cNvGrpSpPr>
            <a:grpSpLocks/>
          </p:cNvGrpSpPr>
          <p:nvPr/>
        </p:nvGrpSpPr>
        <p:grpSpPr bwMode="auto">
          <a:xfrm>
            <a:off x="7481888" y="5186363"/>
            <a:ext cx="463550" cy="398462"/>
            <a:chOff x="3987" y="-51"/>
            <a:chExt cx="1252" cy="983"/>
          </a:xfrm>
        </p:grpSpPr>
        <p:pic>
          <p:nvPicPr>
            <p:cNvPr id="57667" name="Picture 945" descr="desktop_computer_stylized_small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987" y="-51"/>
              <a:ext cx="1252" cy="9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7668" name="Freeform 946"/>
            <p:cNvSpPr>
              <a:spLocks/>
            </p:cNvSpPr>
            <p:nvPr/>
          </p:nvSpPr>
          <p:spPr bwMode="auto">
            <a:xfrm>
              <a:off x="4507" y="37"/>
              <a:ext cx="640" cy="459"/>
            </a:xfrm>
            <a:custGeom>
              <a:avLst/>
              <a:gdLst>
                <a:gd name="T0" fmla="*/ 28 w 714"/>
                <a:gd name="T1" fmla="*/ 1 h 714"/>
                <a:gd name="T2" fmla="*/ 154 w 714"/>
                <a:gd name="T3" fmla="*/ 0 h 714"/>
                <a:gd name="T4" fmla="*/ 122 w 714"/>
                <a:gd name="T5" fmla="*/ 2 h 714"/>
                <a:gd name="T6" fmla="*/ 0 w 714"/>
                <a:gd name="T7" fmla="*/ 1 h 714"/>
                <a:gd name="T8" fmla="*/ 28 w 714"/>
                <a:gd name="T9" fmla="*/ 1 h 71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14"/>
                <a:gd name="T16" fmla="*/ 0 h 714"/>
                <a:gd name="T17" fmla="*/ 714 w 714"/>
                <a:gd name="T18" fmla="*/ 714 h 71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14" h="714">
                  <a:moveTo>
                    <a:pt x="126" y="36"/>
                  </a:moveTo>
                  <a:lnTo>
                    <a:pt x="714" y="0"/>
                  </a:lnTo>
                  <a:lnTo>
                    <a:pt x="564" y="714"/>
                  </a:lnTo>
                  <a:lnTo>
                    <a:pt x="0" y="570"/>
                  </a:lnTo>
                  <a:lnTo>
                    <a:pt x="126" y="36"/>
                  </a:lnTo>
                  <a:close/>
                </a:path>
              </a:pathLst>
            </a:custGeom>
            <a:solidFill>
              <a:srgbClr val="EAEAEA">
                <a:alpha val="7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57404" name="Group 947"/>
          <p:cNvGrpSpPr>
            <a:grpSpLocks/>
          </p:cNvGrpSpPr>
          <p:nvPr/>
        </p:nvGrpSpPr>
        <p:grpSpPr bwMode="auto">
          <a:xfrm>
            <a:off x="7920038" y="5224463"/>
            <a:ext cx="463550" cy="398462"/>
            <a:chOff x="3987" y="-51"/>
            <a:chExt cx="1252" cy="983"/>
          </a:xfrm>
        </p:grpSpPr>
        <p:pic>
          <p:nvPicPr>
            <p:cNvPr id="57665" name="Picture 948" descr="desktop_computer_stylized_small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987" y="-51"/>
              <a:ext cx="1252" cy="9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7666" name="Freeform 949"/>
            <p:cNvSpPr>
              <a:spLocks/>
            </p:cNvSpPr>
            <p:nvPr/>
          </p:nvSpPr>
          <p:spPr bwMode="auto">
            <a:xfrm>
              <a:off x="4507" y="37"/>
              <a:ext cx="640" cy="459"/>
            </a:xfrm>
            <a:custGeom>
              <a:avLst/>
              <a:gdLst>
                <a:gd name="T0" fmla="*/ 28 w 714"/>
                <a:gd name="T1" fmla="*/ 1 h 714"/>
                <a:gd name="T2" fmla="*/ 154 w 714"/>
                <a:gd name="T3" fmla="*/ 0 h 714"/>
                <a:gd name="T4" fmla="*/ 122 w 714"/>
                <a:gd name="T5" fmla="*/ 2 h 714"/>
                <a:gd name="T6" fmla="*/ 0 w 714"/>
                <a:gd name="T7" fmla="*/ 1 h 714"/>
                <a:gd name="T8" fmla="*/ 28 w 714"/>
                <a:gd name="T9" fmla="*/ 1 h 71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14"/>
                <a:gd name="T16" fmla="*/ 0 h 714"/>
                <a:gd name="T17" fmla="*/ 714 w 714"/>
                <a:gd name="T18" fmla="*/ 714 h 71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14" h="714">
                  <a:moveTo>
                    <a:pt x="126" y="36"/>
                  </a:moveTo>
                  <a:lnTo>
                    <a:pt x="714" y="0"/>
                  </a:lnTo>
                  <a:lnTo>
                    <a:pt x="564" y="714"/>
                  </a:lnTo>
                  <a:lnTo>
                    <a:pt x="0" y="570"/>
                  </a:lnTo>
                  <a:lnTo>
                    <a:pt x="126" y="36"/>
                  </a:lnTo>
                  <a:close/>
                </a:path>
              </a:pathLst>
            </a:custGeom>
            <a:solidFill>
              <a:srgbClr val="EAEAEA">
                <a:alpha val="7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57405" name="Group 950"/>
          <p:cNvGrpSpPr>
            <a:grpSpLocks/>
          </p:cNvGrpSpPr>
          <p:nvPr/>
        </p:nvGrpSpPr>
        <p:grpSpPr bwMode="auto">
          <a:xfrm>
            <a:off x="9710739" y="5014914"/>
            <a:ext cx="249237" cy="555625"/>
            <a:chOff x="1115" y="2770"/>
            <a:chExt cx="589" cy="1034"/>
          </a:xfrm>
        </p:grpSpPr>
        <p:sp>
          <p:nvSpPr>
            <p:cNvPr id="57633" name="Freeform 951"/>
            <p:cNvSpPr>
              <a:spLocks/>
            </p:cNvSpPr>
            <p:nvPr/>
          </p:nvSpPr>
          <p:spPr bwMode="auto">
            <a:xfrm>
              <a:off x="1581" y="2772"/>
              <a:ext cx="117" cy="986"/>
            </a:xfrm>
            <a:custGeom>
              <a:avLst/>
              <a:gdLst>
                <a:gd name="T0" fmla="*/ 0 w 354"/>
                <a:gd name="T1" fmla="*/ 0 h 2742"/>
                <a:gd name="T2" fmla="*/ 0 w 354"/>
                <a:gd name="T3" fmla="*/ 0 h 2742"/>
                <a:gd name="T4" fmla="*/ 0 w 354"/>
                <a:gd name="T5" fmla="*/ 0 h 2742"/>
                <a:gd name="T6" fmla="*/ 0 w 354"/>
                <a:gd name="T7" fmla="*/ 0 h 2742"/>
                <a:gd name="T8" fmla="*/ 0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634" name="Rectangle 952"/>
            <p:cNvSpPr>
              <a:spLocks noChangeArrowheads="1"/>
            </p:cNvSpPr>
            <p:nvPr/>
          </p:nvSpPr>
          <p:spPr bwMode="auto">
            <a:xfrm>
              <a:off x="1141" y="2770"/>
              <a:ext cx="435" cy="987"/>
            </a:xfrm>
            <a:prstGeom prst="rect">
              <a:avLst/>
            </a:prstGeom>
            <a:gradFill rotWithShape="1">
              <a:gsLst>
                <a:gs pos="0">
                  <a:srgbClr val="808080"/>
                </a:gs>
                <a:gs pos="100000">
                  <a:srgbClr val="C0C0C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/>
            </a:p>
          </p:txBody>
        </p:sp>
        <p:sp>
          <p:nvSpPr>
            <p:cNvPr id="57635" name="Freeform 953"/>
            <p:cNvSpPr>
              <a:spLocks/>
            </p:cNvSpPr>
            <p:nvPr/>
          </p:nvSpPr>
          <p:spPr bwMode="auto">
            <a:xfrm>
              <a:off x="1603" y="2831"/>
              <a:ext cx="70" cy="913"/>
            </a:xfrm>
            <a:custGeom>
              <a:avLst/>
              <a:gdLst>
                <a:gd name="T0" fmla="*/ 0 w 211"/>
                <a:gd name="T1" fmla="*/ 0 h 2537"/>
                <a:gd name="T2" fmla="*/ 0 w 211"/>
                <a:gd name="T3" fmla="*/ 0 h 2537"/>
                <a:gd name="T4" fmla="*/ 0 w 211"/>
                <a:gd name="T5" fmla="*/ 0 h 2537"/>
                <a:gd name="T6" fmla="*/ 0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636" name="Freeform 954"/>
            <p:cNvSpPr>
              <a:spLocks/>
            </p:cNvSpPr>
            <p:nvPr/>
          </p:nvSpPr>
          <p:spPr bwMode="auto">
            <a:xfrm>
              <a:off x="1588" y="3293"/>
              <a:ext cx="109" cy="81"/>
            </a:xfrm>
            <a:custGeom>
              <a:avLst/>
              <a:gdLst>
                <a:gd name="T0" fmla="*/ 0 w 328"/>
                <a:gd name="T1" fmla="*/ 0 h 226"/>
                <a:gd name="T2" fmla="*/ 0 w 328"/>
                <a:gd name="T3" fmla="*/ 0 h 226"/>
                <a:gd name="T4" fmla="*/ 0 w 328"/>
                <a:gd name="T5" fmla="*/ 0 h 226"/>
                <a:gd name="T6" fmla="*/ 0 w 328"/>
                <a:gd name="T7" fmla="*/ 0 h 226"/>
                <a:gd name="T8" fmla="*/ 0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637" name="Rectangle 955"/>
            <p:cNvSpPr>
              <a:spLocks noChangeArrowheads="1"/>
            </p:cNvSpPr>
            <p:nvPr/>
          </p:nvSpPr>
          <p:spPr bwMode="auto">
            <a:xfrm>
              <a:off x="1145" y="2885"/>
              <a:ext cx="248" cy="18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/>
            </a:p>
          </p:txBody>
        </p:sp>
        <p:grpSp>
          <p:nvGrpSpPr>
            <p:cNvPr id="57638" name="Group 956"/>
            <p:cNvGrpSpPr>
              <a:grpSpLocks/>
            </p:cNvGrpSpPr>
            <p:nvPr/>
          </p:nvGrpSpPr>
          <p:grpSpPr bwMode="auto">
            <a:xfrm>
              <a:off x="1367" y="2873"/>
              <a:ext cx="240" cy="63"/>
              <a:chOff x="614" y="2568"/>
              <a:chExt cx="725" cy="139"/>
            </a:xfrm>
          </p:grpSpPr>
          <p:sp>
            <p:nvSpPr>
              <p:cNvPr id="57663" name="AutoShape 957"/>
              <p:cNvSpPr>
                <a:spLocks noChangeArrowheads="1"/>
              </p:cNvSpPr>
              <p:nvPr/>
            </p:nvSpPr>
            <p:spPr bwMode="auto">
              <a:xfrm>
                <a:off x="612" y="2569"/>
                <a:ext cx="725" cy="137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/>
              </a:p>
            </p:txBody>
          </p:sp>
          <p:sp>
            <p:nvSpPr>
              <p:cNvPr id="57664" name="AutoShape 958"/>
              <p:cNvSpPr>
                <a:spLocks noChangeArrowheads="1"/>
              </p:cNvSpPr>
              <p:nvPr/>
            </p:nvSpPr>
            <p:spPr bwMode="auto">
              <a:xfrm>
                <a:off x="623" y="2582"/>
                <a:ext cx="691" cy="104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/>
              </a:p>
            </p:txBody>
          </p:sp>
        </p:grpSp>
        <p:sp>
          <p:nvSpPr>
            <p:cNvPr id="57639" name="Rectangle 959"/>
            <p:cNvSpPr>
              <a:spLocks noChangeArrowheads="1"/>
            </p:cNvSpPr>
            <p:nvPr/>
          </p:nvSpPr>
          <p:spPr bwMode="auto">
            <a:xfrm>
              <a:off x="1149" y="3024"/>
              <a:ext cx="248" cy="21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/>
            </a:p>
          </p:txBody>
        </p:sp>
        <p:grpSp>
          <p:nvGrpSpPr>
            <p:cNvPr id="57640" name="Group 960"/>
            <p:cNvGrpSpPr>
              <a:grpSpLocks/>
            </p:cNvGrpSpPr>
            <p:nvPr/>
          </p:nvGrpSpPr>
          <p:grpSpPr bwMode="auto">
            <a:xfrm>
              <a:off x="1366" y="3014"/>
              <a:ext cx="240" cy="58"/>
              <a:chOff x="614" y="2568"/>
              <a:chExt cx="725" cy="139"/>
            </a:xfrm>
          </p:grpSpPr>
          <p:sp>
            <p:nvSpPr>
              <p:cNvPr id="57661" name="AutoShape 961"/>
              <p:cNvSpPr>
                <a:spLocks noChangeArrowheads="1"/>
              </p:cNvSpPr>
              <p:nvPr/>
            </p:nvSpPr>
            <p:spPr bwMode="auto">
              <a:xfrm>
                <a:off x="615" y="2571"/>
                <a:ext cx="725" cy="135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/>
              </a:p>
            </p:txBody>
          </p:sp>
          <p:sp>
            <p:nvSpPr>
              <p:cNvPr id="57662" name="AutoShape 962"/>
              <p:cNvSpPr>
                <a:spLocks noChangeArrowheads="1"/>
              </p:cNvSpPr>
              <p:nvPr/>
            </p:nvSpPr>
            <p:spPr bwMode="auto">
              <a:xfrm>
                <a:off x="626" y="2585"/>
                <a:ext cx="691" cy="106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/>
              </a:p>
            </p:txBody>
          </p:sp>
        </p:grpSp>
        <p:sp>
          <p:nvSpPr>
            <p:cNvPr id="57641" name="Rectangle 963"/>
            <p:cNvSpPr>
              <a:spLocks noChangeArrowheads="1"/>
            </p:cNvSpPr>
            <p:nvPr/>
          </p:nvSpPr>
          <p:spPr bwMode="auto">
            <a:xfrm>
              <a:off x="1149" y="3172"/>
              <a:ext cx="244" cy="21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/>
            </a:p>
          </p:txBody>
        </p:sp>
        <p:sp>
          <p:nvSpPr>
            <p:cNvPr id="57642" name="Rectangle 964"/>
            <p:cNvSpPr>
              <a:spLocks noChangeArrowheads="1"/>
            </p:cNvSpPr>
            <p:nvPr/>
          </p:nvSpPr>
          <p:spPr bwMode="auto">
            <a:xfrm>
              <a:off x="1153" y="3299"/>
              <a:ext cx="244" cy="21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/>
            </a:p>
          </p:txBody>
        </p:sp>
        <p:grpSp>
          <p:nvGrpSpPr>
            <p:cNvPr id="57643" name="Group 965"/>
            <p:cNvGrpSpPr>
              <a:grpSpLocks/>
            </p:cNvGrpSpPr>
            <p:nvPr/>
          </p:nvGrpSpPr>
          <p:grpSpPr bwMode="auto">
            <a:xfrm>
              <a:off x="1361" y="3287"/>
              <a:ext cx="240" cy="65"/>
              <a:chOff x="614" y="2568"/>
              <a:chExt cx="725" cy="139"/>
            </a:xfrm>
          </p:grpSpPr>
          <p:sp>
            <p:nvSpPr>
              <p:cNvPr id="57659" name="AutoShape 966"/>
              <p:cNvSpPr>
                <a:spLocks noChangeArrowheads="1"/>
              </p:cNvSpPr>
              <p:nvPr/>
            </p:nvSpPr>
            <p:spPr bwMode="auto">
              <a:xfrm>
                <a:off x="619" y="2568"/>
                <a:ext cx="725" cy="139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/>
              </a:p>
            </p:txBody>
          </p:sp>
          <p:sp>
            <p:nvSpPr>
              <p:cNvPr id="57660" name="AutoShape 967"/>
              <p:cNvSpPr>
                <a:spLocks noChangeArrowheads="1"/>
              </p:cNvSpPr>
              <p:nvPr/>
            </p:nvSpPr>
            <p:spPr bwMode="auto">
              <a:xfrm>
                <a:off x="630" y="2587"/>
                <a:ext cx="691" cy="101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/>
              </a:p>
            </p:txBody>
          </p:sp>
        </p:grpSp>
        <p:sp>
          <p:nvSpPr>
            <p:cNvPr id="57644" name="Freeform 968"/>
            <p:cNvSpPr>
              <a:spLocks/>
            </p:cNvSpPr>
            <p:nvPr/>
          </p:nvSpPr>
          <p:spPr bwMode="auto">
            <a:xfrm>
              <a:off x="1590" y="3169"/>
              <a:ext cx="108" cy="81"/>
            </a:xfrm>
            <a:custGeom>
              <a:avLst/>
              <a:gdLst>
                <a:gd name="T0" fmla="*/ 0 w 328"/>
                <a:gd name="T1" fmla="*/ 0 h 226"/>
                <a:gd name="T2" fmla="*/ 0 w 328"/>
                <a:gd name="T3" fmla="*/ 0 h 226"/>
                <a:gd name="T4" fmla="*/ 0 w 328"/>
                <a:gd name="T5" fmla="*/ 0 h 226"/>
                <a:gd name="T6" fmla="*/ 0 w 328"/>
                <a:gd name="T7" fmla="*/ 0 h 226"/>
                <a:gd name="T8" fmla="*/ 0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57645" name="Group 969"/>
            <p:cNvGrpSpPr>
              <a:grpSpLocks/>
            </p:cNvGrpSpPr>
            <p:nvPr/>
          </p:nvGrpSpPr>
          <p:grpSpPr bwMode="auto">
            <a:xfrm>
              <a:off x="1363" y="3158"/>
              <a:ext cx="240" cy="60"/>
              <a:chOff x="614" y="2568"/>
              <a:chExt cx="725" cy="139"/>
            </a:xfrm>
          </p:grpSpPr>
          <p:sp>
            <p:nvSpPr>
              <p:cNvPr id="57657" name="AutoShape 970"/>
              <p:cNvSpPr>
                <a:spLocks noChangeArrowheads="1"/>
              </p:cNvSpPr>
              <p:nvPr/>
            </p:nvSpPr>
            <p:spPr bwMode="auto">
              <a:xfrm>
                <a:off x="613" y="2566"/>
                <a:ext cx="725" cy="144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/>
              </a:p>
            </p:txBody>
          </p:sp>
          <p:sp>
            <p:nvSpPr>
              <p:cNvPr id="57658" name="AutoShape 971"/>
              <p:cNvSpPr>
                <a:spLocks noChangeArrowheads="1"/>
              </p:cNvSpPr>
              <p:nvPr/>
            </p:nvSpPr>
            <p:spPr bwMode="auto">
              <a:xfrm>
                <a:off x="624" y="2579"/>
                <a:ext cx="691" cy="11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/>
              </a:p>
            </p:txBody>
          </p:sp>
        </p:grpSp>
        <p:sp>
          <p:nvSpPr>
            <p:cNvPr id="57646" name="Rectangle 972"/>
            <p:cNvSpPr>
              <a:spLocks noChangeArrowheads="1"/>
            </p:cNvSpPr>
            <p:nvPr/>
          </p:nvSpPr>
          <p:spPr bwMode="auto">
            <a:xfrm>
              <a:off x="1573" y="2770"/>
              <a:ext cx="30" cy="987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/>
            </a:p>
          </p:txBody>
        </p:sp>
        <p:sp>
          <p:nvSpPr>
            <p:cNvPr id="57647" name="Freeform 973"/>
            <p:cNvSpPr>
              <a:spLocks/>
            </p:cNvSpPr>
            <p:nvPr/>
          </p:nvSpPr>
          <p:spPr bwMode="auto">
            <a:xfrm>
              <a:off x="1599" y="3019"/>
              <a:ext cx="98" cy="92"/>
            </a:xfrm>
            <a:custGeom>
              <a:avLst/>
              <a:gdLst>
                <a:gd name="T0" fmla="*/ 0 w 296"/>
                <a:gd name="T1" fmla="*/ 0 h 256"/>
                <a:gd name="T2" fmla="*/ 0 w 296"/>
                <a:gd name="T3" fmla="*/ 0 h 256"/>
                <a:gd name="T4" fmla="*/ 0 w 296"/>
                <a:gd name="T5" fmla="*/ 0 h 256"/>
                <a:gd name="T6" fmla="*/ 0 w 296"/>
                <a:gd name="T7" fmla="*/ 0 h 256"/>
                <a:gd name="T8" fmla="*/ 0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648" name="Freeform 974"/>
            <p:cNvSpPr>
              <a:spLocks/>
            </p:cNvSpPr>
            <p:nvPr/>
          </p:nvSpPr>
          <p:spPr bwMode="auto">
            <a:xfrm>
              <a:off x="1601" y="2878"/>
              <a:ext cx="101" cy="104"/>
            </a:xfrm>
            <a:custGeom>
              <a:avLst/>
              <a:gdLst>
                <a:gd name="T0" fmla="*/ 0 w 304"/>
                <a:gd name="T1" fmla="*/ 0 h 288"/>
                <a:gd name="T2" fmla="*/ 0 w 304"/>
                <a:gd name="T3" fmla="*/ 0 h 288"/>
                <a:gd name="T4" fmla="*/ 0 w 304"/>
                <a:gd name="T5" fmla="*/ 0 h 288"/>
                <a:gd name="T6" fmla="*/ 0 w 304"/>
                <a:gd name="T7" fmla="*/ 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649" name="Oval 975"/>
            <p:cNvSpPr>
              <a:spLocks noChangeArrowheads="1"/>
            </p:cNvSpPr>
            <p:nvPr/>
          </p:nvSpPr>
          <p:spPr bwMode="auto">
            <a:xfrm>
              <a:off x="1685" y="3712"/>
              <a:ext cx="19" cy="41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/>
            </a:p>
          </p:txBody>
        </p:sp>
        <p:sp>
          <p:nvSpPr>
            <p:cNvPr id="57650" name="Freeform 976"/>
            <p:cNvSpPr>
              <a:spLocks/>
            </p:cNvSpPr>
            <p:nvPr/>
          </p:nvSpPr>
          <p:spPr bwMode="auto">
            <a:xfrm>
              <a:off x="1595" y="3713"/>
              <a:ext cx="102" cy="86"/>
            </a:xfrm>
            <a:custGeom>
              <a:avLst/>
              <a:gdLst>
                <a:gd name="T0" fmla="*/ 0 w 306"/>
                <a:gd name="T1" fmla="*/ 0 h 240"/>
                <a:gd name="T2" fmla="*/ 0 w 306"/>
                <a:gd name="T3" fmla="*/ 0 h 240"/>
                <a:gd name="T4" fmla="*/ 0 w 306"/>
                <a:gd name="T5" fmla="*/ 0 h 240"/>
                <a:gd name="T6" fmla="*/ 0 w 306"/>
                <a:gd name="T7" fmla="*/ 0 h 240"/>
                <a:gd name="T8" fmla="*/ 0 w 306"/>
                <a:gd name="T9" fmla="*/ 0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651" name="AutoShape 977"/>
            <p:cNvSpPr>
              <a:spLocks noChangeArrowheads="1"/>
            </p:cNvSpPr>
            <p:nvPr/>
          </p:nvSpPr>
          <p:spPr bwMode="auto">
            <a:xfrm>
              <a:off x="1115" y="3742"/>
              <a:ext cx="495" cy="62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/>
            </a:p>
          </p:txBody>
        </p:sp>
        <p:sp>
          <p:nvSpPr>
            <p:cNvPr id="57652" name="AutoShape 978"/>
            <p:cNvSpPr>
              <a:spLocks noChangeArrowheads="1"/>
            </p:cNvSpPr>
            <p:nvPr/>
          </p:nvSpPr>
          <p:spPr bwMode="auto">
            <a:xfrm>
              <a:off x="1141" y="3754"/>
              <a:ext cx="443" cy="35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/>
            </a:p>
          </p:txBody>
        </p:sp>
        <p:sp>
          <p:nvSpPr>
            <p:cNvPr id="57653" name="Oval 979"/>
            <p:cNvSpPr>
              <a:spLocks noChangeArrowheads="1"/>
            </p:cNvSpPr>
            <p:nvPr/>
          </p:nvSpPr>
          <p:spPr bwMode="auto">
            <a:xfrm>
              <a:off x="1183" y="3612"/>
              <a:ext cx="68" cy="62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/>
            </a:p>
          </p:txBody>
        </p:sp>
        <p:sp>
          <p:nvSpPr>
            <p:cNvPr id="57654" name="Oval 980"/>
            <p:cNvSpPr>
              <a:spLocks noChangeArrowheads="1"/>
            </p:cNvSpPr>
            <p:nvPr/>
          </p:nvSpPr>
          <p:spPr bwMode="auto">
            <a:xfrm>
              <a:off x="1258" y="3615"/>
              <a:ext cx="68" cy="59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endParaRPr lang="zh-CN" altLang="zh-CN" sz="1800">
                <a:solidFill>
                  <a:srgbClr val="FF0000"/>
                </a:solidFill>
              </a:endParaRPr>
            </a:p>
          </p:txBody>
        </p:sp>
        <p:sp>
          <p:nvSpPr>
            <p:cNvPr id="57655" name="Oval 981"/>
            <p:cNvSpPr>
              <a:spLocks noChangeArrowheads="1"/>
            </p:cNvSpPr>
            <p:nvPr/>
          </p:nvSpPr>
          <p:spPr bwMode="auto">
            <a:xfrm>
              <a:off x="1333" y="3612"/>
              <a:ext cx="64" cy="62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/>
            </a:p>
          </p:txBody>
        </p:sp>
        <p:sp>
          <p:nvSpPr>
            <p:cNvPr id="57656" name="Rectangle 982"/>
            <p:cNvSpPr>
              <a:spLocks noChangeArrowheads="1"/>
            </p:cNvSpPr>
            <p:nvPr/>
          </p:nvSpPr>
          <p:spPr bwMode="auto">
            <a:xfrm>
              <a:off x="1498" y="3376"/>
              <a:ext cx="34" cy="328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/>
            </a:p>
          </p:txBody>
        </p:sp>
      </p:grpSp>
      <p:grpSp>
        <p:nvGrpSpPr>
          <p:cNvPr id="57406" name="Group 983"/>
          <p:cNvGrpSpPr>
            <a:grpSpLocks/>
          </p:cNvGrpSpPr>
          <p:nvPr/>
        </p:nvGrpSpPr>
        <p:grpSpPr bwMode="auto">
          <a:xfrm>
            <a:off x="9424989" y="5224464"/>
            <a:ext cx="230187" cy="498475"/>
            <a:chOff x="1115" y="2770"/>
            <a:chExt cx="589" cy="1034"/>
          </a:xfrm>
        </p:grpSpPr>
        <p:sp>
          <p:nvSpPr>
            <p:cNvPr id="57601" name="Freeform 984"/>
            <p:cNvSpPr>
              <a:spLocks/>
            </p:cNvSpPr>
            <p:nvPr/>
          </p:nvSpPr>
          <p:spPr bwMode="auto">
            <a:xfrm>
              <a:off x="1581" y="2772"/>
              <a:ext cx="117" cy="986"/>
            </a:xfrm>
            <a:custGeom>
              <a:avLst/>
              <a:gdLst>
                <a:gd name="T0" fmla="*/ 0 w 354"/>
                <a:gd name="T1" fmla="*/ 0 h 2742"/>
                <a:gd name="T2" fmla="*/ 0 w 354"/>
                <a:gd name="T3" fmla="*/ 0 h 2742"/>
                <a:gd name="T4" fmla="*/ 0 w 354"/>
                <a:gd name="T5" fmla="*/ 0 h 2742"/>
                <a:gd name="T6" fmla="*/ 0 w 354"/>
                <a:gd name="T7" fmla="*/ 0 h 2742"/>
                <a:gd name="T8" fmla="*/ 0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602" name="Rectangle 985"/>
            <p:cNvSpPr>
              <a:spLocks noChangeArrowheads="1"/>
            </p:cNvSpPr>
            <p:nvPr/>
          </p:nvSpPr>
          <p:spPr bwMode="auto">
            <a:xfrm>
              <a:off x="1143" y="2770"/>
              <a:ext cx="431" cy="985"/>
            </a:xfrm>
            <a:prstGeom prst="rect">
              <a:avLst/>
            </a:prstGeom>
            <a:gradFill rotWithShape="1">
              <a:gsLst>
                <a:gs pos="0">
                  <a:srgbClr val="808080"/>
                </a:gs>
                <a:gs pos="100000">
                  <a:srgbClr val="C0C0C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/>
            </a:p>
          </p:txBody>
        </p:sp>
        <p:sp>
          <p:nvSpPr>
            <p:cNvPr id="57603" name="Freeform 986"/>
            <p:cNvSpPr>
              <a:spLocks/>
            </p:cNvSpPr>
            <p:nvPr/>
          </p:nvSpPr>
          <p:spPr bwMode="auto">
            <a:xfrm>
              <a:off x="1603" y="2831"/>
              <a:ext cx="70" cy="913"/>
            </a:xfrm>
            <a:custGeom>
              <a:avLst/>
              <a:gdLst>
                <a:gd name="T0" fmla="*/ 0 w 211"/>
                <a:gd name="T1" fmla="*/ 0 h 2537"/>
                <a:gd name="T2" fmla="*/ 0 w 211"/>
                <a:gd name="T3" fmla="*/ 0 h 2537"/>
                <a:gd name="T4" fmla="*/ 0 w 211"/>
                <a:gd name="T5" fmla="*/ 0 h 2537"/>
                <a:gd name="T6" fmla="*/ 0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604" name="Freeform 987"/>
            <p:cNvSpPr>
              <a:spLocks/>
            </p:cNvSpPr>
            <p:nvPr/>
          </p:nvSpPr>
          <p:spPr bwMode="auto">
            <a:xfrm>
              <a:off x="1588" y="3293"/>
              <a:ext cx="109" cy="81"/>
            </a:xfrm>
            <a:custGeom>
              <a:avLst/>
              <a:gdLst>
                <a:gd name="T0" fmla="*/ 0 w 328"/>
                <a:gd name="T1" fmla="*/ 0 h 226"/>
                <a:gd name="T2" fmla="*/ 0 w 328"/>
                <a:gd name="T3" fmla="*/ 0 h 226"/>
                <a:gd name="T4" fmla="*/ 0 w 328"/>
                <a:gd name="T5" fmla="*/ 0 h 226"/>
                <a:gd name="T6" fmla="*/ 0 w 328"/>
                <a:gd name="T7" fmla="*/ 0 h 226"/>
                <a:gd name="T8" fmla="*/ 0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605" name="Rectangle 988"/>
            <p:cNvSpPr>
              <a:spLocks noChangeArrowheads="1"/>
            </p:cNvSpPr>
            <p:nvPr/>
          </p:nvSpPr>
          <p:spPr bwMode="auto">
            <a:xfrm>
              <a:off x="1143" y="2885"/>
              <a:ext cx="248" cy="20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/>
            </a:p>
          </p:txBody>
        </p:sp>
        <p:grpSp>
          <p:nvGrpSpPr>
            <p:cNvPr id="57606" name="Group 989"/>
            <p:cNvGrpSpPr>
              <a:grpSpLocks/>
            </p:cNvGrpSpPr>
            <p:nvPr/>
          </p:nvGrpSpPr>
          <p:grpSpPr bwMode="auto">
            <a:xfrm>
              <a:off x="1367" y="2873"/>
              <a:ext cx="240" cy="63"/>
              <a:chOff x="614" y="2568"/>
              <a:chExt cx="725" cy="139"/>
            </a:xfrm>
          </p:grpSpPr>
          <p:sp>
            <p:nvSpPr>
              <p:cNvPr id="57631" name="AutoShape 990"/>
              <p:cNvSpPr>
                <a:spLocks noChangeArrowheads="1"/>
              </p:cNvSpPr>
              <p:nvPr/>
            </p:nvSpPr>
            <p:spPr bwMode="auto">
              <a:xfrm>
                <a:off x="614" y="2566"/>
                <a:ext cx="724" cy="138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/>
              </a:p>
            </p:txBody>
          </p:sp>
          <p:sp>
            <p:nvSpPr>
              <p:cNvPr id="57632" name="AutoShape 991"/>
              <p:cNvSpPr>
                <a:spLocks noChangeArrowheads="1"/>
              </p:cNvSpPr>
              <p:nvPr/>
            </p:nvSpPr>
            <p:spPr bwMode="auto">
              <a:xfrm>
                <a:off x="626" y="2581"/>
                <a:ext cx="699" cy="109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/>
              </a:p>
            </p:txBody>
          </p:sp>
        </p:grpSp>
        <p:sp>
          <p:nvSpPr>
            <p:cNvPr id="57607" name="Rectangle 992"/>
            <p:cNvSpPr>
              <a:spLocks noChangeArrowheads="1"/>
            </p:cNvSpPr>
            <p:nvPr/>
          </p:nvSpPr>
          <p:spPr bwMode="auto">
            <a:xfrm>
              <a:off x="1152" y="3024"/>
              <a:ext cx="244" cy="23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/>
            </a:p>
          </p:txBody>
        </p:sp>
        <p:grpSp>
          <p:nvGrpSpPr>
            <p:cNvPr id="57608" name="Group 993"/>
            <p:cNvGrpSpPr>
              <a:grpSpLocks/>
            </p:cNvGrpSpPr>
            <p:nvPr/>
          </p:nvGrpSpPr>
          <p:grpSpPr bwMode="auto">
            <a:xfrm>
              <a:off x="1366" y="3014"/>
              <a:ext cx="240" cy="58"/>
              <a:chOff x="614" y="2568"/>
              <a:chExt cx="725" cy="139"/>
            </a:xfrm>
          </p:grpSpPr>
          <p:sp>
            <p:nvSpPr>
              <p:cNvPr id="57629" name="AutoShape 994"/>
              <p:cNvSpPr>
                <a:spLocks noChangeArrowheads="1"/>
              </p:cNvSpPr>
              <p:nvPr/>
            </p:nvSpPr>
            <p:spPr bwMode="auto">
              <a:xfrm>
                <a:off x="617" y="2567"/>
                <a:ext cx="724" cy="142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/>
              </a:p>
            </p:txBody>
          </p:sp>
          <p:sp>
            <p:nvSpPr>
              <p:cNvPr id="57630" name="AutoShape 995"/>
              <p:cNvSpPr>
                <a:spLocks noChangeArrowheads="1"/>
              </p:cNvSpPr>
              <p:nvPr/>
            </p:nvSpPr>
            <p:spPr bwMode="auto">
              <a:xfrm>
                <a:off x="629" y="2583"/>
                <a:ext cx="699" cy="11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/>
              </a:p>
            </p:txBody>
          </p:sp>
        </p:grpSp>
        <p:sp>
          <p:nvSpPr>
            <p:cNvPr id="57609" name="Rectangle 996"/>
            <p:cNvSpPr>
              <a:spLocks noChangeArrowheads="1"/>
            </p:cNvSpPr>
            <p:nvPr/>
          </p:nvSpPr>
          <p:spPr bwMode="auto">
            <a:xfrm>
              <a:off x="1147" y="3172"/>
              <a:ext cx="244" cy="20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/>
            </a:p>
          </p:txBody>
        </p:sp>
        <p:sp>
          <p:nvSpPr>
            <p:cNvPr id="57610" name="Rectangle 997"/>
            <p:cNvSpPr>
              <a:spLocks noChangeArrowheads="1"/>
            </p:cNvSpPr>
            <p:nvPr/>
          </p:nvSpPr>
          <p:spPr bwMode="auto">
            <a:xfrm>
              <a:off x="1152" y="3300"/>
              <a:ext cx="248" cy="20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/>
            </a:p>
          </p:txBody>
        </p:sp>
        <p:grpSp>
          <p:nvGrpSpPr>
            <p:cNvPr id="57611" name="Group 998"/>
            <p:cNvGrpSpPr>
              <a:grpSpLocks/>
            </p:cNvGrpSpPr>
            <p:nvPr/>
          </p:nvGrpSpPr>
          <p:grpSpPr bwMode="auto">
            <a:xfrm>
              <a:off x="1361" y="3287"/>
              <a:ext cx="240" cy="65"/>
              <a:chOff x="614" y="2568"/>
              <a:chExt cx="725" cy="139"/>
            </a:xfrm>
          </p:grpSpPr>
          <p:sp>
            <p:nvSpPr>
              <p:cNvPr id="57627" name="AutoShape 999"/>
              <p:cNvSpPr>
                <a:spLocks noChangeArrowheads="1"/>
              </p:cNvSpPr>
              <p:nvPr/>
            </p:nvSpPr>
            <p:spPr bwMode="auto">
              <a:xfrm>
                <a:off x="619" y="2568"/>
                <a:ext cx="724" cy="141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/>
              </a:p>
            </p:txBody>
          </p:sp>
          <p:sp>
            <p:nvSpPr>
              <p:cNvPr id="57628" name="AutoShape 1000"/>
              <p:cNvSpPr>
                <a:spLocks noChangeArrowheads="1"/>
              </p:cNvSpPr>
              <p:nvPr/>
            </p:nvSpPr>
            <p:spPr bwMode="auto">
              <a:xfrm>
                <a:off x="632" y="2582"/>
                <a:ext cx="699" cy="113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/>
              </a:p>
            </p:txBody>
          </p:sp>
        </p:grpSp>
        <p:sp>
          <p:nvSpPr>
            <p:cNvPr id="57612" name="Freeform 1001"/>
            <p:cNvSpPr>
              <a:spLocks/>
            </p:cNvSpPr>
            <p:nvPr/>
          </p:nvSpPr>
          <p:spPr bwMode="auto">
            <a:xfrm>
              <a:off x="1590" y="3169"/>
              <a:ext cx="108" cy="81"/>
            </a:xfrm>
            <a:custGeom>
              <a:avLst/>
              <a:gdLst>
                <a:gd name="T0" fmla="*/ 0 w 328"/>
                <a:gd name="T1" fmla="*/ 0 h 226"/>
                <a:gd name="T2" fmla="*/ 0 w 328"/>
                <a:gd name="T3" fmla="*/ 0 h 226"/>
                <a:gd name="T4" fmla="*/ 0 w 328"/>
                <a:gd name="T5" fmla="*/ 0 h 226"/>
                <a:gd name="T6" fmla="*/ 0 w 328"/>
                <a:gd name="T7" fmla="*/ 0 h 226"/>
                <a:gd name="T8" fmla="*/ 0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57613" name="Group 1002"/>
            <p:cNvGrpSpPr>
              <a:grpSpLocks/>
            </p:cNvGrpSpPr>
            <p:nvPr/>
          </p:nvGrpSpPr>
          <p:grpSpPr bwMode="auto">
            <a:xfrm>
              <a:off x="1363" y="3158"/>
              <a:ext cx="240" cy="60"/>
              <a:chOff x="614" y="2568"/>
              <a:chExt cx="725" cy="139"/>
            </a:xfrm>
          </p:grpSpPr>
          <p:sp>
            <p:nvSpPr>
              <p:cNvPr id="57625" name="AutoShape 1003"/>
              <p:cNvSpPr>
                <a:spLocks noChangeArrowheads="1"/>
              </p:cNvSpPr>
              <p:nvPr/>
            </p:nvSpPr>
            <p:spPr bwMode="auto">
              <a:xfrm>
                <a:off x="613" y="2569"/>
                <a:ext cx="724" cy="137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/>
              </a:p>
            </p:txBody>
          </p:sp>
          <p:sp>
            <p:nvSpPr>
              <p:cNvPr id="57626" name="AutoShape 1004"/>
              <p:cNvSpPr>
                <a:spLocks noChangeArrowheads="1"/>
              </p:cNvSpPr>
              <p:nvPr/>
            </p:nvSpPr>
            <p:spPr bwMode="auto">
              <a:xfrm>
                <a:off x="626" y="2585"/>
                <a:ext cx="699" cy="107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/>
              </a:p>
            </p:txBody>
          </p:sp>
        </p:grpSp>
        <p:sp>
          <p:nvSpPr>
            <p:cNvPr id="57614" name="Rectangle 1005"/>
            <p:cNvSpPr>
              <a:spLocks noChangeArrowheads="1"/>
            </p:cNvSpPr>
            <p:nvPr/>
          </p:nvSpPr>
          <p:spPr bwMode="auto">
            <a:xfrm>
              <a:off x="1574" y="2770"/>
              <a:ext cx="28" cy="988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/>
            </a:p>
          </p:txBody>
        </p:sp>
        <p:sp>
          <p:nvSpPr>
            <p:cNvPr id="57615" name="Freeform 1006"/>
            <p:cNvSpPr>
              <a:spLocks/>
            </p:cNvSpPr>
            <p:nvPr/>
          </p:nvSpPr>
          <p:spPr bwMode="auto">
            <a:xfrm>
              <a:off x="1599" y="3019"/>
              <a:ext cx="98" cy="92"/>
            </a:xfrm>
            <a:custGeom>
              <a:avLst/>
              <a:gdLst>
                <a:gd name="T0" fmla="*/ 0 w 296"/>
                <a:gd name="T1" fmla="*/ 0 h 256"/>
                <a:gd name="T2" fmla="*/ 0 w 296"/>
                <a:gd name="T3" fmla="*/ 0 h 256"/>
                <a:gd name="T4" fmla="*/ 0 w 296"/>
                <a:gd name="T5" fmla="*/ 0 h 256"/>
                <a:gd name="T6" fmla="*/ 0 w 296"/>
                <a:gd name="T7" fmla="*/ 0 h 256"/>
                <a:gd name="T8" fmla="*/ 0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616" name="Freeform 1007"/>
            <p:cNvSpPr>
              <a:spLocks/>
            </p:cNvSpPr>
            <p:nvPr/>
          </p:nvSpPr>
          <p:spPr bwMode="auto">
            <a:xfrm>
              <a:off x="1601" y="2878"/>
              <a:ext cx="101" cy="104"/>
            </a:xfrm>
            <a:custGeom>
              <a:avLst/>
              <a:gdLst>
                <a:gd name="T0" fmla="*/ 0 w 304"/>
                <a:gd name="T1" fmla="*/ 0 h 288"/>
                <a:gd name="T2" fmla="*/ 0 w 304"/>
                <a:gd name="T3" fmla="*/ 0 h 288"/>
                <a:gd name="T4" fmla="*/ 0 w 304"/>
                <a:gd name="T5" fmla="*/ 0 h 288"/>
                <a:gd name="T6" fmla="*/ 0 w 304"/>
                <a:gd name="T7" fmla="*/ 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617" name="Oval 1008"/>
            <p:cNvSpPr>
              <a:spLocks noChangeArrowheads="1"/>
            </p:cNvSpPr>
            <p:nvPr/>
          </p:nvSpPr>
          <p:spPr bwMode="auto">
            <a:xfrm>
              <a:off x="1684" y="3712"/>
              <a:ext cx="20" cy="43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/>
            </a:p>
          </p:txBody>
        </p:sp>
        <p:sp>
          <p:nvSpPr>
            <p:cNvPr id="57618" name="Freeform 1009"/>
            <p:cNvSpPr>
              <a:spLocks/>
            </p:cNvSpPr>
            <p:nvPr/>
          </p:nvSpPr>
          <p:spPr bwMode="auto">
            <a:xfrm>
              <a:off x="1595" y="3713"/>
              <a:ext cx="102" cy="86"/>
            </a:xfrm>
            <a:custGeom>
              <a:avLst/>
              <a:gdLst>
                <a:gd name="T0" fmla="*/ 0 w 306"/>
                <a:gd name="T1" fmla="*/ 0 h 240"/>
                <a:gd name="T2" fmla="*/ 0 w 306"/>
                <a:gd name="T3" fmla="*/ 0 h 240"/>
                <a:gd name="T4" fmla="*/ 0 w 306"/>
                <a:gd name="T5" fmla="*/ 0 h 240"/>
                <a:gd name="T6" fmla="*/ 0 w 306"/>
                <a:gd name="T7" fmla="*/ 0 h 240"/>
                <a:gd name="T8" fmla="*/ 0 w 306"/>
                <a:gd name="T9" fmla="*/ 0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619" name="AutoShape 1010"/>
            <p:cNvSpPr>
              <a:spLocks noChangeArrowheads="1"/>
            </p:cNvSpPr>
            <p:nvPr/>
          </p:nvSpPr>
          <p:spPr bwMode="auto">
            <a:xfrm>
              <a:off x="1115" y="3741"/>
              <a:ext cx="496" cy="63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/>
            </a:p>
          </p:txBody>
        </p:sp>
        <p:sp>
          <p:nvSpPr>
            <p:cNvPr id="57620" name="AutoShape 1011"/>
            <p:cNvSpPr>
              <a:spLocks noChangeArrowheads="1"/>
            </p:cNvSpPr>
            <p:nvPr/>
          </p:nvSpPr>
          <p:spPr bwMode="auto">
            <a:xfrm>
              <a:off x="1143" y="3755"/>
              <a:ext cx="443" cy="36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/>
            </a:p>
          </p:txBody>
        </p:sp>
        <p:sp>
          <p:nvSpPr>
            <p:cNvPr id="57621" name="Oval 1012"/>
            <p:cNvSpPr>
              <a:spLocks noChangeArrowheads="1"/>
            </p:cNvSpPr>
            <p:nvPr/>
          </p:nvSpPr>
          <p:spPr bwMode="auto">
            <a:xfrm>
              <a:off x="1184" y="3613"/>
              <a:ext cx="65" cy="63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/>
            </a:p>
          </p:txBody>
        </p:sp>
        <p:sp>
          <p:nvSpPr>
            <p:cNvPr id="57622" name="Oval 1013"/>
            <p:cNvSpPr>
              <a:spLocks noChangeArrowheads="1"/>
            </p:cNvSpPr>
            <p:nvPr/>
          </p:nvSpPr>
          <p:spPr bwMode="auto">
            <a:xfrm>
              <a:off x="1257" y="3613"/>
              <a:ext cx="65" cy="63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endParaRPr lang="zh-CN" altLang="zh-CN" sz="1800">
                <a:solidFill>
                  <a:srgbClr val="FF0000"/>
                </a:solidFill>
              </a:endParaRPr>
            </a:p>
          </p:txBody>
        </p:sp>
        <p:sp>
          <p:nvSpPr>
            <p:cNvPr id="57623" name="Oval 1014"/>
            <p:cNvSpPr>
              <a:spLocks noChangeArrowheads="1"/>
            </p:cNvSpPr>
            <p:nvPr/>
          </p:nvSpPr>
          <p:spPr bwMode="auto">
            <a:xfrm>
              <a:off x="1330" y="3613"/>
              <a:ext cx="65" cy="59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/>
            </a:p>
          </p:txBody>
        </p:sp>
        <p:sp>
          <p:nvSpPr>
            <p:cNvPr id="57624" name="Rectangle 1015"/>
            <p:cNvSpPr>
              <a:spLocks noChangeArrowheads="1"/>
            </p:cNvSpPr>
            <p:nvPr/>
          </p:nvSpPr>
          <p:spPr bwMode="auto">
            <a:xfrm>
              <a:off x="1497" y="3376"/>
              <a:ext cx="32" cy="329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/>
            </a:p>
          </p:txBody>
        </p:sp>
      </p:grpSp>
      <p:grpSp>
        <p:nvGrpSpPr>
          <p:cNvPr id="57407" name="Group 1070"/>
          <p:cNvGrpSpPr>
            <a:grpSpLocks/>
          </p:cNvGrpSpPr>
          <p:nvPr/>
        </p:nvGrpSpPr>
        <p:grpSpPr bwMode="auto">
          <a:xfrm>
            <a:off x="8726488" y="2486026"/>
            <a:ext cx="392112" cy="180975"/>
            <a:chOff x="4655" y="2464"/>
            <a:chExt cx="319" cy="132"/>
          </a:xfrm>
        </p:grpSpPr>
        <p:grpSp>
          <p:nvGrpSpPr>
            <p:cNvPr id="57584" name="Group 1071"/>
            <p:cNvGrpSpPr>
              <a:grpSpLocks/>
            </p:cNvGrpSpPr>
            <p:nvPr/>
          </p:nvGrpSpPr>
          <p:grpSpPr bwMode="auto">
            <a:xfrm>
              <a:off x="4660" y="2464"/>
              <a:ext cx="310" cy="130"/>
              <a:chOff x="4334" y="1470"/>
              <a:chExt cx="246" cy="107"/>
            </a:xfrm>
          </p:grpSpPr>
          <p:sp>
            <p:nvSpPr>
              <p:cNvPr id="57593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7594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7595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57596" name="Group 1075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57599" name="Freeform 1076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57600" name="Freeform 1077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57597" name="Line 1078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598" name="Line 1079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6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57585" name="Oval 407"/>
            <p:cNvSpPr>
              <a:spLocks noChangeArrowheads="1"/>
            </p:cNvSpPr>
            <p:nvPr/>
          </p:nvSpPr>
          <p:spPr bwMode="auto">
            <a:xfrm>
              <a:off x="4656" y="2522"/>
              <a:ext cx="316" cy="74"/>
            </a:xfrm>
            <a:prstGeom prst="ellipse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Times New Roman" panose="02020603050405020304" pitchFamily="18" charset="0"/>
              </a:endParaRPr>
            </a:p>
          </p:txBody>
        </p:sp>
        <p:sp>
          <p:nvSpPr>
            <p:cNvPr id="57586" name="Rectangle 410"/>
            <p:cNvSpPr>
              <a:spLocks noChangeArrowheads="1"/>
            </p:cNvSpPr>
            <p:nvPr/>
          </p:nvSpPr>
          <p:spPr bwMode="auto">
            <a:xfrm>
              <a:off x="4656" y="2514"/>
              <a:ext cx="318" cy="45"/>
            </a:xfrm>
            <a:prstGeom prst="rect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latin typeface="Times New Roman" panose="02020603050405020304" pitchFamily="18" charset="0"/>
              </a:endParaRPr>
            </a:p>
          </p:txBody>
        </p:sp>
        <p:sp>
          <p:nvSpPr>
            <p:cNvPr id="57587" name="Oval 411"/>
            <p:cNvSpPr>
              <a:spLocks noChangeArrowheads="1"/>
            </p:cNvSpPr>
            <p:nvPr/>
          </p:nvSpPr>
          <p:spPr bwMode="auto">
            <a:xfrm>
              <a:off x="4655" y="2464"/>
              <a:ext cx="317" cy="86"/>
            </a:xfrm>
            <a:prstGeom prst="ellipse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Times New Roman" panose="02020603050405020304" pitchFamily="18" charset="0"/>
              </a:endParaRPr>
            </a:p>
          </p:txBody>
        </p:sp>
        <p:grpSp>
          <p:nvGrpSpPr>
            <p:cNvPr id="57588" name="Group 1083"/>
            <p:cNvGrpSpPr>
              <a:grpSpLocks/>
            </p:cNvGrpSpPr>
            <p:nvPr/>
          </p:nvGrpSpPr>
          <p:grpSpPr bwMode="auto">
            <a:xfrm>
              <a:off x="4719" y="2486"/>
              <a:ext cx="179" cy="41"/>
              <a:chOff x="2468" y="1332"/>
              <a:chExt cx="310" cy="60"/>
            </a:xfrm>
          </p:grpSpPr>
          <p:sp>
            <p:nvSpPr>
              <p:cNvPr id="57591" name="Freeform 1084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1270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592" name="Freeform 1085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1270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57589" name="Line 1086"/>
            <p:cNvSpPr>
              <a:spLocks noChangeShapeType="1"/>
            </p:cNvSpPr>
            <p:nvPr/>
          </p:nvSpPr>
          <p:spPr bwMode="auto">
            <a:xfrm>
              <a:off x="4656" y="2506"/>
              <a:ext cx="0" cy="58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590" name="Line 1087"/>
            <p:cNvSpPr>
              <a:spLocks noChangeShapeType="1"/>
            </p:cNvSpPr>
            <p:nvPr/>
          </p:nvSpPr>
          <p:spPr bwMode="auto">
            <a:xfrm>
              <a:off x="4971" y="2507"/>
              <a:ext cx="0" cy="57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57408" name="Group 1088"/>
          <p:cNvGrpSpPr>
            <a:grpSpLocks/>
          </p:cNvGrpSpPr>
          <p:nvPr/>
        </p:nvGrpSpPr>
        <p:grpSpPr bwMode="auto">
          <a:xfrm>
            <a:off x="8729664" y="2752726"/>
            <a:ext cx="407987" cy="180975"/>
            <a:chOff x="4655" y="2464"/>
            <a:chExt cx="319" cy="132"/>
          </a:xfrm>
        </p:grpSpPr>
        <p:grpSp>
          <p:nvGrpSpPr>
            <p:cNvPr id="57567" name="Group 1089"/>
            <p:cNvGrpSpPr>
              <a:grpSpLocks/>
            </p:cNvGrpSpPr>
            <p:nvPr/>
          </p:nvGrpSpPr>
          <p:grpSpPr bwMode="auto">
            <a:xfrm>
              <a:off x="4660" y="2464"/>
              <a:ext cx="310" cy="130"/>
              <a:chOff x="4334" y="1470"/>
              <a:chExt cx="246" cy="107"/>
            </a:xfrm>
          </p:grpSpPr>
          <p:sp>
            <p:nvSpPr>
              <p:cNvPr id="57576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7577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7578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57579" name="Group 1093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57582" name="Freeform 1094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57583" name="Freeform 1095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57580" name="Line 1096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581" name="Line 1097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6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57568" name="Oval 407"/>
            <p:cNvSpPr>
              <a:spLocks noChangeArrowheads="1"/>
            </p:cNvSpPr>
            <p:nvPr/>
          </p:nvSpPr>
          <p:spPr bwMode="auto">
            <a:xfrm>
              <a:off x="4656" y="2522"/>
              <a:ext cx="316" cy="74"/>
            </a:xfrm>
            <a:prstGeom prst="ellipse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Times New Roman" panose="02020603050405020304" pitchFamily="18" charset="0"/>
              </a:endParaRPr>
            </a:p>
          </p:txBody>
        </p:sp>
        <p:sp>
          <p:nvSpPr>
            <p:cNvPr id="57569" name="Rectangle 410"/>
            <p:cNvSpPr>
              <a:spLocks noChangeArrowheads="1"/>
            </p:cNvSpPr>
            <p:nvPr/>
          </p:nvSpPr>
          <p:spPr bwMode="auto">
            <a:xfrm>
              <a:off x="4656" y="2514"/>
              <a:ext cx="318" cy="45"/>
            </a:xfrm>
            <a:prstGeom prst="rect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latin typeface="Times New Roman" panose="02020603050405020304" pitchFamily="18" charset="0"/>
              </a:endParaRPr>
            </a:p>
          </p:txBody>
        </p:sp>
        <p:sp>
          <p:nvSpPr>
            <p:cNvPr id="57570" name="Oval 411"/>
            <p:cNvSpPr>
              <a:spLocks noChangeArrowheads="1"/>
            </p:cNvSpPr>
            <p:nvPr/>
          </p:nvSpPr>
          <p:spPr bwMode="auto">
            <a:xfrm>
              <a:off x="4655" y="2464"/>
              <a:ext cx="317" cy="86"/>
            </a:xfrm>
            <a:prstGeom prst="ellipse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Times New Roman" panose="02020603050405020304" pitchFamily="18" charset="0"/>
              </a:endParaRPr>
            </a:p>
          </p:txBody>
        </p:sp>
        <p:grpSp>
          <p:nvGrpSpPr>
            <p:cNvPr id="57571" name="Group 1101"/>
            <p:cNvGrpSpPr>
              <a:grpSpLocks/>
            </p:cNvGrpSpPr>
            <p:nvPr/>
          </p:nvGrpSpPr>
          <p:grpSpPr bwMode="auto">
            <a:xfrm>
              <a:off x="4719" y="2486"/>
              <a:ext cx="179" cy="41"/>
              <a:chOff x="2468" y="1332"/>
              <a:chExt cx="310" cy="60"/>
            </a:xfrm>
          </p:grpSpPr>
          <p:sp>
            <p:nvSpPr>
              <p:cNvPr id="57574" name="Freeform 1102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1270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575" name="Freeform 1103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1270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57572" name="Line 1104"/>
            <p:cNvSpPr>
              <a:spLocks noChangeShapeType="1"/>
            </p:cNvSpPr>
            <p:nvPr/>
          </p:nvSpPr>
          <p:spPr bwMode="auto">
            <a:xfrm>
              <a:off x="4656" y="2506"/>
              <a:ext cx="0" cy="58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573" name="Line 1105"/>
            <p:cNvSpPr>
              <a:spLocks noChangeShapeType="1"/>
            </p:cNvSpPr>
            <p:nvPr/>
          </p:nvSpPr>
          <p:spPr bwMode="auto">
            <a:xfrm>
              <a:off x="4972" y="2507"/>
              <a:ext cx="0" cy="57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57409" name="Group 1106"/>
          <p:cNvGrpSpPr>
            <a:grpSpLocks/>
          </p:cNvGrpSpPr>
          <p:nvPr/>
        </p:nvGrpSpPr>
        <p:grpSpPr bwMode="auto">
          <a:xfrm>
            <a:off x="9282114" y="2749551"/>
            <a:ext cx="407987" cy="180975"/>
            <a:chOff x="4655" y="2464"/>
            <a:chExt cx="319" cy="132"/>
          </a:xfrm>
        </p:grpSpPr>
        <p:grpSp>
          <p:nvGrpSpPr>
            <p:cNvPr id="57550" name="Group 1107"/>
            <p:cNvGrpSpPr>
              <a:grpSpLocks/>
            </p:cNvGrpSpPr>
            <p:nvPr/>
          </p:nvGrpSpPr>
          <p:grpSpPr bwMode="auto">
            <a:xfrm>
              <a:off x="4660" y="2464"/>
              <a:ext cx="310" cy="130"/>
              <a:chOff x="4334" y="1470"/>
              <a:chExt cx="246" cy="107"/>
            </a:xfrm>
          </p:grpSpPr>
          <p:sp>
            <p:nvSpPr>
              <p:cNvPr id="57559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7560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7561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57562" name="Group 1111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57565" name="Freeform 1112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57566" name="Freeform 1113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57563" name="Line 1114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564" name="Line 1115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6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57551" name="Oval 407"/>
            <p:cNvSpPr>
              <a:spLocks noChangeArrowheads="1"/>
            </p:cNvSpPr>
            <p:nvPr/>
          </p:nvSpPr>
          <p:spPr bwMode="auto">
            <a:xfrm>
              <a:off x="4656" y="2522"/>
              <a:ext cx="316" cy="74"/>
            </a:xfrm>
            <a:prstGeom prst="ellipse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Times New Roman" panose="02020603050405020304" pitchFamily="18" charset="0"/>
              </a:endParaRPr>
            </a:p>
          </p:txBody>
        </p:sp>
        <p:sp>
          <p:nvSpPr>
            <p:cNvPr id="57552" name="Rectangle 410"/>
            <p:cNvSpPr>
              <a:spLocks noChangeArrowheads="1"/>
            </p:cNvSpPr>
            <p:nvPr/>
          </p:nvSpPr>
          <p:spPr bwMode="auto">
            <a:xfrm>
              <a:off x="4656" y="2514"/>
              <a:ext cx="318" cy="45"/>
            </a:xfrm>
            <a:prstGeom prst="rect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latin typeface="Times New Roman" panose="02020603050405020304" pitchFamily="18" charset="0"/>
              </a:endParaRPr>
            </a:p>
          </p:txBody>
        </p:sp>
        <p:sp>
          <p:nvSpPr>
            <p:cNvPr id="57553" name="Oval 411"/>
            <p:cNvSpPr>
              <a:spLocks noChangeArrowheads="1"/>
            </p:cNvSpPr>
            <p:nvPr/>
          </p:nvSpPr>
          <p:spPr bwMode="auto">
            <a:xfrm>
              <a:off x="4655" y="2464"/>
              <a:ext cx="317" cy="86"/>
            </a:xfrm>
            <a:prstGeom prst="ellipse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Times New Roman" panose="02020603050405020304" pitchFamily="18" charset="0"/>
              </a:endParaRPr>
            </a:p>
          </p:txBody>
        </p:sp>
        <p:grpSp>
          <p:nvGrpSpPr>
            <p:cNvPr id="57554" name="Group 1119"/>
            <p:cNvGrpSpPr>
              <a:grpSpLocks/>
            </p:cNvGrpSpPr>
            <p:nvPr/>
          </p:nvGrpSpPr>
          <p:grpSpPr bwMode="auto">
            <a:xfrm>
              <a:off x="4719" y="2486"/>
              <a:ext cx="179" cy="41"/>
              <a:chOff x="2468" y="1332"/>
              <a:chExt cx="310" cy="60"/>
            </a:xfrm>
          </p:grpSpPr>
          <p:sp>
            <p:nvSpPr>
              <p:cNvPr id="57557" name="Freeform 1120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1270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558" name="Freeform 1121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1270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57555" name="Line 1122"/>
            <p:cNvSpPr>
              <a:spLocks noChangeShapeType="1"/>
            </p:cNvSpPr>
            <p:nvPr/>
          </p:nvSpPr>
          <p:spPr bwMode="auto">
            <a:xfrm>
              <a:off x="4656" y="2506"/>
              <a:ext cx="0" cy="58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556" name="Line 1123"/>
            <p:cNvSpPr>
              <a:spLocks noChangeShapeType="1"/>
            </p:cNvSpPr>
            <p:nvPr/>
          </p:nvSpPr>
          <p:spPr bwMode="auto">
            <a:xfrm>
              <a:off x="4972" y="2507"/>
              <a:ext cx="0" cy="57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57410" name="Group 1124"/>
          <p:cNvGrpSpPr>
            <a:grpSpLocks/>
          </p:cNvGrpSpPr>
          <p:nvPr/>
        </p:nvGrpSpPr>
        <p:grpSpPr bwMode="auto">
          <a:xfrm>
            <a:off x="9212263" y="2390776"/>
            <a:ext cx="392112" cy="180975"/>
            <a:chOff x="4655" y="2464"/>
            <a:chExt cx="319" cy="132"/>
          </a:xfrm>
        </p:grpSpPr>
        <p:grpSp>
          <p:nvGrpSpPr>
            <p:cNvPr id="57533" name="Group 1125"/>
            <p:cNvGrpSpPr>
              <a:grpSpLocks/>
            </p:cNvGrpSpPr>
            <p:nvPr/>
          </p:nvGrpSpPr>
          <p:grpSpPr bwMode="auto">
            <a:xfrm>
              <a:off x="4660" y="2464"/>
              <a:ext cx="310" cy="130"/>
              <a:chOff x="4334" y="1470"/>
              <a:chExt cx="246" cy="107"/>
            </a:xfrm>
          </p:grpSpPr>
          <p:sp>
            <p:nvSpPr>
              <p:cNvPr id="57542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7543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7544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57545" name="Group 1129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57548" name="Freeform 1130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57549" name="Freeform 1131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57546" name="Line 1132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547" name="Line 1133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6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57534" name="Oval 407"/>
            <p:cNvSpPr>
              <a:spLocks noChangeArrowheads="1"/>
            </p:cNvSpPr>
            <p:nvPr/>
          </p:nvSpPr>
          <p:spPr bwMode="auto">
            <a:xfrm>
              <a:off x="4656" y="2522"/>
              <a:ext cx="316" cy="74"/>
            </a:xfrm>
            <a:prstGeom prst="ellipse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Times New Roman" panose="02020603050405020304" pitchFamily="18" charset="0"/>
              </a:endParaRPr>
            </a:p>
          </p:txBody>
        </p:sp>
        <p:sp>
          <p:nvSpPr>
            <p:cNvPr id="57535" name="Rectangle 410"/>
            <p:cNvSpPr>
              <a:spLocks noChangeArrowheads="1"/>
            </p:cNvSpPr>
            <p:nvPr/>
          </p:nvSpPr>
          <p:spPr bwMode="auto">
            <a:xfrm>
              <a:off x="4656" y="2514"/>
              <a:ext cx="318" cy="45"/>
            </a:xfrm>
            <a:prstGeom prst="rect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latin typeface="Times New Roman" panose="02020603050405020304" pitchFamily="18" charset="0"/>
              </a:endParaRPr>
            </a:p>
          </p:txBody>
        </p:sp>
        <p:sp>
          <p:nvSpPr>
            <p:cNvPr id="57536" name="Oval 411"/>
            <p:cNvSpPr>
              <a:spLocks noChangeArrowheads="1"/>
            </p:cNvSpPr>
            <p:nvPr/>
          </p:nvSpPr>
          <p:spPr bwMode="auto">
            <a:xfrm>
              <a:off x="4655" y="2464"/>
              <a:ext cx="317" cy="86"/>
            </a:xfrm>
            <a:prstGeom prst="ellipse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Times New Roman" panose="02020603050405020304" pitchFamily="18" charset="0"/>
              </a:endParaRPr>
            </a:p>
          </p:txBody>
        </p:sp>
        <p:grpSp>
          <p:nvGrpSpPr>
            <p:cNvPr id="57537" name="Group 1137"/>
            <p:cNvGrpSpPr>
              <a:grpSpLocks/>
            </p:cNvGrpSpPr>
            <p:nvPr/>
          </p:nvGrpSpPr>
          <p:grpSpPr bwMode="auto">
            <a:xfrm>
              <a:off x="4719" y="2486"/>
              <a:ext cx="179" cy="41"/>
              <a:chOff x="2468" y="1332"/>
              <a:chExt cx="310" cy="60"/>
            </a:xfrm>
          </p:grpSpPr>
          <p:sp>
            <p:nvSpPr>
              <p:cNvPr id="57540" name="Freeform 1138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1270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541" name="Freeform 1139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1270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57538" name="Line 1140"/>
            <p:cNvSpPr>
              <a:spLocks noChangeShapeType="1"/>
            </p:cNvSpPr>
            <p:nvPr/>
          </p:nvSpPr>
          <p:spPr bwMode="auto">
            <a:xfrm>
              <a:off x="4656" y="2506"/>
              <a:ext cx="0" cy="58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539" name="Line 1141"/>
            <p:cNvSpPr>
              <a:spLocks noChangeShapeType="1"/>
            </p:cNvSpPr>
            <p:nvPr/>
          </p:nvSpPr>
          <p:spPr bwMode="auto">
            <a:xfrm>
              <a:off x="4971" y="2507"/>
              <a:ext cx="0" cy="57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pic>
        <p:nvPicPr>
          <p:cNvPr id="57411" name="Picture 1142" descr="underline_base"/>
          <p:cNvPicPr>
            <a:picLocks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6151" y="1039813"/>
            <a:ext cx="4264025" cy="188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7413" name="Group 7"/>
          <p:cNvGrpSpPr>
            <a:grpSpLocks/>
          </p:cNvGrpSpPr>
          <p:nvPr/>
        </p:nvGrpSpPr>
        <p:grpSpPr bwMode="auto">
          <a:xfrm>
            <a:off x="7743825" y="4837114"/>
            <a:ext cx="628650" cy="276225"/>
            <a:chOff x="4786435" y="6027638"/>
            <a:chExt cx="748703" cy="417782"/>
          </a:xfrm>
        </p:grpSpPr>
        <p:sp>
          <p:nvSpPr>
            <p:cNvPr id="519" name="Oval 518"/>
            <p:cNvSpPr>
              <a:spLocks noChangeArrowheads="1"/>
            </p:cNvSpPr>
            <p:nvPr/>
          </p:nvSpPr>
          <p:spPr bwMode="auto">
            <a:xfrm flipV="1">
              <a:off x="4792055" y="6145701"/>
              <a:ext cx="743083" cy="299719"/>
            </a:xfrm>
            <a:prstGeom prst="ellipse">
              <a:avLst/>
            </a:prstGeom>
            <a:gradFill rotWithShape="1">
              <a:gsLst>
                <a:gs pos="0">
                  <a:srgbClr val="7F7F7F"/>
                </a:gs>
                <a:gs pos="53000">
                  <a:srgbClr val="D9D9D9"/>
                </a:gs>
                <a:gs pos="100000">
                  <a:srgbClr val="7F7F7F"/>
                </a:gs>
              </a:gsLst>
              <a:lin ang="0" scaled="1"/>
            </a:gradFill>
            <a:ln w="6350">
              <a:solidFill>
                <a:srgbClr val="7F7F7F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520" name="Rectangle 519"/>
            <p:cNvSpPr/>
            <p:nvPr/>
          </p:nvSpPr>
          <p:spPr bwMode="auto">
            <a:xfrm>
              <a:off x="4790216" y="6188507"/>
              <a:ext cx="744922" cy="108048"/>
            </a:xfrm>
            <a:prstGeom prst="rect">
              <a:avLst/>
            </a:prstGeom>
            <a:gradFill>
              <a:gsLst>
                <a:gs pos="0">
                  <a:schemeClr val="tx1">
                    <a:lumMod val="50000"/>
                    <a:lumOff val="50000"/>
                  </a:schemeClr>
                </a:gs>
                <a:gs pos="53000">
                  <a:schemeClr val="bg1">
                    <a:lumMod val="85000"/>
                  </a:schemeClr>
                </a:gs>
                <a:gs pos="100000">
                  <a:schemeClr val="tx1">
                    <a:lumMod val="50000"/>
                    <a:lumOff val="50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21" name="Oval 520"/>
            <p:cNvSpPr>
              <a:spLocks noChangeArrowheads="1"/>
            </p:cNvSpPr>
            <p:nvPr/>
          </p:nvSpPr>
          <p:spPr bwMode="auto">
            <a:xfrm flipV="1">
              <a:off x="4786435" y="6027638"/>
              <a:ext cx="743082" cy="299719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rgbClr val="7F7F7F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522" name="Freeform 521"/>
            <p:cNvSpPr/>
            <p:nvPr/>
          </p:nvSpPr>
          <p:spPr bwMode="auto">
            <a:xfrm>
              <a:off x="4981174" y="6126080"/>
              <a:ext cx="361116" cy="151267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23" name="Freeform 522"/>
            <p:cNvSpPr>
              <a:spLocks/>
            </p:cNvSpPr>
            <p:nvPr/>
          </p:nvSpPr>
          <p:spPr bwMode="auto">
            <a:xfrm>
              <a:off x="4942764" y="6087977"/>
              <a:ext cx="437478" cy="104347"/>
            </a:xfrm>
            <a:custGeom>
              <a:avLst/>
              <a:gdLst>
                <a:gd name="T0" fmla="*/ 0 w 3723451"/>
                <a:gd name="T1" fmla="*/ 25528 h 932950"/>
                <a:gd name="T2" fmla="*/ 76977 w 3723451"/>
                <a:gd name="T3" fmla="*/ 301 h 932950"/>
                <a:gd name="T4" fmla="*/ 218040 w 3723451"/>
                <a:gd name="T5" fmla="*/ 58223 h 932950"/>
                <a:gd name="T6" fmla="*/ 352616 w 3723451"/>
                <a:gd name="T7" fmla="*/ 0 h 932950"/>
                <a:gd name="T8" fmla="*/ 437478 w 3723451"/>
                <a:gd name="T9" fmla="*/ 23169 h 932950"/>
                <a:gd name="T10" fmla="*/ 374341 w 3723451"/>
                <a:gd name="T11" fmla="*/ 51659 h 932950"/>
                <a:gd name="T12" fmla="*/ 354013 w 3723451"/>
                <a:gd name="T13" fmla="*/ 43978 h 932950"/>
                <a:gd name="T14" fmla="*/ 220519 w 3723451"/>
                <a:gd name="T15" fmla="*/ 104347 h 932950"/>
                <a:gd name="T16" fmla="*/ 83609 w 3723451"/>
                <a:gd name="T17" fmla="*/ 46199 h 932950"/>
                <a:gd name="T18" fmla="*/ 61474 w 3723451"/>
                <a:gd name="T19" fmla="*/ 52474 h 932950"/>
                <a:gd name="T20" fmla="*/ 0 w 3723451"/>
                <a:gd name="T21" fmla="*/ 25528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524" name="Freeform 523"/>
            <p:cNvSpPr>
              <a:spLocks/>
            </p:cNvSpPr>
            <p:nvPr/>
          </p:nvSpPr>
          <p:spPr bwMode="auto">
            <a:xfrm>
              <a:off x="5229532" y="6176783"/>
              <a:ext cx="161175" cy="91026"/>
            </a:xfrm>
            <a:custGeom>
              <a:avLst/>
              <a:gdLst>
                <a:gd name="T0" fmla="*/ 0 w 1366596"/>
                <a:gd name="T1" fmla="*/ 0 h 809868"/>
                <a:gd name="T2" fmla="*/ 161175 w 1366596"/>
                <a:gd name="T3" fmla="*/ 70338 h 809868"/>
                <a:gd name="T4" fmla="*/ 102023 w 1366596"/>
                <a:gd name="T5" fmla="*/ 91026 h 809868"/>
                <a:gd name="T6" fmla="*/ 543 w 1366596"/>
                <a:gd name="T7" fmla="*/ 48099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525" name="Freeform 524"/>
            <p:cNvSpPr>
              <a:spLocks/>
            </p:cNvSpPr>
            <p:nvPr/>
          </p:nvSpPr>
          <p:spPr bwMode="auto">
            <a:xfrm>
              <a:off x="4934391" y="6179004"/>
              <a:ext cx="159082" cy="91025"/>
            </a:xfrm>
            <a:custGeom>
              <a:avLst/>
              <a:gdLst>
                <a:gd name="T0" fmla="*/ 156910 w 1348191"/>
                <a:gd name="T1" fmla="*/ 0 h 791462"/>
                <a:gd name="T2" fmla="*/ 159082 w 1348191"/>
                <a:gd name="T3" fmla="*/ 43925 h 791462"/>
                <a:gd name="T4" fmla="*/ 57552 w 1348191"/>
                <a:gd name="T5" fmla="*/ 91025 h 791462"/>
                <a:gd name="T6" fmla="*/ 0 w 1348191"/>
                <a:gd name="T7" fmla="*/ 70386 h 791462"/>
                <a:gd name="T8" fmla="*/ 156910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cxnSp>
          <p:nvCxnSpPr>
            <p:cNvPr id="526" name="Straight Connector 525"/>
            <p:cNvCxnSpPr>
              <a:cxnSpLocks noChangeShapeType="1"/>
              <a:endCxn id="521" idx="2"/>
            </p:cNvCxnSpPr>
            <p:nvPr/>
          </p:nvCxnSpPr>
          <p:spPr bwMode="auto">
            <a:xfrm flipH="1" flipV="1">
              <a:off x="4786435" y="6178607"/>
              <a:ext cx="2093" cy="115447"/>
            </a:xfrm>
            <a:prstGeom prst="line">
              <a:avLst/>
            </a:prstGeom>
            <a:noFill/>
            <a:ln w="6350">
              <a:solidFill>
                <a:srgbClr val="7F7F7F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27" name="Straight Connector 526"/>
            <p:cNvCxnSpPr>
              <a:cxnSpLocks noChangeShapeType="1"/>
            </p:cNvCxnSpPr>
            <p:nvPr/>
          </p:nvCxnSpPr>
          <p:spPr bwMode="auto">
            <a:xfrm flipH="1" flipV="1">
              <a:off x="5533044" y="6183444"/>
              <a:ext cx="2094" cy="115447"/>
            </a:xfrm>
            <a:prstGeom prst="line">
              <a:avLst/>
            </a:prstGeom>
            <a:noFill/>
            <a:ln w="6350">
              <a:solidFill>
                <a:srgbClr val="7F7F7F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57414" name="Group 5"/>
          <p:cNvGrpSpPr>
            <a:grpSpLocks/>
          </p:cNvGrpSpPr>
          <p:nvPr/>
        </p:nvGrpSpPr>
        <p:grpSpPr bwMode="auto">
          <a:xfrm>
            <a:off x="9207501" y="2387600"/>
            <a:ext cx="409575" cy="222250"/>
            <a:chOff x="2213011" y="6015083"/>
            <a:chExt cx="745177" cy="407107"/>
          </a:xfrm>
        </p:grpSpPr>
        <p:sp>
          <p:nvSpPr>
            <p:cNvPr id="529" name="Oval 528"/>
            <p:cNvSpPr>
              <a:spLocks noChangeArrowheads="1"/>
            </p:cNvSpPr>
            <p:nvPr/>
          </p:nvSpPr>
          <p:spPr bwMode="auto">
            <a:xfrm flipV="1">
              <a:off x="2215105" y="6122471"/>
              <a:ext cx="743083" cy="299719"/>
            </a:xfrm>
            <a:prstGeom prst="ellipse">
              <a:avLst/>
            </a:prstGeom>
            <a:gradFill rotWithShape="1">
              <a:gsLst>
                <a:gs pos="0">
                  <a:srgbClr val="990716"/>
                </a:gs>
                <a:gs pos="53000">
                  <a:srgbClr val="FF4949"/>
                </a:gs>
                <a:gs pos="100000">
                  <a:srgbClr val="990716"/>
                </a:gs>
              </a:gsLst>
              <a:lin ang="0" scaled="1"/>
            </a:gradFill>
            <a:ln w="6350">
              <a:solidFill>
                <a:srgbClr val="990716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530" name="Rectangle 529"/>
            <p:cNvSpPr/>
            <p:nvPr/>
          </p:nvSpPr>
          <p:spPr bwMode="auto">
            <a:xfrm>
              <a:off x="2213011" y="6163387"/>
              <a:ext cx="745177" cy="110500"/>
            </a:xfrm>
            <a:prstGeom prst="rect">
              <a:avLst/>
            </a:prstGeom>
            <a:gradFill>
              <a:gsLst>
                <a:gs pos="0">
                  <a:srgbClr val="990716"/>
                </a:gs>
                <a:gs pos="53000">
                  <a:srgbClr val="FF4949"/>
                </a:gs>
                <a:gs pos="100000">
                  <a:srgbClr val="990716"/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31" name="Oval 530"/>
            <p:cNvSpPr>
              <a:spLocks noChangeArrowheads="1"/>
            </p:cNvSpPr>
            <p:nvPr/>
          </p:nvSpPr>
          <p:spPr bwMode="auto">
            <a:xfrm flipV="1">
              <a:off x="2213011" y="6015083"/>
              <a:ext cx="743082" cy="299719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rgbClr val="990716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532" name="Freeform 531"/>
            <p:cNvSpPr/>
            <p:nvPr/>
          </p:nvSpPr>
          <p:spPr bwMode="auto">
            <a:xfrm>
              <a:off x="2403638" y="6102320"/>
              <a:ext cx="361036" cy="151211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rgbClr val="FF494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33" name="Freeform 532"/>
            <p:cNvSpPr>
              <a:spLocks/>
            </p:cNvSpPr>
            <p:nvPr/>
          </p:nvSpPr>
          <p:spPr bwMode="auto">
            <a:xfrm>
              <a:off x="2365814" y="6064747"/>
              <a:ext cx="437478" cy="104347"/>
            </a:xfrm>
            <a:custGeom>
              <a:avLst/>
              <a:gdLst>
                <a:gd name="T0" fmla="*/ 0 w 3723451"/>
                <a:gd name="T1" fmla="*/ 25528 h 932950"/>
                <a:gd name="T2" fmla="*/ 76977 w 3723451"/>
                <a:gd name="T3" fmla="*/ 301 h 932950"/>
                <a:gd name="T4" fmla="*/ 218040 w 3723451"/>
                <a:gd name="T5" fmla="*/ 58223 h 932950"/>
                <a:gd name="T6" fmla="*/ 352616 w 3723451"/>
                <a:gd name="T7" fmla="*/ 0 h 932950"/>
                <a:gd name="T8" fmla="*/ 437478 w 3723451"/>
                <a:gd name="T9" fmla="*/ 23169 h 932950"/>
                <a:gd name="T10" fmla="*/ 374341 w 3723451"/>
                <a:gd name="T11" fmla="*/ 51659 h 932950"/>
                <a:gd name="T12" fmla="*/ 354013 w 3723451"/>
                <a:gd name="T13" fmla="*/ 43978 h 932950"/>
                <a:gd name="T14" fmla="*/ 220519 w 3723451"/>
                <a:gd name="T15" fmla="*/ 104347 h 932950"/>
                <a:gd name="T16" fmla="*/ 83609 w 3723451"/>
                <a:gd name="T17" fmla="*/ 46199 h 932950"/>
                <a:gd name="T18" fmla="*/ 61474 w 3723451"/>
                <a:gd name="T19" fmla="*/ 52474 h 932950"/>
                <a:gd name="T20" fmla="*/ 0 w 3723451"/>
                <a:gd name="T21" fmla="*/ 25528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990716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534" name="Freeform 533"/>
            <p:cNvSpPr>
              <a:spLocks/>
            </p:cNvSpPr>
            <p:nvPr/>
          </p:nvSpPr>
          <p:spPr bwMode="auto">
            <a:xfrm>
              <a:off x="2652582" y="6153553"/>
              <a:ext cx="161175" cy="91026"/>
            </a:xfrm>
            <a:custGeom>
              <a:avLst/>
              <a:gdLst>
                <a:gd name="T0" fmla="*/ 0 w 1366596"/>
                <a:gd name="T1" fmla="*/ 0 h 809868"/>
                <a:gd name="T2" fmla="*/ 161175 w 1366596"/>
                <a:gd name="T3" fmla="*/ 70338 h 809868"/>
                <a:gd name="T4" fmla="*/ 102023 w 1366596"/>
                <a:gd name="T5" fmla="*/ 91026 h 809868"/>
                <a:gd name="T6" fmla="*/ 543 w 1366596"/>
                <a:gd name="T7" fmla="*/ 48099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990716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535" name="Freeform 534"/>
            <p:cNvSpPr>
              <a:spLocks/>
            </p:cNvSpPr>
            <p:nvPr/>
          </p:nvSpPr>
          <p:spPr bwMode="auto">
            <a:xfrm>
              <a:off x="2357441" y="6155774"/>
              <a:ext cx="159082" cy="91025"/>
            </a:xfrm>
            <a:custGeom>
              <a:avLst/>
              <a:gdLst>
                <a:gd name="T0" fmla="*/ 156910 w 1348191"/>
                <a:gd name="T1" fmla="*/ 0 h 791462"/>
                <a:gd name="T2" fmla="*/ 159082 w 1348191"/>
                <a:gd name="T3" fmla="*/ 43925 h 791462"/>
                <a:gd name="T4" fmla="*/ 57552 w 1348191"/>
                <a:gd name="T5" fmla="*/ 91025 h 791462"/>
                <a:gd name="T6" fmla="*/ 0 w 1348191"/>
                <a:gd name="T7" fmla="*/ 70386 h 791462"/>
                <a:gd name="T8" fmla="*/ 156910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990716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cxnSp>
          <p:nvCxnSpPr>
            <p:cNvPr id="536" name="Straight Connector 535"/>
            <p:cNvCxnSpPr>
              <a:cxnSpLocks noChangeShapeType="1"/>
              <a:endCxn id="531" idx="2"/>
            </p:cNvCxnSpPr>
            <p:nvPr/>
          </p:nvCxnSpPr>
          <p:spPr bwMode="auto">
            <a:xfrm flipH="1" flipV="1">
              <a:off x="2213011" y="6166052"/>
              <a:ext cx="2093" cy="115447"/>
            </a:xfrm>
            <a:prstGeom prst="line">
              <a:avLst/>
            </a:prstGeom>
            <a:noFill/>
            <a:ln w="6350">
              <a:solidFill>
                <a:srgbClr val="990716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37" name="Straight Connector 536"/>
            <p:cNvCxnSpPr>
              <a:cxnSpLocks noChangeShapeType="1"/>
            </p:cNvCxnSpPr>
            <p:nvPr/>
          </p:nvCxnSpPr>
          <p:spPr bwMode="auto">
            <a:xfrm flipH="1" flipV="1">
              <a:off x="2956094" y="6160214"/>
              <a:ext cx="2094" cy="115447"/>
            </a:xfrm>
            <a:prstGeom prst="line">
              <a:avLst/>
            </a:prstGeom>
            <a:noFill/>
            <a:ln w="6350">
              <a:solidFill>
                <a:srgbClr val="990716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57415" name="Group 542"/>
          <p:cNvGrpSpPr>
            <a:grpSpLocks/>
          </p:cNvGrpSpPr>
          <p:nvPr/>
        </p:nvGrpSpPr>
        <p:grpSpPr bwMode="auto">
          <a:xfrm>
            <a:off x="9275763" y="2738438"/>
            <a:ext cx="411162" cy="220662"/>
            <a:chOff x="2213011" y="6015083"/>
            <a:chExt cx="745177" cy="407107"/>
          </a:xfrm>
        </p:grpSpPr>
        <p:sp>
          <p:nvSpPr>
            <p:cNvPr id="544" name="Oval 543"/>
            <p:cNvSpPr>
              <a:spLocks noChangeArrowheads="1"/>
            </p:cNvSpPr>
            <p:nvPr/>
          </p:nvSpPr>
          <p:spPr bwMode="auto">
            <a:xfrm flipV="1">
              <a:off x="2215105" y="6122471"/>
              <a:ext cx="743083" cy="299719"/>
            </a:xfrm>
            <a:prstGeom prst="ellipse">
              <a:avLst/>
            </a:prstGeom>
            <a:gradFill rotWithShape="1">
              <a:gsLst>
                <a:gs pos="0">
                  <a:srgbClr val="990716"/>
                </a:gs>
                <a:gs pos="53000">
                  <a:srgbClr val="FF4949"/>
                </a:gs>
                <a:gs pos="100000">
                  <a:srgbClr val="990716"/>
                </a:gs>
              </a:gsLst>
              <a:lin ang="0" scaled="1"/>
            </a:gradFill>
            <a:ln w="6350">
              <a:solidFill>
                <a:srgbClr val="990716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545" name="Rectangle 544"/>
            <p:cNvSpPr/>
            <p:nvPr/>
          </p:nvSpPr>
          <p:spPr bwMode="auto">
            <a:xfrm>
              <a:off x="2213011" y="6164453"/>
              <a:ext cx="745177" cy="108368"/>
            </a:xfrm>
            <a:prstGeom prst="rect">
              <a:avLst/>
            </a:prstGeom>
            <a:gradFill>
              <a:gsLst>
                <a:gs pos="0">
                  <a:srgbClr val="990716"/>
                </a:gs>
                <a:gs pos="53000">
                  <a:srgbClr val="FF4949"/>
                </a:gs>
                <a:gs pos="100000">
                  <a:srgbClr val="990716"/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46" name="Oval 545"/>
            <p:cNvSpPr>
              <a:spLocks noChangeArrowheads="1"/>
            </p:cNvSpPr>
            <p:nvPr/>
          </p:nvSpPr>
          <p:spPr bwMode="auto">
            <a:xfrm flipV="1">
              <a:off x="2213011" y="6015083"/>
              <a:ext cx="743082" cy="299719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rgbClr val="990716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547" name="Freeform 546"/>
            <p:cNvSpPr/>
            <p:nvPr/>
          </p:nvSpPr>
          <p:spPr bwMode="auto">
            <a:xfrm>
              <a:off x="2402902" y="6102948"/>
              <a:ext cx="362519" cy="149370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rgbClr val="FF494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48" name="Freeform 547"/>
            <p:cNvSpPr>
              <a:spLocks/>
            </p:cNvSpPr>
            <p:nvPr/>
          </p:nvSpPr>
          <p:spPr bwMode="auto">
            <a:xfrm>
              <a:off x="2365814" y="6064747"/>
              <a:ext cx="437478" cy="104347"/>
            </a:xfrm>
            <a:custGeom>
              <a:avLst/>
              <a:gdLst>
                <a:gd name="T0" fmla="*/ 0 w 3723451"/>
                <a:gd name="T1" fmla="*/ 25528 h 932950"/>
                <a:gd name="T2" fmla="*/ 76977 w 3723451"/>
                <a:gd name="T3" fmla="*/ 301 h 932950"/>
                <a:gd name="T4" fmla="*/ 218040 w 3723451"/>
                <a:gd name="T5" fmla="*/ 58223 h 932950"/>
                <a:gd name="T6" fmla="*/ 352616 w 3723451"/>
                <a:gd name="T7" fmla="*/ 0 h 932950"/>
                <a:gd name="T8" fmla="*/ 437478 w 3723451"/>
                <a:gd name="T9" fmla="*/ 23169 h 932950"/>
                <a:gd name="T10" fmla="*/ 374341 w 3723451"/>
                <a:gd name="T11" fmla="*/ 51659 h 932950"/>
                <a:gd name="T12" fmla="*/ 354013 w 3723451"/>
                <a:gd name="T13" fmla="*/ 43978 h 932950"/>
                <a:gd name="T14" fmla="*/ 220519 w 3723451"/>
                <a:gd name="T15" fmla="*/ 104347 h 932950"/>
                <a:gd name="T16" fmla="*/ 83609 w 3723451"/>
                <a:gd name="T17" fmla="*/ 46199 h 932950"/>
                <a:gd name="T18" fmla="*/ 61474 w 3723451"/>
                <a:gd name="T19" fmla="*/ 52474 h 932950"/>
                <a:gd name="T20" fmla="*/ 0 w 3723451"/>
                <a:gd name="T21" fmla="*/ 25528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990716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549" name="Freeform 548"/>
            <p:cNvSpPr>
              <a:spLocks/>
            </p:cNvSpPr>
            <p:nvPr/>
          </p:nvSpPr>
          <p:spPr bwMode="auto">
            <a:xfrm>
              <a:off x="2652582" y="6153553"/>
              <a:ext cx="161175" cy="91026"/>
            </a:xfrm>
            <a:custGeom>
              <a:avLst/>
              <a:gdLst>
                <a:gd name="T0" fmla="*/ 0 w 1366596"/>
                <a:gd name="T1" fmla="*/ 0 h 809868"/>
                <a:gd name="T2" fmla="*/ 161175 w 1366596"/>
                <a:gd name="T3" fmla="*/ 70338 h 809868"/>
                <a:gd name="T4" fmla="*/ 102023 w 1366596"/>
                <a:gd name="T5" fmla="*/ 91026 h 809868"/>
                <a:gd name="T6" fmla="*/ 543 w 1366596"/>
                <a:gd name="T7" fmla="*/ 48099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990716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550" name="Freeform 549"/>
            <p:cNvSpPr>
              <a:spLocks/>
            </p:cNvSpPr>
            <p:nvPr/>
          </p:nvSpPr>
          <p:spPr bwMode="auto">
            <a:xfrm>
              <a:off x="2357441" y="6155774"/>
              <a:ext cx="159082" cy="91025"/>
            </a:xfrm>
            <a:custGeom>
              <a:avLst/>
              <a:gdLst>
                <a:gd name="T0" fmla="*/ 156910 w 1348191"/>
                <a:gd name="T1" fmla="*/ 0 h 791462"/>
                <a:gd name="T2" fmla="*/ 159082 w 1348191"/>
                <a:gd name="T3" fmla="*/ 43925 h 791462"/>
                <a:gd name="T4" fmla="*/ 57552 w 1348191"/>
                <a:gd name="T5" fmla="*/ 91025 h 791462"/>
                <a:gd name="T6" fmla="*/ 0 w 1348191"/>
                <a:gd name="T7" fmla="*/ 70386 h 791462"/>
                <a:gd name="T8" fmla="*/ 156910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990716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cxnSp>
          <p:nvCxnSpPr>
            <p:cNvPr id="551" name="Straight Connector 550"/>
            <p:cNvCxnSpPr>
              <a:cxnSpLocks noChangeShapeType="1"/>
              <a:endCxn id="546" idx="2"/>
            </p:cNvCxnSpPr>
            <p:nvPr/>
          </p:nvCxnSpPr>
          <p:spPr bwMode="auto">
            <a:xfrm flipH="1" flipV="1">
              <a:off x="2213011" y="6166052"/>
              <a:ext cx="2093" cy="115447"/>
            </a:xfrm>
            <a:prstGeom prst="line">
              <a:avLst/>
            </a:prstGeom>
            <a:noFill/>
            <a:ln w="6350">
              <a:solidFill>
                <a:srgbClr val="990716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52" name="Straight Connector 551"/>
            <p:cNvCxnSpPr>
              <a:cxnSpLocks noChangeShapeType="1"/>
            </p:cNvCxnSpPr>
            <p:nvPr/>
          </p:nvCxnSpPr>
          <p:spPr bwMode="auto">
            <a:xfrm flipH="1" flipV="1">
              <a:off x="2956094" y="6160214"/>
              <a:ext cx="2094" cy="115447"/>
            </a:xfrm>
            <a:prstGeom prst="line">
              <a:avLst/>
            </a:prstGeom>
            <a:noFill/>
            <a:ln w="6350">
              <a:solidFill>
                <a:srgbClr val="990716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57416" name="Group 552"/>
          <p:cNvGrpSpPr>
            <a:grpSpLocks/>
          </p:cNvGrpSpPr>
          <p:nvPr/>
        </p:nvGrpSpPr>
        <p:grpSpPr bwMode="auto">
          <a:xfrm>
            <a:off x="8724901" y="2743201"/>
            <a:ext cx="411163" cy="220663"/>
            <a:chOff x="2213011" y="6015083"/>
            <a:chExt cx="745177" cy="407107"/>
          </a:xfrm>
        </p:grpSpPr>
        <p:sp>
          <p:nvSpPr>
            <p:cNvPr id="554" name="Oval 553"/>
            <p:cNvSpPr>
              <a:spLocks noChangeArrowheads="1"/>
            </p:cNvSpPr>
            <p:nvPr/>
          </p:nvSpPr>
          <p:spPr bwMode="auto">
            <a:xfrm flipV="1">
              <a:off x="2215105" y="6122471"/>
              <a:ext cx="743083" cy="299719"/>
            </a:xfrm>
            <a:prstGeom prst="ellipse">
              <a:avLst/>
            </a:prstGeom>
            <a:gradFill rotWithShape="1">
              <a:gsLst>
                <a:gs pos="0">
                  <a:srgbClr val="990716"/>
                </a:gs>
                <a:gs pos="53000">
                  <a:srgbClr val="FF4949"/>
                </a:gs>
                <a:gs pos="100000">
                  <a:srgbClr val="990716"/>
                </a:gs>
              </a:gsLst>
              <a:lin ang="0" scaled="1"/>
            </a:gradFill>
            <a:ln w="6350">
              <a:solidFill>
                <a:srgbClr val="990716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555" name="Rectangle 554"/>
            <p:cNvSpPr/>
            <p:nvPr/>
          </p:nvSpPr>
          <p:spPr bwMode="auto">
            <a:xfrm>
              <a:off x="2213011" y="6164454"/>
              <a:ext cx="745177" cy="108365"/>
            </a:xfrm>
            <a:prstGeom prst="rect">
              <a:avLst/>
            </a:prstGeom>
            <a:gradFill>
              <a:gsLst>
                <a:gs pos="0">
                  <a:srgbClr val="990716"/>
                </a:gs>
                <a:gs pos="53000">
                  <a:srgbClr val="FF4949"/>
                </a:gs>
                <a:gs pos="100000">
                  <a:srgbClr val="990716"/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56" name="Oval 555"/>
            <p:cNvSpPr>
              <a:spLocks noChangeArrowheads="1"/>
            </p:cNvSpPr>
            <p:nvPr/>
          </p:nvSpPr>
          <p:spPr bwMode="auto">
            <a:xfrm flipV="1">
              <a:off x="2213011" y="6015083"/>
              <a:ext cx="743082" cy="299719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rgbClr val="990716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557" name="Freeform 556"/>
            <p:cNvSpPr/>
            <p:nvPr/>
          </p:nvSpPr>
          <p:spPr bwMode="auto">
            <a:xfrm>
              <a:off x="2402901" y="6102948"/>
              <a:ext cx="362518" cy="149371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rgbClr val="FF494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58" name="Freeform 557"/>
            <p:cNvSpPr>
              <a:spLocks/>
            </p:cNvSpPr>
            <p:nvPr/>
          </p:nvSpPr>
          <p:spPr bwMode="auto">
            <a:xfrm>
              <a:off x="2365814" y="6064747"/>
              <a:ext cx="437478" cy="104347"/>
            </a:xfrm>
            <a:custGeom>
              <a:avLst/>
              <a:gdLst>
                <a:gd name="T0" fmla="*/ 0 w 3723451"/>
                <a:gd name="T1" fmla="*/ 25528 h 932950"/>
                <a:gd name="T2" fmla="*/ 76977 w 3723451"/>
                <a:gd name="T3" fmla="*/ 301 h 932950"/>
                <a:gd name="T4" fmla="*/ 218040 w 3723451"/>
                <a:gd name="T5" fmla="*/ 58223 h 932950"/>
                <a:gd name="T6" fmla="*/ 352616 w 3723451"/>
                <a:gd name="T7" fmla="*/ 0 h 932950"/>
                <a:gd name="T8" fmla="*/ 437478 w 3723451"/>
                <a:gd name="T9" fmla="*/ 23169 h 932950"/>
                <a:gd name="T10" fmla="*/ 374341 w 3723451"/>
                <a:gd name="T11" fmla="*/ 51659 h 932950"/>
                <a:gd name="T12" fmla="*/ 354013 w 3723451"/>
                <a:gd name="T13" fmla="*/ 43978 h 932950"/>
                <a:gd name="T14" fmla="*/ 220519 w 3723451"/>
                <a:gd name="T15" fmla="*/ 104347 h 932950"/>
                <a:gd name="T16" fmla="*/ 83609 w 3723451"/>
                <a:gd name="T17" fmla="*/ 46199 h 932950"/>
                <a:gd name="T18" fmla="*/ 61474 w 3723451"/>
                <a:gd name="T19" fmla="*/ 52474 h 932950"/>
                <a:gd name="T20" fmla="*/ 0 w 3723451"/>
                <a:gd name="T21" fmla="*/ 25528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990716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559" name="Freeform 558"/>
            <p:cNvSpPr>
              <a:spLocks/>
            </p:cNvSpPr>
            <p:nvPr/>
          </p:nvSpPr>
          <p:spPr bwMode="auto">
            <a:xfrm>
              <a:off x="2652582" y="6153553"/>
              <a:ext cx="161175" cy="91026"/>
            </a:xfrm>
            <a:custGeom>
              <a:avLst/>
              <a:gdLst>
                <a:gd name="T0" fmla="*/ 0 w 1366596"/>
                <a:gd name="T1" fmla="*/ 0 h 809868"/>
                <a:gd name="T2" fmla="*/ 161175 w 1366596"/>
                <a:gd name="T3" fmla="*/ 70338 h 809868"/>
                <a:gd name="T4" fmla="*/ 102023 w 1366596"/>
                <a:gd name="T5" fmla="*/ 91026 h 809868"/>
                <a:gd name="T6" fmla="*/ 543 w 1366596"/>
                <a:gd name="T7" fmla="*/ 48099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990716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560" name="Freeform 559"/>
            <p:cNvSpPr>
              <a:spLocks/>
            </p:cNvSpPr>
            <p:nvPr/>
          </p:nvSpPr>
          <p:spPr bwMode="auto">
            <a:xfrm>
              <a:off x="2357441" y="6155774"/>
              <a:ext cx="159082" cy="91025"/>
            </a:xfrm>
            <a:custGeom>
              <a:avLst/>
              <a:gdLst>
                <a:gd name="T0" fmla="*/ 156910 w 1348191"/>
                <a:gd name="T1" fmla="*/ 0 h 791462"/>
                <a:gd name="T2" fmla="*/ 159082 w 1348191"/>
                <a:gd name="T3" fmla="*/ 43925 h 791462"/>
                <a:gd name="T4" fmla="*/ 57552 w 1348191"/>
                <a:gd name="T5" fmla="*/ 91025 h 791462"/>
                <a:gd name="T6" fmla="*/ 0 w 1348191"/>
                <a:gd name="T7" fmla="*/ 70386 h 791462"/>
                <a:gd name="T8" fmla="*/ 156910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990716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cxnSp>
          <p:nvCxnSpPr>
            <p:cNvPr id="561" name="Straight Connector 560"/>
            <p:cNvCxnSpPr>
              <a:cxnSpLocks noChangeShapeType="1"/>
              <a:endCxn id="556" idx="2"/>
            </p:cNvCxnSpPr>
            <p:nvPr/>
          </p:nvCxnSpPr>
          <p:spPr bwMode="auto">
            <a:xfrm flipH="1" flipV="1">
              <a:off x="2213011" y="6166052"/>
              <a:ext cx="2093" cy="115447"/>
            </a:xfrm>
            <a:prstGeom prst="line">
              <a:avLst/>
            </a:prstGeom>
            <a:noFill/>
            <a:ln w="6350">
              <a:solidFill>
                <a:srgbClr val="990716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62" name="Straight Connector 561"/>
            <p:cNvCxnSpPr>
              <a:cxnSpLocks noChangeShapeType="1"/>
            </p:cNvCxnSpPr>
            <p:nvPr/>
          </p:nvCxnSpPr>
          <p:spPr bwMode="auto">
            <a:xfrm flipH="1" flipV="1">
              <a:off x="2956094" y="6160214"/>
              <a:ext cx="2094" cy="115447"/>
            </a:xfrm>
            <a:prstGeom prst="line">
              <a:avLst/>
            </a:prstGeom>
            <a:noFill/>
            <a:ln w="6350">
              <a:solidFill>
                <a:srgbClr val="990716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57417" name="Group 562"/>
          <p:cNvGrpSpPr>
            <a:grpSpLocks/>
          </p:cNvGrpSpPr>
          <p:nvPr/>
        </p:nvGrpSpPr>
        <p:grpSpPr bwMode="auto">
          <a:xfrm>
            <a:off x="8712201" y="2473326"/>
            <a:ext cx="409575" cy="220663"/>
            <a:chOff x="2213011" y="6015083"/>
            <a:chExt cx="745177" cy="407107"/>
          </a:xfrm>
        </p:grpSpPr>
        <p:sp>
          <p:nvSpPr>
            <p:cNvPr id="564" name="Oval 563"/>
            <p:cNvSpPr>
              <a:spLocks noChangeArrowheads="1"/>
            </p:cNvSpPr>
            <p:nvPr/>
          </p:nvSpPr>
          <p:spPr bwMode="auto">
            <a:xfrm flipV="1">
              <a:off x="2215105" y="6122471"/>
              <a:ext cx="743083" cy="299719"/>
            </a:xfrm>
            <a:prstGeom prst="ellipse">
              <a:avLst/>
            </a:prstGeom>
            <a:gradFill rotWithShape="1">
              <a:gsLst>
                <a:gs pos="0">
                  <a:srgbClr val="990716"/>
                </a:gs>
                <a:gs pos="53000">
                  <a:srgbClr val="FF4949"/>
                </a:gs>
                <a:gs pos="100000">
                  <a:srgbClr val="990716"/>
                </a:gs>
              </a:gsLst>
              <a:lin ang="0" scaled="1"/>
            </a:gradFill>
            <a:ln w="6350">
              <a:solidFill>
                <a:srgbClr val="990716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565" name="Rectangle 564"/>
            <p:cNvSpPr/>
            <p:nvPr/>
          </p:nvSpPr>
          <p:spPr bwMode="auto">
            <a:xfrm>
              <a:off x="2213011" y="6164454"/>
              <a:ext cx="745177" cy="108365"/>
            </a:xfrm>
            <a:prstGeom prst="rect">
              <a:avLst/>
            </a:prstGeom>
            <a:gradFill>
              <a:gsLst>
                <a:gs pos="0">
                  <a:srgbClr val="990716"/>
                </a:gs>
                <a:gs pos="53000">
                  <a:srgbClr val="FF4949"/>
                </a:gs>
                <a:gs pos="100000">
                  <a:srgbClr val="990716"/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66" name="Oval 565"/>
            <p:cNvSpPr>
              <a:spLocks noChangeArrowheads="1"/>
            </p:cNvSpPr>
            <p:nvPr/>
          </p:nvSpPr>
          <p:spPr bwMode="auto">
            <a:xfrm flipV="1">
              <a:off x="2213011" y="6015083"/>
              <a:ext cx="743082" cy="299719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rgbClr val="990716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567" name="Freeform 566"/>
            <p:cNvSpPr/>
            <p:nvPr/>
          </p:nvSpPr>
          <p:spPr bwMode="auto">
            <a:xfrm>
              <a:off x="2403638" y="6102948"/>
              <a:ext cx="361036" cy="149371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rgbClr val="FF494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68" name="Freeform 567"/>
            <p:cNvSpPr>
              <a:spLocks/>
            </p:cNvSpPr>
            <p:nvPr/>
          </p:nvSpPr>
          <p:spPr bwMode="auto">
            <a:xfrm>
              <a:off x="2365814" y="6064747"/>
              <a:ext cx="437478" cy="104347"/>
            </a:xfrm>
            <a:custGeom>
              <a:avLst/>
              <a:gdLst>
                <a:gd name="T0" fmla="*/ 0 w 3723451"/>
                <a:gd name="T1" fmla="*/ 25528 h 932950"/>
                <a:gd name="T2" fmla="*/ 76977 w 3723451"/>
                <a:gd name="T3" fmla="*/ 301 h 932950"/>
                <a:gd name="T4" fmla="*/ 218040 w 3723451"/>
                <a:gd name="T5" fmla="*/ 58223 h 932950"/>
                <a:gd name="T6" fmla="*/ 352616 w 3723451"/>
                <a:gd name="T7" fmla="*/ 0 h 932950"/>
                <a:gd name="T8" fmla="*/ 437478 w 3723451"/>
                <a:gd name="T9" fmla="*/ 23169 h 932950"/>
                <a:gd name="T10" fmla="*/ 374341 w 3723451"/>
                <a:gd name="T11" fmla="*/ 51659 h 932950"/>
                <a:gd name="T12" fmla="*/ 354013 w 3723451"/>
                <a:gd name="T13" fmla="*/ 43978 h 932950"/>
                <a:gd name="T14" fmla="*/ 220519 w 3723451"/>
                <a:gd name="T15" fmla="*/ 104347 h 932950"/>
                <a:gd name="T16" fmla="*/ 83609 w 3723451"/>
                <a:gd name="T17" fmla="*/ 46199 h 932950"/>
                <a:gd name="T18" fmla="*/ 61474 w 3723451"/>
                <a:gd name="T19" fmla="*/ 52474 h 932950"/>
                <a:gd name="T20" fmla="*/ 0 w 3723451"/>
                <a:gd name="T21" fmla="*/ 25528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990716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569" name="Freeform 568"/>
            <p:cNvSpPr>
              <a:spLocks/>
            </p:cNvSpPr>
            <p:nvPr/>
          </p:nvSpPr>
          <p:spPr bwMode="auto">
            <a:xfrm>
              <a:off x="2652582" y="6153553"/>
              <a:ext cx="161175" cy="91026"/>
            </a:xfrm>
            <a:custGeom>
              <a:avLst/>
              <a:gdLst>
                <a:gd name="T0" fmla="*/ 0 w 1366596"/>
                <a:gd name="T1" fmla="*/ 0 h 809868"/>
                <a:gd name="T2" fmla="*/ 161175 w 1366596"/>
                <a:gd name="T3" fmla="*/ 70338 h 809868"/>
                <a:gd name="T4" fmla="*/ 102023 w 1366596"/>
                <a:gd name="T5" fmla="*/ 91026 h 809868"/>
                <a:gd name="T6" fmla="*/ 543 w 1366596"/>
                <a:gd name="T7" fmla="*/ 48099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990716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570" name="Freeform 569"/>
            <p:cNvSpPr>
              <a:spLocks/>
            </p:cNvSpPr>
            <p:nvPr/>
          </p:nvSpPr>
          <p:spPr bwMode="auto">
            <a:xfrm>
              <a:off x="2357441" y="6155774"/>
              <a:ext cx="159082" cy="91025"/>
            </a:xfrm>
            <a:custGeom>
              <a:avLst/>
              <a:gdLst>
                <a:gd name="T0" fmla="*/ 156910 w 1348191"/>
                <a:gd name="T1" fmla="*/ 0 h 791462"/>
                <a:gd name="T2" fmla="*/ 159082 w 1348191"/>
                <a:gd name="T3" fmla="*/ 43925 h 791462"/>
                <a:gd name="T4" fmla="*/ 57552 w 1348191"/>
                <a:gd name="T5" fmla="*/ 91025 h 791462"/>
                <a:gd name="T6" fmla="*/ 0 w 1348191"/>
                <a:gd name="T7" fmla="*/ 70386 h 791462"/>
                <a:gd name="T8" fmla="*/ 156910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990716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cxnSp>
          <p:nvCxnSpPr>
            <p:cNvPr id="571" name="Straight Connector 570"/>
            <p:cNvCxnSpPr>
              <a:cxnSpLocks noChangeShapeType="1"/>
              <a:endCxn id="566" idx="2"/>
            </p:cNvCxnSpPr>
            <p:nvPr/>
          </p:nvCxnSpPr>
          <p:spPr bwMode="auto">
            <a:xfrm flipH="1" flipV="1">
              <a:off x="2213011" y="6166052"/>
              <a:ext cx="2093" cy="115447"/>
            </a:xfrm>
            <a:prstGeom prst="line">
              <a:avLst/>
            </a:prstGeom>
            <a:noFill/>
            <a:ln w="6350">
              <a:solidFill>
                <a:srgbClr val="990716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72" name="Straight Connector 571"/>
            <p:cNvCxnSpPr>
              <a:cxnSpLocks noChangeShapeType="1"/>
            </p:cNvCxnSpPr>
            <p:nvPr/>
          </p:nvCxnSpPr>
          <p:spPr bwMode="auto">
            <a:xfrm flipH="1" flipV="1">
              <a:off x="2956094" y="6160214"/>
              <a:ext cx="2094" cy="115447"/>
            </a:xfrm>
            <a:prstGeom prst="line">
              <a:avLst/>
            </a:prstGeom>
            <a:noFill/>
            <a:ln w="6350">
              <a:solidFill>
                <a:srgbClr val="990716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57418" name="Group 572"/>
          <p:cNvGrpSpPr>
            <a:grpSpLocks/>
          </p:cNvGrpSpPr>
          <p:nvPr/>
        </p:nvGrpSpPr>
        <p:grpSpPr bwMode="auto">
          <a:xfrm>
            <a:off x="8609013" y="3622676"/>
            <a:ext cx="411162" cy="220663"/>
            <a:chOff x="2213011" y="6015083"/>
            <a:chExt cx="745177" cy="407107"/>
          </a:xfrm>
        </p:grpSpPr>
        <p:sp>
          <p:nvSpPr>
            <p:cNvPr id="574" name="Oval 573"/>
            <p:cNvSpPr>
              <a:spLocks noChangeArrowheads="1"/>
            </p:cNvSpPr>
            <p:nvPr/>
          </p:nvSpPr>
          <p:spPr bwMode="auto">
            <a:xfrm flipV="1">
              <a:off x="2215105" y="6122471"/>
              <a:ext cx="743083" cy="299719"/>
            </a:xfrm>
            <a:prstGeom prst="ellipse">
              <a:avLst/>
            </a:prstGeom>
            <a:gradFill rotWithShape="1">
              <a:gsLst>
                <a:gs pos="0">
                  <a:srgbClr val="990716"/>
                </a:gs>
                <a:gs pos="53000">
                  <a:srgbClr val="FF4949"/>
                </a:gs>
                <a:gs pos="100000">
                  <a:srgbClr val="990716"/>
                </a:gs>
              </a:gsLst>
              <a:lin ang="0" scaled="1"/>
            </a:gradFill>
            <a:ln w="6350">
              <a:solidFill>
                <a:srgbClr val="990716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575" name="Rectangle 574"/>
            <p:cNvSpPr/>
            <p:nvPr/>
          </p:nvSpPr>
          <p:spPr bwMode="auto">
            <a:xfrm>
              <a:off x="2213011" y="6164454"/>
              <a:ext cx="745177" cy="108365"/>
            </a:xfrm>
            <a:prstGeom prst="rect">
              <a:avLst/>
            </a:prstGeom>
            <a:gradFill>
              <a:gsLst>
                <a:gs pos="0">
                  <a:srgbClr val="990716"/>
                </a:gs>
                <a:gs pos="53000">
                  <a:srgbClr val="FF4949"/>
                </a:gs>
                <a:gs pos="100000">
                  <a:srgbClr val="990716"/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76" name="Oval 575"/>
            <p:cNvSpPr>
              <a:spLocks noChangeArrowheads="1"/>
            </p:cNvSpPr>
            <p:nvPr/>
          </p:nvSpPr>
          <p:spPr bwMode="auto">
            <a:xfrm flipV="1">
              <a:off x="2213011" y="6015083"/>
              <a:ext cx="743082" cy="299719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rgbClr val="990716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577" name="Freeform 576"/>
            <p:cNvSpPr/>
            <p:nvPr/>
          </p:nvSpPr>
          <p:spPr bwMode="auto">
            <a:xfrm>
              <a:off x="2402902" y="6102948"/>
              <a:ext cx="362519" cy="149371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rgbClr val="FF494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78" name="Freeform 577"/>
            <p:cNvSpPr>
              <a:spLocks/>
            </p:cNvSpPr>
            <p:nvPr/>
          </p:nvSpPr>
          <p:spPr bwMode="auto">
            <a:xfrm>
              <a:off x="2365814" y="6064747"/>
              <a:ext cx="437478" cy="104347"/>
            </a:xfrm>
            <a:custGeom>
              <a:avLst/>
              <a:gdLst>
                <a:gd name="T0" fmla="*/ 0 w 3723451"/>
                <a:gd name="T1" fmla="*/ 25528 h 932950"/>
                <a:gd name="T2" fmla="*/ 76977 w 3723451"/>
                <a:gd name="T3" fmla="*/ 301 h 932950"/>
                <a:gd name="T4" fmla="*/ 218040 w 3723451"/>
                <a:gd name="T5" fmla="*/ 58223 h 932950"/>
                <a:gd name="T6" fmla="*/ 352616 w 3723451"/>
                <a:gd name="T7" fmla="*/ 0 h 932950"/>
                <a:gd name="T8" fmla="*/ 437478 w 3723451"/>
                <a:gd name="T9" fmla="*/ 23169 h 932950"/>
                <a:gd name="T10" fmla="*/ 374341 w 3723451"/>
                <a:gd name="T11" fmla="*/ 51659 h 932950"/>
                <a:gd name="T12" fmla="*/ 354013 w 3723451"/>
                <a:gd name="T13" fmla="*/ 43978 h 932950"/>
                <a:gd name="T14" fmla="*/ 220519 w 3723451"/>
                <a:gd name="T15" fmla="*/ 104347 h 932950"/>
                <a:gd name="T16" fmla="*/ 83609 w 3723451"/>
                <a:gd name="T17" fmla="*/ 46199 h 932950"/>
                <a:gd name="T18" fmla="*/ 61474 w 3723451"/>
                <a:gd name="T19" fmla="*/ 52474 h 932950"/>
                <a:gd name="T20" fmla="*/ 0 w 3723451"/>
                <a:gd name="T21" fmla="*/ 25528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990716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579" name="Freeform 578"/>
            <p:cNvSpPr>
              <a:spLocks/>
            </p:cNvSpPr>
            <p:nvPr/>
          </p:nvSpPr>
          <p:spPr bwMode="auto">
            <a:xfrm>
              <a:off x="2652582" y="6153553"/>
              <a:ext cx="161175" cy="91026"/>
            </a:xfrm>
            <a:custGeom>
              <a:avLst/>
              <a:gdLst>
                <a:gd name="T0" fmla="*/ 0 w 1366596"/>
                <a:gd name="T1" fmla="*/ 0 h 809868"/>
                <a:gd name="T2" fmla="*/ 161175 w 1366596"/>
                <a:gd name="T3" fmla="*/ 70338 h 809868"/>
                <a:gd name="T4" fmla="*/ 102023 w 1366596"/>
                <a:gd name="T5" fmla="*/ 91026 h 809868"/>
                <a:gd name="T6" fmla="*/ 543 w 1366596"/>
                <a:gd name="T7" fmla="*/ 48099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990716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580" name="Freeform 579"/>
            <p:cNvSpPr>
              <a:spLocks/>
            </p:cNvSpPr>
            <p:nvPr/>
          </p:nvSpPr>
          <p:spPr bwMode="auto">
            <a:xfrm>
              <a:off x="2357441" y="6155774"/>
              <a:ext cx="159082" cy="91025"/>
            </a:xfrm>
            <a:custGeom>
              <a:avLst/>
              <a:gdLst>
                <a:gd name="T0" fmla="*/ 156910 w 1348191"/>
                <a:gd name="T1" fmla="*/ 0 h 791462"/>
                <a:gd name="T2" fmla="*/ 159082 w 1348191"/>
                <a:gd name="T3" fmla="*/ 43925 h 791462"/>
                <a:gd name="T4" fmla="*/ 57552 w 1348191"/>
                <a:gd name="T5" fmla="*/ 91025 h 791462"/>
                <a:gd name="T6" fmla="*/ 0 w 1348191"/>
                <a:gd name="T7" fmla="*/ 70386 h 791462"/>
                <a:gd name="T8" fmla="*/ 156910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990716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cxnSp>
          <p:nvCxnSpPr>
            <p:cNvPr id="581" name="Straight Connector 580"/>
            <p:cNvCxnSpPr>
              <a:cxnSpLocks noChangeShapeType="1"/>
              <a:endCxn id="576" idx="2"/>
            </p:cNvCxnSpPr>
            <p:nvPr/>
          </p:nvCxnSpPr>
          <p:spPr bwMode="auto">
            <a:xfrm flipH="1" flipV="1">
              <a:off x="2213011" y="6166052"/>
              <a:ext cx="2093" cy="115447"/>
            </a:xfrm>
            <a:prstGeom prst="line">
              <a:avLst/>
            </a:prstGeom>
            <a:noFill/>
            <a:ln w="6350">
              <a:solidFill>
                <a:srgbClr val="990716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82" name="Straight Connector 581"/>
            <p:cNvCxnSpPr>
              <a:cxnSpLocks noChangeShapeType="1"/>
            </p:cNvCxnSpPr>
            <p:nvPr/>
          </p:nvCxnSpPr>
          <p:spPr bwMode="auto">
            <a:xfrm flipH="1" flipV="1">
              <a:off x="2956094" y="6160214"/>
              <a:ext cx="2094" cy="115447"/>
            </a:xfrm>
            <a:prstGeom prst="line">
              <a:avLst/>
            </a:prstGeom>
            <a:noFill/>
            <a:ln w="6350">
              <a:solidFill>
                <a:srgbClr val="990716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57419" name="Group 582"/>
          <p:cNvGrpSpPr>
            <a:grpSpLocks/>
          </p:cNvGrpSpPr>
          <p:nvPr/>
        </p:nvGrpSpPr>
        <p:grpSpPr bwMode="auto">
          <a:xfrm>
            <a:off x="9277351" y="3636963"/>
            <a:ext cx="411163" cy="220662"/>
            <a:chOff x="2213011" y="6015083"/>
            <a:chExt cx="745177" cy="407107"/>
          </a:xfrm>
        </p:grpSpPr>
        <p:sp>
          <p:nvSpPr>
            <p:cNvPr id="584" name="Oval 583"/>
            <p:cNvSpPr>
              <a:spLocks noChangeArrowheads="1"/>
            </p:cNvSpPr>
            <p:nvPr/>
          </p:nvSpPr>
          <p:spPr bwMode="auto">
            <a:xfrm flipV="1">
              <a:off x="2215105" y="6122471"/>
              <a:ext cx="743083" cy="299719"/>
            </a:xfrm>
            <a:prstGeom prst="ellipse">
              <a:avLst/>
            </a:prstGeom>
            <a:gradFill rotWithShape="1">
              <a:gsLst>
                <a:gs pos="0">
                  <a:srgbClr val="990716"/>
                </a:gs>
                <a:gs pos="53000">
                  <a:srgbClr val="FF4949"/>
                </a:gs>
                <a:gs pos="100000">
                  <a:srgbClr val="990716"/>
                </a:gs>
              </a:gsLst>
              <a:lin ang="0" scaled="1"/>
            </a:gradFill>
            <a:ln w="6350">
              <a:solidFill>
                <a:srgbClr val="990716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585" name="Rectangle 584"/>
            <p:cNvSpPr/>
            <p:nvPr/>
          </p:nvSpPr>
          <p:spPr bwMode="auto">
            <a:xfrm>
              <a:off x="2213011" y="6164453"/>
              <a:ext cx="745177" cy="108368"/>
            </a:xfrm>
            <a:prstGeom prst="rect">
              <a:avLst/>
            </a:prstGeom>
            <a:gradFill>
              <a:gsLst>
                <a:gs pos="0">
                  <a:srgbClr val="990716"/>
                </a:gs>
                <a:gs pos="53000">
                  <a:srgbClr val="FF4949"/>
                </a:gs>
                <a:gs pos="100000">
                  <a:srgbClr val="990716"/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86" name="Oval 585"/>
            <p:cNvSpPr>
              <a:spLocks noChangeArrowheads="1"/>
            </p:cNvSpPr>
            <p:nvPr/>
          </p:nvSpPr>
          <p:spPr bwMode="auto">
            <a:xfrm flipV="1">
              <a:off x="2213011" y="6015083"/>
              <a:ext cx="743082" cy="299719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rgbClr val="990716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587" name="Freeform 586"/>
            <p:cNvSpPr/>
            <p:nvPr/>
          </p:nvSpPr>
          <p:spPr bwMode="auto">
            <a:xfrm>
              <a:off x="2402901" y="6102948"/>
              <a:ext cx="362518" cy="149370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rgbClr val="FF494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88" name="Freeform 587"/>
            <p:cNvSpPr>
              <a:spLocks/>
            </p:cNvSpPr>
            <p:nvPr/>
          </p:nvSpPr>
          <p:spPr bwMode="auto">
            <a:xfrm>
              <a:off x="2365814" y="6064747"/>
              <a:ext cx="437478" cy="104347"/>
            </a:xfrm>
            <a:custGeom>
              <a:avLst/>
              <a:gdLst>
                <a:gd name="T0" fmla="*/ 0 w 3723451"/>
                <a:gd name="T1" fmla="*/ 25528 h 932950"/>
                <a:gd name="T2" fmla="*/ 76977 w 3723451"/>
                <a:gd name="T3" fmla="*/ 301 h 932950"/>
                <a:gd name="T4" fmla="*/ 218040 w 3723451"/>
                <a:gd name="T5" fmla="*/ 58223 h 932950"/>
                <a:gd name="T6" fmla="*/ 352616 w 3723451"/>
                <a:gd name="T7" fmla="*/ 0 h 932950"/>
                <a:gd name="T8" fmla="*/ 437478 w 3723451"/>
                <a:gd name="T9" fmla="*/ 23169 h 932950"/>
                <a:gd name="T10" fmla="*/ 374341 w 3723451"/>
                <a:gd name="T11" fmla="*/ 51659 h 932950"/>
                <a:gd name="T12" fmla="*/ 354013 w 3723451"/>
                <a:gd name="T13" fmla="*/ 43978 h 932950"/>
                <a:gd name="T14" fmla="*/ 220519 w 3723451"/>
                <a:gd name="T15" fmla="*/ 104347 h 932950"/>
                <a:gd name="T16" fmla="*/ 83609 w 3723451"/>
                <a:gd name="T17" fmla="*/ 46199 h 932950"/>
                <a:gd name="T18" fmla="*/ 61474 w 3723451"/>
                <a:gd name="T19" fmla="*/ 52474 h 932950"/>
                <a:gd name="T20" fmla="*/ 0 w 3723451"/>
                <a:gd name="T21" fmla="*/ 25528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990716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589" name="Freeform 588"/>
            <p:cNvSpPr>
              <a:spLocks/>
            </p:cNvSpPr>
            <p:nvPr/>
          </p:nvSpPr>
          <p:spPr bwMode="auto">
            <a:xfrm>
              <a:off x="2652582" y="6153553"/>
              <a:ext cx="161175" cy="91026"/>
            </a:xfrm>
            <a:custGeom>
              <a:avLst/>
              <a:gdLst>
                <a:gd name="T0" fmla="*/ 0 w 1366596"/>
                <a:gd name="T1" fmla="*/ 0 h 809868"/>
                <a:gd name="T2" fmla="*/ 161175 w 1366596"/>
                <a:gd name="T3" fmla="*/ 70338 h 809868"/>
                <a:gd name="T4" fmla="*/ 102023 w 1366596"/>
                <a:gd name="T5" fmla="*/ 91026 h 809868"/>
                <a:gd name="T6" fmla="*/ 543 w 1366596"/>
                <a:gd name="T7" fmla="*/ 48099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990716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590" name="Freeform 589"/>
            <p:cNvSpPr>
              <a:spLocks/>
            </p:cNvSpPr>
            <p:nvPr/>
          </p:nvSpPr>
          <p:spPr bwMode="auto">
            <a:xfrm>
              <a:off x="2357441" y="6155774"/>
              <a:ext cx="159082" cy="91025"/>
            </a:xfrm>
            <a:custGeom>
              <a:avLst/>
              <a:gdLst>
                <a:gd name="T0" fmla="*/ 156910 w 1348191"/>
                <a:gd name="T1" fmla="*/ 0 h 791462"/>
                <a:gd name="T2" fmla="*/ 159082 w 1348191"/>
                <a:gd name="T3" fmla="*/ 43925 h 791462"/>
                <a:gd name="T4" fmla="*/ 57552 w 1348191"/>
                <a:gd name="T5" fmla="*/ 91025 h 791462"/>
                <a:gd name="T6" fmla="*/ 0 w 1348191"/>
                <a:gd name="T7" fmla="*/ 70386 h 791462"/>
                <a:gd name="T8" fmla="*/ 156910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990716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cxnSp>
          <p:nvCxnSpPr>
            <p:cNvPr id="591" name="Straight Connector 590"/>
            <p:cNvCxnSpPr>
              <a:cxnSpLocks noChangeShapeType="1"/>
              <a:endCxn id="586" idx="2"/>
            </p:cNvCxnSpPr>
            <p:nvPr/>
          </p:nvCxnSpPr>
          <p:spPr bwMode="auto">
            <a:xfrm flipH="1" flipV="1">
              <a:off x="2213011" y="6166052"/>
              <a:ext cx="2093" cy="115447"/>
            </a:xfrm>
            <a:prstGeom prst="line">
              <a:avLst/>
            </a:prstGeom>
            <a:noFill/>
            <a:ln w="6350">
              <a:solidFill>
                <a:srgbClr val="990716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92" name="Straight Connector 591"/>
            <p:cNvCxnSpPr>
              <a:cxnSpLocks noChangeShapeType="1"/>
            </p:cNvCxnSpPr>
            <p:nvPr/>
          </p:nvCxnSpPr>
          <p:spPr bwMode="auto">
            <a:xfrm flipH="1" flipV="1">
              <a:off x="2956094" y="6160214"/>
              <a:ext cx="2094" cy="115447"/>
            </a:xfrm>
            <a:prstGeom prst="line">
              <a:avLst/>
            </a:prstGeom>
            <a:noFill/>
            <a:ln w="6350">
              <a:solidFill>
                <a:srgbClr val="990716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57420" name="Group 592"/>
          <p:cNvGrpSpPr>
            <a:grpSpLocks/>
          </p:cNvGrpSpPr>
          <p:nvPr/>
        </p:nvGrpSpPr>
        <p:grpSpPr bwMode="auto">
          <a:xfrm>
            <a:off x="8978901" y="3903663"/>
            <a:ext cx="411163" cy="222250"/>
            <a:chOff x="2213011" y="6015083"/>
            <a:chExt cx="745177" cy="407107"/>
          </a:xfrm>
        </p:grpSpPr>
        <p:sp>
          <p:nvSpPr>
            <p:cNvPr id="594" name="Oval 593"/>
            <p:cNvSpPr>
              <a:spLocks noChangeArrowheads="1"/>
            </p:cNvSpPr>
            <p:nvPr/>
          </p:nvSpPr>
          <p:spPr bwMode="auto">
            <a:xfrm flipV="1">
              <a:off x="2215105" y="6122471"/>
              <a:ext cx="743083" cy="299719"/>
            </a:xfrm>
            <a:prstGeom prst="ellipse">
              <a:avLst/>
            </a:prstGeom>
            <a:gradFill rotWithShape="1">
              <a:gsLst>
                <a:gs pos="0">
                  <a:srgbClr val="990716"/>
                </a:gs>
                <a:gs pos="53000">
                  <a:srgbClr val="FF4949"/>
                </a:gs>
                <a:gs pos="100000">
                  <a:srgbClr val="990716"/>
                </a:gs>
              </a:gsLst>
              <a:lin ang="0" scaled="1"/>
            </a:gradFill>
            <a:ln w="6350">
              <a:solidFill>
                <a:srgbClr val="990716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595" name="Rectangle 594"/>
            <p:cNvSpPr/>
            <p:nvPr/>
          </p:nvSpPr>
          <p:spPr bwMode="auto">
            <a:xfrm>
              <a:off x="2213011" y="6163385"/>
              <a:ext cx="745177" cy="110500"/>
            </a:xfrm>
            <a:prstGeom prst="rect">
              <a:avLst/>
            </a:prstGeom>
            <a:gradFill>
              <a:gsLst>
                <a:gs pos="0">
                  <a:srgbClr val="990716"/>
                </a:gs>
                <a:gs pos="53000">
                  <a:srgbClr val="FF4949"/>
                </a:gs>
                <a:gs pos="100000">
                  <a:srgbClr val="990716"/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96" name="Oval 595"/>
            <p:cNvSpPr>
              <a:spLocks noChangeArrowheads="1"/>
            </p:cNvSpPr>
            <p:nvPr/>
          </p:nvSpPr>
          <p:spPr bwMode="auto">
            <a:xfrm flipV="1">
              <a:off x="2213011" y="6015083"/>
              <a:ext cx="743082" cy="299719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rgbClr val="990716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597" name="Freeform 596"/>
            <p:cNvSpPr/>
            <p:nvPr/>
          </p:nvSpPr>
          <p:spPr bwMode="auto">
            <a:xfrm>
              <a:off x="2402901" y="6102320"/>
              <a:ext cx="362518" cy="151211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rgbClr val="FF494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98" name="Freeform 597"/>
            <p:cNvSpPr>
              <a:spLocks/>
            </p:cNvSpPr>
            <p:nvPr/>
          </p:nvSpPr>
          <p:spPr bwMode="auto">
            <a:xfrm>
              <a:off x="2365814" y="6064747"/>
              <a:ext cx="437478" cy="104347"/>
            </a:xfrm>
            <a:custGeom>
              <a:avLst/>
              <a:gdLst>
                <a:gd name="T0" fmla="*/ 0 w 3723451"/>
                <a:gd name="T1" fmla="*/ 25528 h 932950"/>
                <a:gd name="T2" fmla="*/ 76977 w 3723451"/>
                <a:gd name="T3" fmla="*/ 301 h 932950"/>
                <a:gd name="T4" fmla="*/ 218040 w 3723451"/>
                <a:gd name="T5" fmla="*/ 58223 h 932950"/>
                <a:gd name="T6" fmla="*/ 352616 w 3723451"/>
                <a:gd name="T7" fmla="*/ 0 h 932950"/>
                <a:gd name="T8" fmla="*/ 437478 w 3723451"/>
                <a:gd name="T9" fmla="*/ 23169 h 932950"/>
                <a:gd name="T10" fmla="*/ 374341 w 3723451"/>
                <a:gd name="T11" fmla="*/ 51659 h 932950"/>
                <a:gd name="T12" fmla="*/ 354013 w 3723451"/>
                <a:gd name="T13" fmla="*/ 43978 h 932950"/>
                <a:gd name="T14" fmla="*/ 220519 w 3723451"/>
                <a:gd name="T15" fmla="*/ 104347 h 932950"/>
                <a:gd name="T16" fmla="*/ 83609 w 3723451"/>
                <a:gd name="T17" fmla="*/ 46199 h 932950"/>
                <a:gd name="T18" fmla="*/ 61474 w 3723451"/>
                <a:gd name="T19" fmla="*/ 52474 h 932950"/>
                <a:gd name="T20" fmla="*/ 0 w 3723451"/>
                <a:gd name="T21" fmla="*/ 25528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990716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599" name="Freeform 598"/>
            <p:cNvSpPr>
              <a:spLocks/>
            </p:cNvSpPr>
            <p:nvPr/>
          </p:nvSpPr>
          <p:spPr bwMode="auto">
            <a:xfrm>
              <a:off x="2652582" y="6153553"/>
              <a:ext cx="161175" cy="91026"/>
            </a:xfrm>
            <a:custGeom>
              <a:avLst/>
              <a:gdLst>
                <a:gd name="T0" fmla="*/ 0 w 1366596"/>
                <a:gd name="T1" fmla="*/ 0 h 809868"/>
                <a:gd name="T2" fmla="*/ 161175 w 1366596"/>
                <a:gd name="T3" fmla="*/ 70338 h 809868"/>
                <a:gd name="T4" fmla="*/ 102023 w 1366596"/>
                <a:gd name="T5" fmla="*/ 91026 h 809868"/>
                <a:gd name="T6" fmla="*/ 543 w 1366596"/>
                <a:gd name="T7" fmla="*/ 48099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990716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600" name="Freeform 599"/>
            <p:cNvSpPr>
              <a:spLocks/>
            </p:cNvSpPr>
            <p:nvPr/>
          </p:nvSpPr>
          <p:spPr bwMode="auto">
            <a:xfrm>
              <a:off x="2357441" y="6155774"/>
              <a:ext cx="159082" cy="91025"/>
            </a:xfrm>
            <a:custGeom>
              <a:avLst/>
              <a:gdLst>
                <a:gd name="T0" fmla="*/ 156910 w 1348191"/>
                <a:gd name="T1" fmla="*/ 0 h 791462"/>
                <a:gd name="T2" fmla="*/ 159082 w 1348191"/>
                <a:gd name="T3" fmla="*/ 43925 h 791462"/>
                <a:gd name="T4" fmla="*/ 57552 w 1348191"/>
                <a:gd name="T5" fmla="*/ 91025 h 791462"/>
                <a:gd name="T6" fmla="*/ 0 w 1348191"/>
                <a:gd name="T7" fmla="*/ 70386 h 791462"/>
                <a:gd name="T8" fmla="*/ 156910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990716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cxnSp>
          <p:nvCxnSpPr>
            <p:cNvPr id="601" name="Straight Connector 600"/>
            <p:cNvCxnSpPr>
              <a:cxnSpLocks noChangeShapeType="1"/>
              <a:endCxn id="596" idx="2"/>
            </p:cNvCxnSpPr>
            <p:nvPr/>
          </p:nvCxnSpPr>
          <p:spPr bwMode="auto">
            <a:xfrm flipH="1" flipV="1">
              <a:off x="2213011" y="6166052"/>
              <a:ext cx="2093" cy="115447"/>
            </a:xfrm>
            <a:prstGeom prst="line">
              <a:avLst/>
            </a:prstGeom>
            <a:noFill/>
            <a:ln w="6350">
              <a:solidFill>
                <a:srgbClr val="990716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02" name="Straight Connector 601"/>
            <p:cNvCxnSpPr>
              <a:cxnSpLocks noChangeShapeType="1"/>
            </p:cNvCxnSpPr>
            <p:nvPr/>
          </p:nvCxnSpPr>
          <p:spPr bwMode="auto">
            <a:xfrm flipH="1" flipV="1">
              <a:off x="2956094" y="6160214"/>
              <a:ext cx="2094" cy="115447"/>
            </a:xfrm>
            <a:prstGeom prst="line">
              <a:avLst/>
            </a:prstGeom>
            <a:noFill/>
            <a:ln w="6350">
              <a:solidFill>
                <a:srgbClr val="990716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57421" name="Group 604"/>
          <p:cNvGrpSpPr>
            <a:grpSpLocks/>
          </p:cNvGrpSpPr>
          <p:nvPr/>
        </p:nvGrpSpPr>
        <p:grpSpPr bwMode="auto">
          <a:xfrm>
            <a:off x="8486776" y="4495801"/>
            <a:ext cx="627063" cy="276225"/>
            <a:chOff x="4786435" y="6027638"/>
            <a:chExt cx="748703" cy="417782"/>
          </a:xfrm>
        </p:grpSpPr>
        <p:sp>
          <p:nvSpPr>
            <p:cNvPr id="606" name="Oval 605"/>
            <p:cNvSpPr>
              <a:spLocks noChangeArrowheads="1"/>
            </p:cNvSpPr>
            <p:nvPr/>
          </p:nvSpPr>
          <p:spPr bwMode="auto">
            <a:xfrm flipV="1">
              <a:off x="4792055" y="6145701"/>
              <a:ext cx="743083" cy="299719"/>
            </a:xfrm>
            <a:prstGeom prst="ellipse">
              <a:avLst/>
            </a:prstGeom>
            <a:gradFill rotWithShape="1">
              <a:gsLst>
                <a:gs pos="0">
                  <a:srgbClr val="7F7F7F"/>
                </a:gs>
                <a:gs pos="53000">
                  <a:srgbClr val="D9D9D9"/>
                </a:gs>
                <a:gs pos="100000">
                  <a:srgbClr val="7F7F7F"/>
                </a:gs>
              </a:gsLst>
              <a:lin ang="0" scaled="1"/>
            </a:gradFill>
            <a:ln w="6350">
              <a:solidFill>
                <a:srgbClr val="7F7F7F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607" name="Rectangle 606"/>
            <p:cNvSpPr/>
            <p:nvPr/>
          </p:nvSpPr>
          <p:spPr bwMode="auto">
            <a:xfrm>
              <a:off x="4790226" y="6188509"/>
              <a:ext cx="744912" cy="108046"/>
            </a:xfrm>
            <a:prstGeom prst="rect">
              <a:avLst/>
            </a:prstGeom>
            <a:gradFill>
              <a:gsLst>
                <a:gs pos="0">
                  <a:schemeClr val="tx1">
                    <a:lumMod val="50000"/>
                    <a:lumOff val="50000"/>
                  </a:schemeClr>
                </a:gs>
                <a:gs pos="53000">
                  <a:schemeClr val="bg1">
                    <a:lumMod val="85000"/>
                  </a:schemeClr>
                </a:gs>
                <a:gs pos="100000">
                  <a:schemeClr val="tx1">
                    <a:lumMod val="50000"/>
                    <a:lumOff val="50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608" name="Oval 607"/>
            <p:cNvSpPr>
              <a:spLocks noChangeArrowheads="1"/>
            </p:cNvSpPr>
            <p:nvPr/>
          </p:nvSpPr>
          <p:spPr bwMode="auto">
            <a:xfrm flipV="1">
              <a:off x="4786435" y="6027638"/>
              <a:ext cx="743082" cy="299719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rgbClr val="7F7F7F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609" name="Freeform 608"/>
            <p:cNvSpPr/>
            <p:nvPr/>
          </p:nvSpPr>
          <p:spPr bwMode="auto">
            <a:xfrm>
              <a:off x="4979771" y="6126082"/>
              <a:ext cx="362031" cy="15126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610" name="Freeform 609"/>
            <p:cNvSpPr>
              <a:spLocks/>
            </p:cNvSpPr>
            <p:nvPr/>
          </p:nvSpPr>
          <p:spPr bwMode="auto">
            <a:xfrm>
              <a:off x="4942764" y="6087977"/>
              <a:ext cx="437478" cy="104347"/>
            </a:xfrm>
            <a:custGeom>
              <a:avLst/>
              <a:gdLst>
                <a:gd name="T0" fmla="*/ 0 w 3723451"/>
                <a:gd name="T1" fmla="*/ 25528 h 932950"/>
                <a:gd name="T2" fmla="*/ 76977 w 3723451"/>
                <a:gd name="T3" fmla="*/ 301 h 932950"/>
                <a:gd name="T4" fmla="*/ 218040 w 3723451"/>
                <a:gd name="T5" fmla="*/ 58223 h 932950"/>
                <a:gd name="T6" fmla="*/ 352616 w 3723451"/>
                <a:gd name="T7" fmla="*/ 0 h 932950"/>
                <a:gd name="T8" fmla="*/ 437478 w 3723451"/>
                <a:gd name="T9" fmla="*/ 23169 h 932950"/>
                <a:gd name="T10" fmla="*/ 374341 w 3723451"/>
                <a:gd name="T11" fmla="*/ 51659 h 932950"/>
                <a:gd name="T12" fmla="*/ 354013 w 3723451"/>
                <a:gd name="T13" fmla="*/ 43978 h 932950"/>
                <a:gd name="T14" fmla="*/ 220519 w 3723451"/>
                <a:gd name="T15" fmla="*/ 104347 h 932950"/>
                <a:gd name="T16" fmla="*/ 83609 w 3723451"/>
                <a:gd name="T17" fmla="*/ 46199 h 932950"/>
                <a:gd name="T18" fmla="*/ 61474 w 3723451"/>
                <a:gd name="T19" fmla="*/ 52474 h 932950"/>
                <a:gd name="T20" fmla="*/ 0 w 3723451"/>
                <a:gd name="T21" fmla="*/ 25528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611" name="Freeform 610"/>
            <p:cNvSpPr>
              <a:spLocks/>
            </p:cNvSpPr>
            <p:nvPr/>
          </p:nvSpPr>
          <p:spPr bwMode="auto">
            <a:xfrm>
              <a:off x="5229532" y="6176783"/>
              <a:ext cx="161175" cy="91026"/>
            </a:xfrm>
            <a:custGeom>
              <a:avLst/>
              <a:gdLst>
                <a:gd name="T0" fmla="*/ 0 w 1366596"/>
                <a:gd name="T1" fmla="*/ 0 h 809868"/>
                <a:gd name="T2" fmla="*/ 161175 w 1366596"/>
                <a:gd name="T3" fmla="*/ 70338 h 809868"/>
                <a:gd name="T4" fmla="*/ 102023 w 1366596"/>
                <a:gd name="T5" fmla="*/ 91026 h 809868"/>
                <a:gd name="T6" fmla="*/ 543 w 1366596"/>
                <a:gd name="T7" fmla="*/ 48099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612" name="Freeform 611"/>
            <p:cNvSpPr>
              <a:spLocks/>
            </p:cNvSpPr>
            <p:nvPr/>
          </p:nvSpPr>
          <p:spPr bwMode="auto">
            <a:xfrm>
              <a:off x="4934391" y="6179004"/>
              <a:ext cx="159082" cy="91025"/>
            </a:xfrm>
            <a:custGeom>
              <a:avLst/>
              <a:gdLst>
                <a:gd name="T0" fmla="*/ 156910 w 1348191"/>
                <a:gd name="T1" fmla="*/ 0 h 791462"/>
                <a:gd name="T2" fmla="*/ 159082 w 1348191"/>
                <a:gd name="T3" fmla="*/ 43925 h 791462"/>
                <a:gd name="T4" fmla="*/ 57552 w 1348191"/>
                <a:gd name="T5" fmla="*/ 91025 h 791462"/>
                <a:gd name="T6" fmla="*/ 0 w 1348191"/>
                <a:gd name="T7" fmla="*/ 70386 h 791462"/>
                <a:gd name="T8" fmla="*/ 156910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cxnSp>
          <p:nvCxnSpPr>
            <p:cNvPr id="613" name="Straight Connector 612"/>
            <p:cNvCxnSpPr>
              <a:cxnSpLocks noChangeShapeType="1"/>
              <a:endCxn id="608" idx="2"/>
            </p:cNvCxnSpPr>
            <p:nvPr/>
          </p:nvCxnSpPr>
          <p:spPr bwMode="auto">
            <a:xfrm flipH="1" flipV="1">
              <a:off x="4786435" y="6178607"/>
              <a:ext cx="2093" cy="115447"/>
            </a:xfrm>
            <a:prstGeom prst="line">
              <a:avLst/>
            </a:prstGeom>
            <a:noFill/>
            <a:ln w="6350">
              <a:solidFill>
                <a:srgbClr val="7F7F7F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14" name="Straight Connector 613"/>
            <p:cNvCxnSpPr>
              <a:cxnSpLocks noChangeShapeType="1"/>
            </p:cNvCxnSpPr>
            <p:nvPr/>
          </p:nvCxnSpPr>
          <p:spPr bwMode="auto">
            <a:xfrm flipH="1" flipV="1">
              <a:off x="5533044" y="6183444"/>
              <a:ext cx="2094" cy="115447"/>
            </a:xfrm>
            <a:prstGeom prst="line">
              <a:avLst/>
            </a:prstGeom>
            <a:noFill/>
            <a:ln w="6350">
              <a:solidFill>
                <a:srgbClr val="7F7F7F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57422" name="Group 614"/>
          <p:cNvGrpSpPr>
            <a:grpSpLocks/>
          </p:cNvGrpSpPr>
          <p:nvPr/>
        </p:nvGrpSpPr>
        <p:grpSpPr bwMode="auto">
          <a:xfrm>
            <a:off x="9105901" y="4792664"/>
            <a:ext cx="627063" cy="276225"/>
            <a:chOff x="4786435" y="6027638"/>
            <a:chExt cx="748703" cy="417782"/>
          </a:xfrm>
        </p:grpSpPr>
        <p:sp>
          <p:nvSpPr>
            <p:cNvPr id="616" name="Oval 615"/>
            <p:cNvSpPr>
              <a:spLocks noChangeArrowheads="1"/>
            </p:cNvSpPr>
            <p:nvPr/>
          </p:nvSpPr>
          <p:spPr bwMode="auto">
            <a:xfrm flipV="1">
              <a:off x="4792055" y="6145701"/>
              <a:ext cx="743083" cy="299719"/>
            </a:xfrm>
            <a:prstGeom prst="ellipse">
              <a:avLst/>
            </a:prstGeom>
            <a:gradFill rotWithShape="1">
              <a:gsLst>
                <a:gs pos="0">
                  <a:srgbClr val="7F7F7F"/>
                </a:gs>
                <a:gs pos="53000">
                  <a:srgbClr val="D9D9D9"/>
                </a:gs>
                <a:gs pos="100000">
                  <a:srgbClr val="7F7F7F"/>
                </a:gs>
              </a:gsLst>
              <a:lin ang="0" scaled="1"/>
            </a:gradFill>
            <a:ln w="6350">
              <a:solidFill>
                <a:srgbClr val="7F7F7F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617" name="Rectangle 616"/>
            <p:cNvSpPr/>
            <p:nvPr/>
          </p:nvSpPr>
          <p:spPr bwMode="auto">
            <a:xfrm>
              <a:off x="4790226" y="6188507"/>
              <a:ext cx="744912" cy="108048"/>
            </a:xfrm>
            <a:prstGeom prst="rect">
              <a:avLst/>
            </a:prstGeom>
            <a:gradFill>
              <a:gsLst>
                <a:gs pos="0">
                  <a:schemeClr val="tx1">
                    <a:lumMod val="50000"/>
                    <a:lumOff val="50000"/>
                  </a:schemeClr>
                </a:gs>
                <a:gs pos="53000">
                  <a:schemeClr val="bg1">
                    <a:lumMod val="85000"/>
                  </a:schemeClr>
                </a:gs>
                <a:gs pos="100000">
                  <a:schemeClr val="tx1">
                    <a:lumMod val="50000"/>
                    <a:lumOff val="50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618" name="Oval 617"/>
            <p:cNvSpPr>
              <a:spLocks noChangeArrowheads="1"/>
            </p:cNvSpPr>
            <p:nvPr/>
          </p:nvSpPr>
          <p:spPr bwMode="auto">
            <a:xfrm flipV="1">
              <a:off x="4786435" y="6027638"/>
              <a:ext cx="743082" cy="299719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rgbClr val="7F7F7F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619" name="Freeform 618"/>
            <p:cNvSpPr/>
            <p:nvPr/>
          </p:nvSpPr>
          <p:spPr bwMode="auto">
            <a:xfrm>
              <a:off x="4979771" y="6126080"/>
              <a:ext cx="362031" cy="151267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620" name="Freeform 619"/>
            <p:cNvSpPr>
              <a:spLocks/>
            </p:cNvSpPr>
            <p:nvPr/>
          </p:nvSpPr>
          <p:spPr bwMode="auto">
            <a:xfrm>
              <a:off x="4942764" y="6087977"/>
              <a:ext cx="437478" cy="104347"/>
            </a:xfrm>
            <a:custGeom>
              <a:avLst/>
              <a:gdLst>
                <a:gd name="T0" fmla="*/ 0 w 3723451"/>
                <a:gd name="T1" fmla="*/ 25528 h 932950"/>
                <a:gd name="T2" fmla="*/ 76977 w 3723451"/>
                <a:gd name="T3" fmla="*/ 301 h 932950"/>
                <a:gd name="T4" fmla="*/ 218040 w 3723451"/>
                <a:gd name="T5" fmla="*/ 58223 h 932950"/>
                <a:gd name="T6" fmla="*/ 352616 w 3723451"/>
                <a:gd name="T7" fmla="*/ 0 h 932950"/>
                <a:gd name="T8" fmla="*/ 437478 w 3723451"/>
                <a:gd name="T9" fmla="*/ 23169 h 932950"/>
                <a:gd name="T10" fmla="*/ 374341 w 3723451"/>
                <a:gd name="T11" fmla="*/ 51659 h 932950"/>
                <a:gd name="T12" fmla="*/ 354013 w 3723451"/>
                <a:gd name="T13" fmla="*/ 43978 h 932950"/>
                <a:gd name="T14" fmla="*/ 220519 w 3723451"/>
                <a:gd name="T15" fmla="*/ 104347 h 932950"/>
                <a:gd name="T16" fmla="*/ 83609 w 3723451"/>
                <a:gd name="T17" fmla="*/ 46199 h 932950"/>
                <a:gd name="T18" fmla="*/ 61474 w 3723451"/>
                <a:gd name="T19" fmla="*/ 52474 h 932950"/>
                <a:gd name="T20" fmla="*/ 0 w 3723451"/>
                <a:gd name="T21" fmla="*/ 25528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621" name="Freeform 620"/>
            <p:cNvSpPr>
              <a:spLocks/>
            </p:cNvSpPr>
            <p:nvPr/>
          </p:nvSpPr>
          <p:spPr bwMode="auto">
            <a:xfrm>
              <a:off x="5229532" y="6176783"/>
              <a:ext cx="161175" cy="91026"/>
            </a:xfrm>
            <a:custGeom>
              <a:avLst/>
              <a:gdLst>
                <a:gd name="T0" fmla="*/ 0 w 1366596"/>
                <a:gd name="T1" fmla="*/ 0 h 809868"/>
                <a:gd name="T2" fmla="*/ 161175 w 1366596"/>
                <a:gd name="T3" fmla="*/ 70338 h 809868"/>
                <a:gd name="T4" fmla="*/ 102023 w 1366596"/>
                <a:gd name="T5" fmla="*/ 91026 h 809868"/>
                <a:gd name="T6" fmla="*/ 543 w 1366596"/>
                <a:gd name="T7" fmla="*/ 48099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622" name="Freeform 621"/>
            <p:cNvSpPr>
              <a:spLocks/>
            </p:cNvSpPr>
            <p:nvPr/>
          </p:nvSpPr>
          <p:spPr bwMode="auto">
            <a:xfrm>
              <a:off x="4934391" y="6179004"/>
              <a:ext cx="159082" cy="91025"/>
            </a:xfrm>
            <a:custGeom>
              <a:avLst/>
              <a:gdLst>
                <a:gd name="T0" fmla="*/ 156910 w 1348191"/>
                <a:gd name="T1" fmla="*/ 0 h 791462"/>
                <a:gd name="T2" fmla="*/ 159082 w 1348191"/>
                <a:gd name="T3" fmla="*/ 43925 h 791462"/>
                <a:gd name="T4" fmla="*/ 57552 w 1348191"/>
                <a:gd name="T5" fmla="*/ 91025 h 791462"/>
                <a:gd name="T6" fmla="*/ 0 w 1348191"/>
                <a:gd name="T7" fmla="*/ 70386 h 791462"/>
                <a:gd name="T8" fmla="*/ 156910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cxnSp>
          <p:nvCxnSpPr>
            <p:cNvPr id="623" name="Straight Connector 622"/>
            <p:cNvCxnSpPr>
              <a:cxnSpLocks noChangeShapeType="1"/>
              <a:endCxn id="618" idx="2"/>
            </p:cNvCxnSpPr>
            <p:nvPr/>
          </p:nvCxnSpPr>
          <p:spPr bwMode="auto">
            <a:xfrm flipH="1" flipV="1">
              <a:off x="4786435" y="6178607"/>
              <a:ext cx="2093" cy="115447"/>
            </a:xfrm>
            <a:prstGeom prst="line">
              <a:avLst/>
            </a:prstGeom>
            <a:noFill/>
            <a:ln w="6350">
              <a:solidFill>
                <a:srgbClr val="7F7F7F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24" name="Straight Connector 623"/>
            <p:cNvCxnSpPr>
              <a:cxnSpLocks noChangeShapeType="1"/>
            </p:cNvCxnSpPr>
            <p:nvPr/>
          </p:nvCxnSpPr>
          <p:spPr bwMode="auto">
            <a:xfrm flipH="1" flipV="1">
              <a:off x="5533044" y="6183444"/>
              <a:ext cx="2094" cy="115447"/>
            </a:xfrm>
            <a:prstGeom prst="line">
              <a:avLst/>
            </a:prstGeom>
            <a:noFill/>
            <a:ln w="6350">
              <a:solidFill>
                <a:srgbClr val="7F7F7F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57423" name="Group 624"/>
          <p:cNvGrpSpPr>
            <a:grpSpLocks/>
          </p:cNvGrpSpPr>
          <p:nvPr/>
        </p:nvGrpSpPr>
        <p:grpSpPr bwMode="auto">
          <a:xfrm>
            <a:off x="7572376" y="3622676"/>
            <a:ext cx="442913" cy="219075"/>
            <a:chOff x="4786435" y="6027638"/>
            <a:chExt cx="748703" cy="417782"/>
          </a:xfrm>
        </p:grpSpPr>
        <p:sp>
          <p:nvSpPr>
            <p:cNvPr id="626" name="Oval 625"/>
            <p:cNvSpPr>
              <a:spLocks noChangeArrowheads="1"/>
            </p:cNvSpPr>
            <p:nvPr/>
          </p:nvSpPr>
          <p:spPr bwMode="auto">
            <a:xfrm flipV="1">
              <a:off x="4792055" y="6145701"/>
              <a:ext cx="743083" cy="299719"/>
            </a:xfrm>
            <a:prstGeom prst="ellipse">
              <a:avLst/>
            </a:prstGeom>
            <a:gradFill rotWithShape="1">
              <a:gsLst>
                <a:gs pos="0">
                  <a:srgbClr val="7F7F7F"/>
                </a:gs>
                <a:gs pos="53000">
                  <a:srgbClr val="D9D9D9"/>
                </a:gs>
                <a:gs pos="100000">
                  <a:srgbClr val="7F7F7F"/>
                </a:gs>
              </a:gsLst>
              <a:lin ang="0" scaled="1"/>
            </a:gradFill>
            <a:ln w="6350">
              <a:solidFill>
                <a:srgbClr val="7F7F7F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627" name="Rectangle 626"/>
            <p:cNvSpPr/>
            <p:nvPr/>
          </p:nvSpPr>
          <p:spPr bwMode="auto">
            <a:xfrm>
              <a:off x="4789119" y="6188091"/>
              <a:ext cx="746019" cy="108987"/>
            </a:xfrm>
            <a:prstGeom prst="rect">
              <a:avLst/>
            </a:prstGeom>
            <a:gradFill>
              <a:gsLst>
                <a:gs pos="0">
                  <a:schemeClr val="tx1">
                    <a:lumMod val="50000"/>
                    <a:lumOff val="50000"/>
                  </a:schemeClr>
                </a:gs>
                <a:gs pos="53000">
                  <a:schemeClr val="bg1">
                    <a:lumMod val="85000"/>
                  </a:schemeClr>
                </a:gs>
                <a:gs pos="100000">
                  <a:schemeClr val="tx1">
                    <a:lumMod val="50000"/>
                    <a:lumOff val="50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628" name="Oval 627"/>
            <p:cNvSpPr>
              <a:spLocks noChangeArrowheads="1"/>
            </p:cNvSpPr>
            <p:nvPr/>
          </p:nvSpPr>
          <p:spPr bwMode="auto">
            <a:xfrm flipV="1">
              <a:off x="4786435" y="6027638"/>
              <a:ext cx="743082" cy="299719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rgbClr val="7F7F7F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629" name="Freeform 628"/>
            <p:cNvSpPr/>
            <p:nvPr/>
          </p:nvSpPr>
          <p:spPr bwMode="auto">
            <a:xfrm>
              <a:off x="4979648" y="6124515"/>
              <a:ext cx="362276" cy="151370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630" name="Freeform 629"/>
            <p:cNvSpPr>
              <a:spLocks/>
            </p:cNvSpPr>
            <p:nvPr/>
          </p:nvSpPr>
          <p:spPr bwMode="auto">
            <a:xfrm>
              <a:off x="4942764" y="6087977"/>
              <a:ext cx="437478" cy="104347"/>
            </a:xfrm>
            <a:custGeom>
              <a:avLst/>
              <a:gdLst>
                <a:gd name="T0" fmla="*/ 0 w 3723451"/>
                <a:gd name="T1" fmla="*/ 25528 h 932950"/>
                <a:gd name="T2" fmla="*/ 76977 w 3723451"/>
                <a:gd name="T3" fmla="*/ 301 h 932950"/>
                <a:gd name="T4" fmla="*/ 218040 w 3723451"/>
                <a:gd name="T5" fmla="*/ 58223 h 932950"/>
                <a:gd name="T6" fmla="*/ 352616 w 3723451"/>
                <a:gd name="T7" fmla="*/ 0 h 932950"/>
                <a:gd name="T8" fmla="*/ 437478 w 3723451"/>
                <a:gd name="T9" fmla="*/ 23169 h 932950"/>
                <a:gd name="T10" fmla="*/ 374341 w 3723451"/>
                <a:gd name="T11" fmla="*/ 51659 h 932950"/>
                <a:gd name="T12" fmla="*/ 354013 w 3723451"/>
                <a:gd name="T13" fmla="*/ 43978 h 932950"/>
                <a:gd name="T14" fmla="*/ 220519 w 3723451"/>
                <a:gd name="T15" fmla="*/ 104347 h 932950"/>
                <a:gd name="T16" fmla="*/ 83609 w 3723451"/>
                <a:gd name="T17" fmla="*/ 46199 h 932950"/>
                <a:gd name="T18" fmla="*/ 61474 w 3723451"/>
                <a:gd name="T19" fmla="*/ 52474 h 932950"/>
                <a:gd name="T20" fmla="*/ 0 w 3723451"/>
                <a:gd name="T21" fmla="*/ 25528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631" name="Freeform 630"/>
            <p:cNvSpPr>
              <a:spLocks/>
            </p:cNvSpPr>
            <p:nvPr/>
          </p:nvSpPr>
          <p:spPr bwMode="auto">
            <a:xfrm>
              <a:off x="5229532" y="6176783"/>
              <a:ext cx="161175" cy="91026"/>
            </a:xfrm>
            <a:custGeom>
              <a:avLst/>
              <a:gdLst>
                <a:gd name="T0" fmla="*/ 0 w 1366596"/>
                <a:gd name="T1" fmla="*/ 0 h 809868"/>
                <a:gd name="T2" fmla="*/ 161175 w 1366596"/>
                <a:gd name="T3" fmla="*/ 70338 h 809868"/>
                <a:gd name="T4" fmla="*/ 102023 w 1366596"/>
                <a:gd name="T5" fmla="*/ 91026 h 809868"/>
                <a:gd name="T6" fmla="*/ 543 w 1366596"/>
                <a:gd name="T7" fmla="*/ 48099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632" name="Freeform 631"/>
            <p:cNvSpPr>
              <a:spLocks/>
            </p:cNvSpPr>
            <p:nvPr/>
          </p:nvSpPr>
          <p:spPr bwMode="auto">
            <a:xfrm>
              <a:off x="4934391" y="6179004"/>
              <a:ext cx="159082" cy="91025"/>
            </a:xfrm>
            <a:custGeom>
              <a:avLst/>
              <a:gdLst>
                <a:gd name="T0" fmla="*/ 156910 w 1348191"/>
                <a:gd name="T1" fmla="*/ 0 h 791462"/>
                <a:gd name="T2" fmla="*/ 159082 w 1348191"/>
                <a:gd name="T3" fmla="*/ 43925 h 791462"/>
                <a:gd name="T4" fmla="*/ 57552 w 1348191"/>
                <a:gd name="T5" fmla="*/ 91025 h 791462"/>
                <a:gd name="T6" fmla="*/ 0 w 1348191"/>
                <a:gd name="T7" fmla="*/ 70386 h 791462"/>
                <a:gd name="T8" fmla="*/ 156910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cxnSp>
          <p:nvCxnSpPr>
            <p:cNvPr id="633" name="Straight Connector 632"/>
            <p:cNvCxnSpPr>
              <a:cxnSpLocks noChangeShapeType="1"/>
              <a:endCxn id="628" idx="2"/>
            </p:cNvCxnSpPr>
            <p:nvPr/>
          </p:nvCxnSpPr>
          <p:spPr bwMode="auto">
            <a:xfrm flipH="1" flipV="1">
              <a:off x="4786435" y="6178607"/>
              <a:ext cx="2093" cy="115447"/>
            </a:xfrm>
            <a:prstGeom prst="line">
              <a:avLst/>
            </a:prstGeom>
            <a:noFill/>
            <a:ln w="6350">
              <a:solidFill>
                <a:srgbClr val="7F7F7F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34" name="Straight Connector 633"/>
            <p:cNvCxnSpPr>
              <a:cxnSpLocks noChangeShapeType="1"/>
            </p:cNvCxnSpPr>
            <p:nvPr/>
          </p:nvCxnSpPr>
          <p:spPr bwMode="auto">
            <a:xfrm flipH="1" flipV="1">
              <a:off x="5533044" y="6183444"/>
              <a:ext cx="2094" cy="115447"/>
            </a:xfrm>
            <a:prstGeom prst="line">
              <a:avLst/>
            </a:prstGeom>
            <a:noFill/>
            <a:ln w="6350">
              <a:solidFill>
                <a:srgbClr val="7F7F7F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57424" name="Group 634"/>
          <p:cNvGrpSpPr>
            <a:grpSpLocks/>
          </p:cNvGrpSpPr>
          <p:nvPr/>
        </p:nvGrpSpPr>
        <p:grpSpPr bwMode="auto">
          <a:xfrm>
            <a:off x="7874001" y="2482851"/>
            <a:ext cx="442913" cy="219075"/>
            <a:chOff x="4786435" y="6027638"/>
            <a:chExt cx="748703" cy="417782"/>
          </a:xfrm>
        </p:grpSpPr>
        <p:sp>
          <p:nvSpPr>
            <p:cNvPr id="636" name="Oval 635"/>
            <p:cNvSpPr>
              <a:spLocks noChangeArrowheads="1"/>
            </p:cNvSpPr>
            <p:nvPr/>
          </p:nvSpPr>
          <p:spPr bwMode="auto">
            <a:xfrm flipV="1">
              <a:off x="4792055" y="6145701"/>
              <a:ext cx="743083" cy="299719"/>
            </a:xfrm>
            <a:prstGeom prst="ellipse">
              <a:avLst/>
            </a:prstGeom>
            <a:gradFill rotWithShape="1">
              <a:gsLst>
                <a:gs pos="0">
                  <a:srgbClr val="7F7F7F"/>
                </a:gs>
                <a:gs pos="53000">
                  <a:srgbClr val="D9D9D9"/>
                </a:gs>
                <a:gs pos="100000">
                  <a:srgbClr val="7F7F7F"/>
                </a:gs>
              </a:gsLst>
              <a:lin ang="0" scaled="1"/>
            </a:gradFill>
            <a:ln w="6350">
              <a:solidFill>
                <a:srgbClr val="7F7F7F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637" name="Rectangle 636"/>
            <p:cNvSpPr/>
            <p:nvPr/>
          </p:nvSpPr>
          <p:spPr bwMode="auto">
            <a:xfrm>
              <a:off x="4789119" y="6188091"/>
              <a:ext cx="746019" cy="108987"/>
            </a:xfrm>
            <a:prstGeom prst="rect">
              <a:avLst/>
            </a:prstGeom>
            <a:gradFill>
              <a:gsLst>
                <a:gs pos="0">
                  <a:schemeClr val="tx1">
                    <a:lumMod val="50000"/>
                    <a:lumOff val="50000"/>
                  </a:schemeClr>
                </a:gs>
                <a:gs pos="53000">
                  <a:schemeClr val="bg1">
                    <a:lumMod val="85000"/>
                  </a:schemeClr>
                </a:gs>
                <a:gs pos="100000">
                  <a:schemeClr val="tx1">
                    <a:lumMod val="50000"/>
                    <a:lumOff val="50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638" name="Oval 637"/>
            <p:cNvSpPr>
              <a:spLocks noChangeArrowheads="1"/>
            </p:cNvSpPr>
            <p:nvPr/>
          </p:nvSpPr>
          <p:spPr bwMode="auto">
            <a:xfrm flipV="1">
              <a:off x="4786435" y="6027638"/>
              <a:ext cx="743082" cy="299719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rgbClr val="7F7F7F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639" name="Freeform 638"/>
            <p:cNvSpPr/>
            <p:nvPr/>
          </p:nvSpPr>
          <p:spPr bwMode="auto">
            <a:xfrm>
              <a:off x="4979648" y="6124515"/>
              <a:ext cx="362276" cy="151370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640" name="Freeform 639"/>
            <p:cNvSpPr>
              <a:spLocks/>
            </p:cNvSpPr>
            <p:nvPr/>
          </p:nvSpPr>
          <p:spPr bwMode="auto">
            <a:xfrm>
              <a:off x="4942764" y="6087977"/>
              <a:ext cx="437478" cy="104347"/>
            </a:xfrm>
            <a:custGeom>
              <a:avLst/>
              <a:gdLst>
                <a:gd name="T0" fmla="*/ 0 w 3723451"/>
                <a:gd name="T1" fmla="*/ 25528 h 932950"/>
                <a:gd name="T2" fmla="*/ 76977 w 3723451"/>
                <a:gd name="T3" fmla="*/ 301 h 932950"/>
                <a:gd name="T4" fmla="*/ 218040 w 3723451"/>
                <a:gd name="T5" fmla="*/ 58223 h 932950"/>
                <a:gd name="T6" fmla="*/ 352616 w 3723451"/>
                <a:gd name="T7" fmla="*/ 0 h 932950"/>
                <a:gd name="T8" fmla="*/ 437478 w 3723451"/>
                <a:gd name="T9" fmla="*/ 23169 h 932950"/>
                <a:gd name="T10" fmla="*/ 374341 w 3723451"/>
                <a:gd name="T11" fmla="*/ 51659 h 932950"/>
                <a:gd name="T12" fmla="*/ 354013 w 3723451"/>
                <a:gd name="T13" fmla="*/ 43978 h 932950"/>
                <a:gd name="T14" fmla="*/ 220519 w 3723451"/>
                <a:gd name="T15" fmla="*/ 104347 h 932950"/>
                <a:gd name="T16" fmla="*/ 83609 w 3723451"/>
                <a:gd name="T17" fmla="*/ 46199 h 932950"/>
                <a:gd name="T18" fmla="*/ 61474 w 3723451"/>
                <a:gd name="T19" fmla="*/ 52474 h 932950"/>
                <a:gd name="T20" fmla="*/ 0 w 3723451"/>
                <a:gd name="T21" fmla="*/ 25528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641" name="Freeform 640"/>
            <p:cNvSpPr>
              <a:spLocks/>
            </p:cNvSpPr>
            <p:nvPr/>
          </p:nvSpPr>
          <p:spPr bwMode="auto">
            <a:xfrm>
              <a:off x="5229532" y="6176783"/>
              <a:ext cx="161175" cy="91026"/>
            </a:xfrm>
            <a:custGeom>
              <a:avLst/>
              <a:gdLst>
                <a:gd name="T0" fmla="*/ 0 w 1366596"/>
                <a:gd name="T1" fmla="*/ 0 h 809868"/>
                <a:gd name="T2" fmla="*/ 161175 w 1366596"/>
                <a:gd name="T3" fmla="*/ 70338 h 809868"/>
                <a:gd name="T4" fmla="*/ 102023 w 1366596"/>
                <a:gd name="T5" fmla="*/ 91026 h 809868"/>
                <a:gd name="T6" fmla="*/ 543 w 1366596"/>
                <a:gd name="T7" fmla="*/ 48099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642" name="Freeform 641"/>
            <p:cNvSpPr>
              <a:spLocks/>
            </p:cNvSpPr>
            <p:nvPr/>
          </p:nvSpPr>
          <p:spPr bwMode="auto">
            <a:xfrm>
              <a:off x="4934391" y="6179004"/>
              <a:ext cx="159082" cy="91025"/>
            </a:xfrm>
            <a:custGeom>
              <a:avLst/>
              <a:gdLst>
                <a:gd name="T0" fmla="*/ 156910 w 1348191"/>
                <a:gd name="T1" fmla="*/ 0 h 791462"/>
                <a:gd name="T2" fmla="*/ 159082 w 1348191"/>
                <a:gd name="T3" fmla="*/ 43925 h 791462"/>
                <a:gd name="T4" fmla="*/ 57552 w 1348191"/>
                <a:gd name="T5" fmla="*/ 91025 h 791462"/>
                <a:gd name="T6" fmla="*/ 0 w 1348191"/>
                <a:gd name="T7" fmla="*/ 70386 h 791462"/>
                <a:gd name="T8" fmla="*/ 156910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cxnSp>
          <p:nvCxnSpPr>
            <p:cNvPr id="643" name="Straight Connector 642"/>
            <p:cNvCxnSpPr>
              <a:cxnSpLocks noChangeShapeType="1"/>
              <a:endCxn id="638" idx="2"/>
            </p:cNvCxnSpPr>
            <p:nvPr/>
          </p:nvCxnSpPr>
          <p:spPr bwMode="auto">
            <a:xfrm flipH="1" flipV="1">
              <a:off x="4786435" y="6178607"/>
              <a:ext cx="2093" cy="115447"/>
            </a:xfrm>
            <a:prstGeom prst="line">
              <a:avLst/>
            </a:prstGeom>
            <a:noFill/>
            <a:ln w="6350">
              <a:solidFill>
                <a:srgbClr val="7F7F7F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44" name="Straight Connector 643"/>
            <p:cNvCxnSpPr>
              <a:cxnSpLocks noChangeShapeType="1"/>
            </p:cNvCxnSpPr>
            <p:nvPr/>
          </p:nvCxnSpPr>
          <p:spPr bwMode="auto">
            <a:xfrm flipH="1" flipV="1">
              <a:off x="5533044" y="6183444"/>
              <a:ext cx="2094" cy="115447"/>
            </a:xfrm>
            <a:prstGeom prst="line">
              <a:avLst/>
            </a:prstGeom>
            <a:noFill/>
            <a:ln w="6350">
              <a:solidFill>
                <a:srgbClr val="7F7F7F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9182457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8" name="Rectangle 2"/>
          <p:cNvSpPr>
            <a:spLocks noGrp="1" noChangeArrowheads="1"/>
          </p:cNvSpPr>
          <p:nvPr>
            <p:ph type="title"/>
          </p:nvPr>
        </p:nvSpPr>
        <p:spPr>
          <a:xfrm>
            <a:off x="2423592" y="620688"/>
            <a:ext cx="3048668" cy="720724"/>
          </a:xfrm>
        </p:spPr>
        <p:txBody>
          <a:bodyPr>
            <a:normAutofit fontScale="90000"/>
          </a:bodyPr>
          <a:lstStyle/>
          <a:p>
            <a:r>
              <a:rPr lang="en-US" altLang="zh-CN" sz="4800" dirty="0"/>
              <a:t>Textbook</a:t>
            </a:r>
            <a:endParaRPr lang="zh-CN" altLang="en-US" sz="4800" u="none" dirty="0"/>
          </a:p>
        </p:txBody>
      </p:sp>
      <p:sp>
        <p:nvSpPr>
          <p:cNvPr id="16389" name="Rectangle 3"/>
          <p:cNvSpPr>
            <a:spLocks noGrp="1" noChangeArrowheads="1"/>
          </p:cNvSpPr>
          <p:nvPr>
            <p:ph idx="1"/>
          </p:nvPr>
        </p:nvSpPr>
        <p:spPr>
          <a:xfrm>
            <a:off x="-96688" y="1556792"/>
            <a:ext cx="7488832" cy="3599804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kumimoji="0" lang="en-US" altLang="zh-CN" dirty="0">
                <a:ea typeface="宋体" panose="02010600030101010101" pitchFamily="2" charset="-122"/>
              </a:rPr>
              <a:t>James F. Kurose and Keith W. Ross, </a:t>
            </a:r>
            <a:r>
              <a:rPr kumimoji="0" lang="en-US" altLang="zh-CN" i="1" dirty="0">
                <a:ea typeface="宋体" panose="02010600030101010101" pitchFamily="2" charset="-122"/>
              </a:rPr>
              <a:t>Computer Networking: A Top Down Approach ,</a:t>
            </a:r>
            <a:r>
              <a:rPr kumimoji="0" lang="en-US" altLang="zh-CN" dirty="0">
                <a:ea typeface="宋体" panose="02010600030101010101" pitchFamily="2" charset="-122"/>
              </a:rPr>
              <a:t> 7</a:t>
            </a:r>
            <a:r>
              <a:rPr kumimoji="0" lang="en-US" altLang="zh-CN" baseline="30000" dirty="0">
                <a:ea typeface="宋体" panose="02010600030101010101" pitchFamily="2" charset="-122"/>
              </a:rPr>
              <a:t>th</a:t>
            </a:r>
            <a:r>
              <a:rPr kumimoji="0" lang="en-US" altLang="zh-CN" dirty="0">
                <a:ea typeface="宋体" panose="02010600030101010101" pitchFamily="2" charset="-122"/>
              </a:rPr>
              <a:t> edition.  Pearson Education, 2017. </a:t>
            </a:r>
          </a:p>
          <a:p>
            <a:pPr>
              <a:buFont typeface="Wingdings" panose="05000000000000000000" pitchFamily="2" charset="2"/>
              <a:buChar char="v"/>
            </a:pPr>
            <a:r>
              <a:rPr kumimoji="0" lang="en-US" altLang="zh-CN" dirty="0">
                <a:ea typeface="宋体" panose="02010600030101010101" pitchFamily="2" charset="-122"/>
              </a:rPr>
              <a:t>David Reilly and Michael Reilly, 2004, Java Network Programming and Distributed Computing,</a:t>
            </a:r>
            <a:r>
              <a:rPr kumimoji="0" lang="zh-CN" altLang="en-US" dirty="0">
                <a:ea typeface="宋体" panose="02010600030101010101" pitchFamily="2" charset="-122"/>
              </a:rPr>
              <a:t>　清华大学出版社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2144" y="730957"/>
            <a:ext cx="4613479" cy="5684118"/>
          </a:xfrm>
          <a:prstGeom prst="rect">
            <a:avLst/>
          </a:prstGeom>
        </p:spPr>
      </p:pic>
      <p:sp>
        <p:nvSpPr>
          <p:cNvPr id="5" name="Text Box 7"/>
          <p:cNvSpPr txBox="1">
            <a:spLocks noChangeArrowheads="1"/>
          </p:cNvSpPr>
          <p:nvPr/>
        </p:nvSpPr>
        <p:spPr bwMode="auto">
          <a:xfrm>
            <a:off x="958503" y="5156596"/>
            <a:ext cx="5378450" cy="677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73038" indent="-17303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en-US" altLang="zh-CN" sz="1400" dirty="0">
              <a:solidFill>
                <a:srgbClr val="000099"/>
              </a:solidFill>
              <a:latin typeface="Gill Sans MT" panose="020B0502020104020203" pitchFamily="34" charset="0"/>
            </a:endParaRPr>
          </a:p>
          <a:p>
            <a:pPr marL="0" indent="0">
              <a:buClr>
                <a:srgbClr val="000099"/>
              </a:buClr>
              <a:buSzPct val="100000"/>
            </a:pPr>
            <a:endParaRPr lang="en-US" altLang="zh-CN" sz="1200" dirty="0">
              <a:solidFill>
                <a:srgbClr val="000099"/>
              </a:solidFill>
            </a:endParaRPr>
          </a:p>
          <a:p>
            <a:pPr marL="0" indent="0">
              <a:buClr>
                <a:srgbClr val="000099"/>
              </a:buClr>
              <a:buSzPct val="100000"/>
            </a:pPr>
            <a:r>
              <a:rPr lang="en-US" altLang="zh-CN" sz="1200" dirty="0">
                <a:solidFill>
                  <a:srgbClr val="000099"/>
                </a:solidFill>
              </a:rPr>
              <a:t>Slides of this course are adapted from  J.F Kurose and K.W. Ross </a:t>
            </a:r>
          </a:p>
        </p:txBody>
      </p:sp>
    </p:spTree>
    <p:extLst>
      <p:ext uri="{BB962C8B-B14F-4D97-AF65-F5344CB8AC3E}">
        <p14:creationId xmlns:p14="http://schemas.microsoft.com/office/powerpoint/2010/main" val="12759281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0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C9390A1E-5610-4437-A714-FD0CEDF357A9}" type="slidenum">
              <a:rPr lang="en-US" altLang="zh-CN" sz="1200" smtClean="0">
                <a:solidFill>
                  <a:schemeClr val="accent4"/>
                </a:solidFill>
                <a:latin typeface="Tahoma" panose="020B0604030504040204" pitchFamily="34" charset="0"/>
              </a:rPr>
              <a:pPr/>
              <a:t>30</a:t>
            </a:fld>
            <a:endParaRPr lang="en-US" altLang="zh-CN" sz="1200" dirty="0">
              <a:solidFill>
                <a:schemeClr val="accent4"/>
              </a:solidFill>
              <a:latin typeface="Tahoma" panose="020B0604030504040204" pitchFamily="34" charset="0"/>
            </a:endParaRPr>
          </a:p>
        </p:txBody>
      </p:sp>
      <p:sp>
        <p:nvSpPr>
          <p:cNvPr id="59395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280988"/>
            <a:ext cx="8578850" cy="833437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zh-CN" sz="4000" dirty="0"/>
              <a:t>Packet-switching: store-and-forward</a:t>
            </a:r>
          </a:p>
        </p:txBody>
      </p:sp>
      <p:sp>
        <p:nvSpPr>
          <p:cNvPr id="59396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677861" y="3453301"/>
            <a:ext cx="5808902" cy="3262313"/>
          </a:xfrm>
        </p:spPr>
        <p:txBody>
          <a:bodyPr/>
          <a:lstStyle/>
          <a:p>
            <a:pPr marL="287338" indent="-287338"/>
            <a:r>
              <a:rPr lang="en-US" altLang="zh-CN" sz="2400" dirty="0"/>
              <a:t>takes </a:t>
            </a:r>
            <a:r>
              <a:rPr lang="en-US" altLang="zh-CN" sz="2400" i="1" dirty="0"/>
              <a:t>L</a:t>
            </a:r>
            <a:r>
              <a:rPr lang="en-US" altLang="zh-CN" sz="2400" dirty="0"/>
              <a:t>/</a:t>
            </a:r>
            <a:r>
              <a:rPr lang="en-US" altLang="zh-CN" sz="2400" i="1" dirty="0"/>
              <a:t>R</a:t>
            </a:r>
            <a:r>
              <a:rPr lang="en-US" altLang="zh-CN" sz="2400" dirty="0"/>
              <a:t> seconds to transmit (push out) </a:t>
            </a:r>
            <a:r>
              <a:rPr lang="en-US" altLang="zh-CN" sz="2400" i="1" dirty="0"/>
              <a:t>L</a:t>
            </a:r>
            <a:r>
              <a:rPr lang="en-US" altLang="zh-CN" sz="2400" dirty="0"/>
              <a:t>-bit packet into link at </a:t>
            </a:r>
            <a:r>
              <a:rPr lang="en-US" altLang="zh-CN" sz="2400" i="1" dirty="0"/>
              <a:t>R</a:t>
            </a:r>
            <a:r>
              <a:rPr lang="en-US" altLang="zh-CN" sz="2400" dirty="0"/>
              <a:t> bps</a:t>
            </a:r>
          </a:p>
          <a:p>
            <a:pPr marL="287338" indent="-287338"/>
            <a:r>
              <a:rPr lang="en-US" altLang="zh-CN" sz="2400" i="1" dirty="0">
                <a:solidFill>
                  <a:srgbClr val="CC0000"/>
                </a:solidFill>
              </a:rPr>
              <a:t>store and forward:</a:t>
            </a:r>
            <a:r>
              <a:rPr lang="en-US" altLang="zh-CN" sz="2400" i="1" dirty="0">
                <a:solidFill>
                  <a:srgbClr val="FF0000"/>
                </a:solidFill>
              </a:rPr>
              <a:t> </a:t>
            </a:r>
            <a:r>
              <a:rPr lang="en-US" altLang="zh-CN" sz="2400" dirty="0"/>
              <a:t>entire packet must  arrive at router before it can be transmitted on next link</a:t>
            </a:r>
          </a:p>
        </p:txBody>
      </p:sp>
      <p:sp>
        <p:nvSpPr>
          <p:cNvPr id="72709" name="Rectangle 4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7615959" y="3581406"/>
            <a:ext cx="3514725" cy="2232025"/>
          </a:xfrm>
        </p:spPr>
        <p:txBody>
          <a:bodyPr>
            <a:normAutofit lnSpcReduction="10000"/>
          </a:bodyPr>
          <a:lstStyle/>
          <a:p>
            <a:pPr eaLnBrk="1" hangingPunct="1">
              <a:lnSpc>
                <a:spcPct val="90000"/>
              </a:lnSpc>
              <a:buFont typeface="Wingdings" charset="0"/>
              <a:buNone/>
              <a:defRPr/>
            </a:pPr>
            <a:r>
              <a:rPr lang="en-US" sz="2400" i="1" dirty="0">
                <a:ea typeface="ＭＳ Ｐゴシック" charset="0"/>
              </a:rPr>
              <a:t>one-hop numerical example:</a:t>
            </a:r>
          </a:p>
          <a:p>
            <a:pPr marL="231775" indent="-231775">
              <a:lnSpc>
                <a:spcPct val="90000"/>
              </a:lnSpc>
              <a:buFont typeface="Wingdings" charset="0"/>
              <a:buChar char="§"/>
              <a:defRPr/>
            </a:pPr>
            <a:r>
              <a:rPr lang="en-US" sz="2400" i="1" dirty="0">
                <a:ea typeface="ＭＳ Ｐゴシック" charset="0"/>
              </a:rPr>
              <a:t>L</a:t>
            </a:r>
            <a:r>
              <a:rPr lang="en-US" sz="2400" dirty="0">
                <a:ea typeface="ＭＳ Ｐゴシック" charset="0"/>
              </a:rPr>
              <a:t> = 7.5 Mbits</a:t>
            </a:r>
          </a:p>
          <a:p>
            <a:pPr marL="231775" indent="-231775">
              <a:lnSpc>
                <a:spcPct val="90000"/>
              </a:lnSpc>
              <a:buFont typeface="Wingdings" charset="0"/>
              <a:buChar char="§"/>
              <a:defRPr/>
            </a:pPr>
            <a:r>
              <a:rPr lang="en-US" sz="2400" i="1" dirty="0">
                <a:ea typeface="ＭＳ Ｐゴシック" charset="0"/>
              </a:rPr>
              <a:t>R</a:t>
            </a:r>
            <a:r>
              <a:rPr lang="en-US" sz="2400" dirty="0">
                <a:ea typeface="ＭＳ Ｐゴシック" charset="0"/>
              </a:rPr>
              <a:t> = 1.5 Mbps</a:t>
            </a:r>
          </a:p>
          <a:p>
            <a:pPr marL="231775" indent="-231775">
              <a:lnSpc>
                <a:spcPct val="90000"/>
              </a:lnSpc>
              <a:buFont typeface="Wingdings" charset="0"/>
              <a:buChar char="§"/>
              <a:defRPr/>
            </a:pPr>
            <a:r>
              <a:rPr lang="en-US" sz="2400" dirty="0">
                <a:ea typeface="ＭＳ Ｐゴシック" charset="0"/>
              </a:rPr>
              <a:t>one-hop transmission delay = 5 sec</a:t>
            </a:r>
          </a:p>
        </p:txBody>
      </p:sp>
      <p:pic>
        <p:nvPicPr>
          <p:cNvPr id="59394" name="Picture 48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26" y="1011239"/>
            <a:ext cx="8505824" cy="96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9398" name="AutoShape 42"/>
          <p:cNvSpPr>
            <a:spLocks/>
          </p:cNvSpPr>
          <p:nvPr/>
        </p:nvSpPr>
        <p:spPr bwMode="auto">
          <a:xfrm>
            <a:off x="6499225" y="5695951"/>
            <a:ext cx="152400" cy="728663"/>
          </a:xfrm>
          <a:prstGeom prst="rightBrace">
            <a:avLst>
              <a:gd name="adj1" fmla="val 50115"/>
              <a:gd name="adj2" fmla="val 50000"/>
            </a:avLst>
          </a:prstGeom>
          <a:noFill/>
          <a:ln w="9525">
            <a:solidFill>
              <a:srgbClr val="0000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59399" name="Text Box 43"/>
          <p:cNvSpPr txBox="1">
            <a:spLocks noChangeArrowheads="1"/>
          </p:cNvSpPr>
          <p:nvPr/>
        </p:nvSpPr>
        <p:spPr bwMode="auto">
          <a:xfrm>
            <a:off x="6722616" y="5860227"/>
            <a:ext cx="301396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2000" dirty="0">
                <a:solidFill>
                  <a:srgbClr val="000099"/>
                </a:solidFill>
                <a:latin typeface="Comic Sans MS" panose="030F0702030302020204" pitchFamily="66" charset="0"/>
              </a:rPr>
              <a:t>more on delay shortly …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2406651" y="2679700"/>
            <a:ext cx="894797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kern="0" dirty="0">
                <a:solidFill>
                  <a:srgbClr val="000099"/>
                </a:solidFill>
                <a:latin typeface="Comic Sans MS" panose="030F0702030302020204" pitchFamily="66" charset="0"/>
              </a:rPr>
              <a:t>source</a:t>
            </a:r>
          </a:p>
        </p:txBody>
      </p:sp>
      <p:grpSp>
        <p:nvGrpSpPr>
          <p:cNvPr id="59402" name="Group 41"/>
          <p:cNvGrpSpPr>
            <a:grpSpLocks/>
          </p:cNvGrpSpPr>
          <p:nvPr/>
        </p:nvGrpSpPr>
        <p:grpSpPr bwMode="auto">
          <a:xfrm>
            <a:off x="3154364" y="2768600"/>
            <a:ext cx="1057275" cy="420688"/>
            <a:chOff x="1816230" y="6118900"/>
            <a:chExt cx="1843339" cy="739100"/>
          </a:xfrm>
        </p:grpSpPr>
        <p:pic>
          <p:nvPicPr>
            <p:cNvPr id="59463" name="Picture 8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16230" y="6144002"/>
              <a:ext cx="1843339" cy="7139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1" name="Rectangle 100"/>
            <p:cNvSpPr/>
            <p:nvPr/>
          </p:nvSpPr>
          <p:spPr>
            <a:xfrm rot="1049095">
              <a:off x="1947488" y="6118900"/>
              <a:ext cx="1650399" cy="462656"/>
            </a:xfrm>
            <a:prstGeom prst="rect">
              <a:avLst/>
            </a:prstGeom>
            <a:gradFill>
              <a:gsLst>
                <a:gs pos="0">
                  <a:sysClr val="window" lastClr="FFFFFF"/>
                </a:gs>
                <a:gs pos="50000">
                  <a:sysClr val="window" lastClr="FFFFFF">
                    <a:alpha val="48000"/>
                  </a:sysClr>
                </a:gs>
                <a:gs pos="100000">
                  <a:sysClr val="window" lastClr="FFFFFF">
                    <a:alpha val="0"/>
                  </a:sysClr>
                </a:gs>
              </a:gsLst>
              <a:lin ang="54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defRPr/>
              </a:pPr>
              <a:endParaRPr lang="en-US" sz="1800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</p:grpSp>
      <p:cxnSp>
        <p:nvCxnSpPr>
          <p:cNvPr id="59403" name="Straight Connector 42"/>
          <p:cNvCxnSpPr>
            <a:cxnSpLocks noChangeShapeType="1"/>
          </p:cNvCxnSpPr>
          <p:nvPr/>
        </p:nvCxnSpPr>
        <p:spPr bwMode="auto">
          <a:xfrm flipV="1">
            <a:off x="4100513" y="2874963"/>
            <a:ext cx="1738312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59404" name="Group 43"/>
          <p:cNvGrpSpPr>
            <a:grpSpLocks/>
          </p:cNvGrpSpPr>
          <p:nvPr/>
        </p:nvGrpSpPr>
        <p:grpSpPr bwMode="auto">
          <a:xfrm>
            <a:off x="5446713" y="2687639"/>
            <a:ext cx="1058862" cy="384175"/>
            <a:chOff x="5142253" y="5649029"/>
            <a:chExt cx="1304545" cy="695633"/>
          </a:xfrm>
        </p:grpSpPr>
        <p:grpSp>
          <p:nvGrpSpPr>
            <p:cNvPr id="59456" name="Group 92"/>
            <p:cNvGrpSpPr>
              <a:grpSpLocks/>
            </p:cNvGrpSpPr>
            <p:nvPr/>
          </p:nvGrpSpPr>
          <p:grpSpPr bwMode="auto">
            <a:xfrm>
              <a:off x="5147271" y="5649029"/>
              <a:ext cx="1276350" cy="695633"/>
              <a:chOff x="4981575" y="5851547"/>
              <a:chExt cx="1276350" cy="695633"/>
            </a:xfrm>
          </p:grpSpPr>
          <p:pic>
            <p:nvPicPr>
              <p:cNvPr id="59459" name="Picture 95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981575" y="5944151"/>
                <a:ext cx="1276350" cy="60302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9460" name="Rectangle 96"/>
              <p:cNvSpPr>
                <a:spLocks noChangeArrowheads="1"/>
              </p:cNvSpPr>
              <p:nvPr/>
            </p:nvSpPr>
            <p:spPr bwMode="auto">
              <a:xfrm>
                <a:off x="6065959" y="6205112"/>
                <a:ext cx="44985" cy="224212"/>
              </a:xfrm>
              <a:prstGeom prst="rect">
                <a:avLst/>
              </a:prstGeom>
              <a:solidFill>
                <a:srgbClr val="BFBF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/>
                <a:endParaRPr lang="zh-CN" altLang="zh-CN" sz="180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59461" name="Rectangle 97"/>
              <p:cNvSpPr>
                <a:spLocks noChangeArrowheads="1"/>
              </p:cNvSpPr>
              <p:nvPr/>
            </p:nvSpPr>
            <p:spPr bwMode="auto">
              <a:xfrm>
                <a:off x="5178008" y="6228108"/>
                <a:ext cx="62587" cy="224212"/>
              </a:xfrm>
              <a:prstGeom prst="rect">
                <a:avLst/>
              </a:prstGeom>
              <a:solidFill>
                <a:srgbClr val="BFBF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/>
                <a:endParaRPr lang="zh-CN" altLang="zh-CN" sz="180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59462" name="Oval 98"/>
              <p:cNvSpPr>
                <a:spLocks noChangeArrowheads="1"/>
              </p:cNvSpPr>
              <p:nvPr/>
            </p:nvSpPr>
            <p:spPr bwMode="auto">
              <a:xfrm>
                <a:off x="5023497" y="5851547"/>
                <a:ext cx="1196974" cy="494417"/>
              </a:xfrm>
              <a:prstGeom prst="ellipse">
                <a:avLst/>
              </a:prstGeom>
              <a:solidFill>
                <a:srgbClr val="EAEA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/>
                <a:endParaRPr lang="zh-CN" altLang="zh-CN" sz="180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59457" name="Rectangle 93"/>
            <p:cNvSpPr>
              <a:spLocks noChangeArrowheads="1"/>
            </p:cNvSpPr>
            <p:nvPr/>
          </p:nvSpPr>
          <p:spPr bwMode="auto">
            <a:xfrm>
              <a:off x="6360741" y="5695021"/>
              <a:ext cx="86057" cy="12647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endParaRPr lang="zh-CN" altLang="zh-CN" sz="180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9458" name="Rectangle 94"/>
            <p:cNvSpPr>
              <a:spLocks noChangeArrowheads="1"/>
            </p:cNvSpPr>
            <p:nvPr/>
          </p:nvSpPr>
          <p:spPr bwMode="auto">
            <a:xfrm>
              <a:off x="5142253" y="5700770"/>
              <a:ext cx="86057" cy="12647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endParaRPr lang="zh-CN" altLang="zh-CN" sz="180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</p:grpSp>
      <p:grpSp>
        <p:nvGrpSpPr>
          <p:cNvPr id="59405" name="Group 44"/>
          <p:cNvGrpSpPr>
            <a:grpSpLocks/>
          </p:cNvGrpSpPr>
          <p:nvPr/>
        </p:nvGrpSpPr>
        <p:grpSpPr bwMode="auto">
          <a:xfrm>
            <a:off x="5400675" y="1608138"/>
            <a:ext cx="1092200" cy="303212"/>
            <a:chOff x="5128542" y="4838701"/>
            <a:chExt cx="1300833" cy="530211"/>
          </a:xfrm>
        </p:grpSpPr>
        <p:pic>
          <p:nvPicPr>
            <p:cNvPr id="59453" name="Picture 2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28542" y="4838701"/>
              <a:ext cx="1300833" cy="4913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9454" name="Rectangle 90"/>
            <p:cNvSpPr>
              <a:spLocks noChangeArrowheads="1"/>
            </p:cNvSpPr>
            <p:nvPr/>
          </p:nvSpPr>
          <p:spPr bwMode="auto">
            <a:xfrm>
              <a:off x="6327275" y="5219009"/>
              <a:ext cx="86974" cy="1276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endParaRPr lang="zh-CN" altLang="zh-CN" sz="180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9455" name="Rectangle 91"/>
            <p:cNvSpPr>
              <a:spLocks noChangeArrowheads="1"/>
            </p:cNvSpPr>
            <p:nvPr/>
          </p:nvSpPr>
          <p:spPr bwMode="auto">
            <a:xfrm>
              <a:off x="5158794" y="5241217"/>
              <a:ext cx="86974" cy="1276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endParaRPr lang="zh-CN" altLang="zh-CN" sz="180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</p:grpSp>
      <p:grpSp>
        <p:nvGrpSpPr>
          <p:cNvPr id="59406" name="Group 45"/>
          <p:cNvGrpSpPr>
            <a:grpSpLocks/>
          </p:cNvGrpSpPr>
          <p:nvPr/>
        </p:nvGrpSpPr>
        <p:grpSpPr bwMode="auto">
          <a:xfrm>
            <a:off x="3259139" y="1196975"/>
            <a:ext cx="1150937" cy="730250"/>
            <a:chOff x="2387973" y="4309243"/>
            <a:chExt cx="1771787" cy="1282262"/>
          </a:xfrm>
        </p:grpSpPr>
        <p:pic>
          <p:nvPicPr>
            <p:cNvPr id="59449" name="Picture 9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83481" y="4309243"/>
              <a:ext cx="1285463" cy="12822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9" name="Rectangle 88"/>
            <p:cNvSpPr/>
            <p:nvPr/>
          </p:nvSpPr>
          <p:spPr>
            <a:xfrm rot="11601822">
              <a:off x="2387973" y="5128665"/>
              <a:ext cx="1771787" cy="422704"/>
            </a:xfrm>
            <a:prstGeom prst="rect">
              <a:avLst/>
            </a:prstGeom>
            <a:gradFill>
              <a:gsLst>
                <a:gs pos="0">
                  <a:sysClr val="window" lastClr="FFFFFF"/>
                </a:gs>
                <a:gs pos="50000">
                  <a:sysClr val="window" lastClr="FFFFFF">
                    <a:alpha val="48000"/>
                  </a:sysClr>
                </a:gs>
                <a:gs pos="100000">
                  <a:sysClr val="window" lastClr="FFFFFF">
                    <a:alpha val="0"/>
                  </a:sysClr>
                </a:gs>
              </a:gsLst>
              <a:lin ang="54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defRPr/>
              </a:pPr>
              <a:endParaRPr lang="en-US" sz="1800" dirty="0">
                <a:solidFill>
                  <a:srgbClr val="FFFFFF"/>
                </a:solidFill>
                <a:latin typeface="Calibri" charset="0"/>
              </a:endParaRPr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4459288" y="2908300"/>
            <a:ext cx="769763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i="1" kern="0" dirty="0">
                <a:solidFill>
                  <a:srgbClr val="000099"/>
                </a:solidFill>
                <a:latin typeface="Comic Sans MS" panose="030F0702030302020204" pitchFamily="66" charset="0"/>
              </a:rPr>
              <a:t>R</a:t>
            </a:r>
            <a:r>
              <a:rPr lang="en-US" kern="0" dirty="0">
                <a:solidFill>
                  <a:srgbClr val="000099"/>
                </a:solidFill>
                <a:latin typeface="Comic Sans MS" panose="030F0702030302020204" pitchFamily="66" charset="0"/>
              </a:rPr>
              <a:t> bps</a:t>
            </a:r>
          </a:p>
        </p:txBody>
      </p:sp>
      <p:cxnSp>
        <p:nvCxnSpPr>
          <p:cNvPr id="59408" name="Straight Connector 47"/>
          <p:cNvCxnSpPr>
            <a:cxnSpLocks noChangeShapeType="1"/>
          </p:cNvCxnSpPr>
          <p:nvPr/>
        </p:nvCxnSpPr>
        <p:spPr bwMode="auto">
          <a:xfrm flipV="1">
            <a:off x="6491288" y="2879725"/>
            <a:ext cx="1738312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59409" name="Group 100"/>
          <p:cNvGrpSpPr>
            <a:grpSpLocks/>
          </p:cNvGrpSpPr>
          <p:nvPr/>
        </p:nvGrpSpPr>
        <p:grpSpPr bwMode="auto">
          <a:xfrm>
            <a:off x="7469188" y="2071689"/>
            <a:ext cx="1477962" cy="1284287"/>
            <a:chOff x="-44" y="1473"/>
            <a:chExt cx="981" cy="1105"/>
          </a:xfrm>
        </p:grpSpPr>
        <p:pic>
          <p:nvPicPr>
            <p:cNvPr id="59447" name="Picture 101" descr="desktop_computer_stylized_medium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7" name="Freeform 102"/>
            <p:cNvSpPr>
              <a:spLocks/>
            </p:cNvSpPr>
            <p:nvPr/>
          </p:nvSpPr>
          <p:spPr bwMode="auto">
            <a:xfrm flipH="1">
              <a:off x="374" y="1580"/>
              <a:ext cx="474" cy="505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ysClr val="window" lastClr="FFFFFF"/>
                </a:gs>
              </a:gsLst>
              <a:lin ang="2700000" scaled="1"/>
            </a:gradFill>
            <a:ln w="9525" cap="flat" cmpd="sng">
              <a:noFill/>
              <a:prstDash val="solid"/>
              <a:round/>
              <a:headEnd/>
              <a:tailEnd/>
            </a:ln>
          </p:spPr>
          <p:txBody>
            <a:bodyPr wrap="none"/>
            <a:lstStyle/>
            <a:p>
              <a:pPr>
                <a:defRPr/>
              </a:pPr>
              <a:endParaRPr lang="en-US" kern="0" dirty="0">
                <a:solidFill>
                  <a:prstClr val="black"/>
                </a:solidFill>
                <a:latin typeface="Comic Sans MS" panose="030F0702030302020204" pitchFamily="66" charset="0"/>
              </a:endParaRPr>
            </a:p>
          </p:txBody>
        </p:sp>
      </p:grpSp>
      <p:sp>
        <p:nvSpPr>
          <p:cNvPr id="50" name="TextBox 49"/>
          <p:cNvSpPr txBox="1"/>
          <p:nvPr/>
        </p:nvSpPr>
        <p:spPr>
          <a:xfrm>
            <a:off x="8951914" y="2778125"/>
            <a:ext cx="1386918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kern="0" dirty="0">
                <a:solidFill>
                  <a:srgbClr val="000099"/>
                </a:solidFill>
                <a:latin typeface="Comic Sans MS" panose="030F0702030302020204" pitchFamily="66" charset="0"/>
              </a:rPr>
              <a:t>destination</a:t>
            </a:r>
          </a:p>
        </p:txBody>
      </p:sp>
      <p:sp>
        <p:nvSpPr>
          <p:cNvPr id="59411" name="TextBox 52"/>
          <p:cNvSpPr txBox="1">
            <a:spLocks noChangeArrowheads="1"/>
          </p:cNvSpPr>
          <p:nvPr/>
        </p:nvSpPr>
        <p:spPr bwMode="auto">
          <a:xfrm>
            <a:off x="3919538" y="2574925"/>
            <a:ext cx="27764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CN" sz="1600">
                <a:solidFill>
                  <a:srgbClr val="000099"/>
                </a:solidFill>
                <a:latin typeface="Comic Sans MS" panose="030F0702030302020204" pitchFamily="66" charset="0"/>
              </a:rPr>
              <a:t>1</a:t>
            </a:r>
          </a:p>
        </p:txBody>
      </p:sp>
      <p:sp>
        <p:nvSpPr>
          <p:cNvPr id="59412" name="TextBox 53"/>
          <p:cNvSpPr txBox="1">
            <a:spLocks noChangeArrowheads="1"/>
          </p:cNvSpPr>
          <p:nvPr/>
        </p:nvSpPr>
        <p:spPr bwMode="auto">
          <a:xfrm>
            <a:off x="3722688" y="2581275"/>
            <a:ext cx="30970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CN" sz="1600">
                <a:solidFill>
                  <a:srgbClr val="000099"/>
                </a:solidFill>
                <a:latin typeface="Comic Sans MS" panose="030F0702030302020204" pitchFamily="66" charset="0"/>
              </a:rPr>
              <a:t>2</a:t>
            </a:r>
          </a:p>
        </p:txBody>
      </p:sp>
      <p:sp>
        <p:nvSpPr>
          <p:cNvPr id="59413" name="TextBox 54"/>
          <p:cNvSpPr txBox="1">
            <a:spLocks noChangeArrowheads="1"/>
          </p:cNvSpPr>
          <p:nvPr/>
        </p:nvSpPr>
        <p:spPr bwMode="auto">
          <a:xfrm>
            <a:off x="3535363" y="2578100"/>
            <a:ext cx="30970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CN" sz="1600">
                <a:solidFill>
                  <a:srgbClr val="000099"/>
                </a:solidFill>
                <a:latin typeface="Comic Sans MS" panose="030F0702030302020204" pitchFamily="66" charset="0"/>
              </a:rPr>
              <a:t>3</a:t>
            </a:r>
          </a:p>
        </p:txBody>
      </p:sp>
      <p:grpSp>
        <p:nvGrpSpPr>
          <p:cNvPr id="59414" name="Group 55"/>
          <p:cNvGrpSpPr>
            <a:grpSpLocks/>
          </p:cNvGrpSpPr>
          <p:nvPr/>
        </p:nvGrpSpPr>
        <p:grpSpPr bwMode="auto">
          <a:xfrm>
            <a:off x="3268664" y="1873251"/>
            <a:ext cx="2935287" cy="841375"/>
            <a:chOff x="593766" y="5264055"/>
            <a:chExt cx="3597129" cy="1011695"/>
          </a:xfrm>
        </p:grpSpPr>
        <p:grpSp>
          <p:nvGrpSpPr>
            <p:cNvPr id="59418" name="Group 56"/>
            <p:cNvGrpSpPr>
              <a:grpSpLocks/>
            </p:cNvGrpSpPr>
            <p:nvPr/>
          </p:nvGrpSpPr>
          <p:grpSpPr bwMode="auto">
            <a:xfrm>
              <a:off x="3527077" y="5264055"/>
              <a:ext cx="617671" cy="927313"/>
              <a:chOff x="2105936" y="5387204"/>
              <a:chExt cx="617671" cy="927313"/>
            </a:xfrm>
          </p:grpSpPr>
          <p:sp>
            <p:nvSpPr>
              <p:cNvPr id="59439" name="Rectangle 77"/>
              <p:cNvSpPr>
                <a:spLocks noChangeArrowheads="1"/>
              </p:cNvSpPr>
              <p:nvPr/>
            </p:nvSpPr>
            <p:spPr bwMode="auto">
              <a:xfrm>
                <a:off x="2577155" y="6049578"/>
                <a:ext cx="140072" cy="265331"/>
              </a:xfrm>
              <a:prstGeom prst="rect">
                <a:avLst/>
              </a:prstGeom>
              <a:solidFill>
                <a:srgbClr val="33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/>
                <a:endParaRPr lang="zh-CN" altLang="zh-CN" sz="180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79" name="Freeform 78"/>
              <p:cNvSpPr/>
              <p:nvPr/>
            </p:nvSpPr>
            <p:spPr>
              <a:xfrm>
                <a:off x="2110248" y="5705984"/>
                <a:ext cx="466907" cy="608925"/>
              </a:xfrm>
              <a:custGeom>
                <a:avLst/>
                <a:gdLst>
                  <a:gd name="connsiteX0" fmla="*/ 0 w 966787"/>
                  <a:gd name="connsiteY0" fmla="*/ 0 h 2138362"/>
                  <a:gd name="connsiteX1" fmla="*/ 0 w 966787"/>
                  <a:gd name="connsiteY1" fmla="*/ 1190625 h 2138362"/>
                  <a:gd name="connsiteX2" fmla="*/ 966787 w 966787"/>
                  <a:gd name="connsiteY2" fmla="*/ 2138362 h 2138362"/>
                  <a:gd name="connsiteX3" fmla="*/ 962025 w 966787"/>
                  <a:gd name="connsiteY3" fmla="*/ 742950 h 2138362"/>
                  <a:gd name="connsiteX4" fmla="*/ 0 w 966787"/>
                  <a:gd name="connsiteY4" fmla="*/ 0 h 2138362"/>
                  <a:gd name="connsiteX0" fmla="*/ 0 w 967997"/>
                  <a:gd name="connsiteY0" fmla="*/ 0 h 2138362"/>
                  <a:gd name="connsiteX1" fmla="*/ 0 w 967997"/>
                  <a:gd name="connsiteY1" fmla="*/ 1190625 h 2138362"/>
                  <a:gd name="connsiteX2" fmla="*/ 966787 w 967997"/>
                  <a:gd name="connsiteY2" fmla="*/ 2138362 h 2138362"/>
                  <a:gd name="connsiteX3" fmla="*/ 967618 w 967997"/>
                  <a:gd name="connsiteY3" fmla="*/ 1495143 h 2138362"/>
                  <a:gd name="connsiteX4" fmla="*/ 0 w 967997"/>
                  <a:gd name="connsiteY4" fmla="*/ 0 h 2138362"/>
                  <a:gd name="connsiteX0" fmla="*/ 0 w 967997"/>
                  <a:gd name="connsiteY0" fmla="*/ 0 h 1424095"/>
                  <a:gd name="connsiteX1" fmla="*/ 0 w 967997"/>
                  <a:gd name="connsiteY1" fmla="*/ 476358 h 1424095"/>
                  <a:gd name="connsiteX2" fmla="*/ 966787 w 967997"/>
                  <a:gd name="connsiteY2" fmla="*/ 1424095 h 1424095"/>
                  <a:gd name="connsiteX3" fmla="*/ 967618 w 967997"/>
                  <a:gd name="connsiteY3" fmla="*/ 780876 h 1424095"/>
                  <a:gd name="connsiteX4" fmla="*/ 0 w 967997"/>
                  <a:gd name="connsiteY4" fmla="*/ 0 h 14240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67997" h="1424095">
                    <a:moveTo>
                      <a:pt x="0" y="0"/>
                    </a:moveTo>
                    <a:lnTo>
                      <a:pt x="0" y="476358"/>
                    </a:lnTo>
                    <a:lnTo>
                      <a:pt x="966787" y="1424095"/>
                    </a:lnTo>
                    <a:cubicBezTo>
                      <a:pt x="965200" y="958958"/>
                      <a:pt x="969205" y="1246013"/>
                      <a:pt x="967618" y="780876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F81BD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>
                  <a:defRPr/>
                </a:pPr>
                <a:endParaRPr lang="en-US" kern="0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80" name="Freeform 79"/>
              <p:cNvSpPr/>
              <p:nvPr/>
            </p:nvSpPr>
            <p:spPr>
              <a:xfrm>
                <a:off x="2106358" y="5688804"/>
                <a:ext cx="616705" cy="355048"/>
              </a:xfrm>
              <a:custGeom>
                <a:avLst/>
                <a:gdLst>
                  <a:gd name="connsiteX0" fmla="*/ 0 w 966787"/>
                  <a:gd name="connsiteY0" fmla="*/ 0 h 2138362"/>
                  <a:gd name="connsiteX1" fmla="*/ 0 w 966787"/>
                  <a:gd name="connsiteY1" fmla="*/ 1190625 h 2138362"/>
                  <a:gd name="connsiteX2" fmla="*/ 966787 w 966787"/>
                  <a:gd name="connsiteY2" fmla="*/ 2138362 h 2138362"/>
                  <a:gd name="connsiteX3" fmla="*/ 962025 w 966787"/>
                  <a:gd name="connsiteY3" fmla="*/ 742950 h 2138362"/>
                  <a:gd name="connsiteX4" fmla="*/ 0 w 966787"/>
                  <a:gd name="connsiteY4" fmla="*/ 0 h 2138362"/>
                  <a:gd name="connsiteX0" fmla="*/ 928688 w 1895475"/>
                  <a:gd name="connsiteY0" fmla="*/ 0 h 2138362"/>
                  <a:gd name="connsiteX1" fmla="*/ 0 w 1895475"/>
                  <a:gd name="connsiteY1" fmla="*/ 461963 h 2138362"/>
                  <a:gd name="connsiteX2" fmla="*/ 1895475 w 1895475"/>
                  <a:gd name="connsiteY2" fmla="*/ 2138362 h 2138362"/>
                  <a:gd name="connsiteX3" fmla="*/ 1890713 w 1895475"/>
                  <a:gd name="connsiteY3" fmla="*/ 742950 h 2138362"/>
                  <a:gd name="connsiteX4" fmla="*/ 928688 w 1895475"/>
                  <a:gd name="connsiteY4" fmla="*/ 0 h 213836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890713 w 1895475"/>
                  <a:gd name="connsiteY3" fmla="*/ 342900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143000 w 1895475"/>
                  <a:gd name="connsiteY3" fmla="*/ 7762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143000 w 1895475"/>
                  <a:gd name="connsiteY3" fmla="*/ 7762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238250 w 1895475"/>
                  <a:gd name="connsiteY3" fmla="*/ 8143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238250 w 1895475"/>
                  <a:gd name="connsiteY3" fmla="*/ 814388 h 1738312"/>
                  <a:gd name="connsiteX4" fmla="*/ 247650 w 1895475"/>
                  <a:gd name="connsiteY4" fmla="*/ 0 h 1738312"/>
                  <a:gd name="connsiteX0" fmla="*/ 247650 w 1238250"/>
                  <a:gd name="connsiteY0" fmla="*/ 0 h 862012"/>
                  <a:gd name="connsiteX1" fmla="*/ 0 w 1238250"/>
                  <a:gd name="connsiteY1" fmla="*/ 61913 h 862012"/>
                  <a:gd name="connsiteX2" fmla="*/ 947738 w 1238250"/>
                  <a:gd name="connsiteY2" fmla="*/ 862012 h 862012"/>
                  <a:gd name="connsiteX3" fmla="*/ 1238250 w 1238250"/>
                  <a:gd name="connsiteY3" fmla="*/ 814388 h 862012"/>
                  <a:gd name="connsiteX4" fmla="*/ 247650 w 1238250"/>
                  <a:gd name="connsiteY4" fmla="*/ 0 h 862012"/>
                  <a:gd name="connsiteX0" fmla="*/ 247650 w 1238250"/>
                  <a:gd name="connsiteY0" fmla="*/ 0 h 823912"/>
                  <a:gd name="connsiteX1" fmla="*/ 0 w 1238250"/>
                  <a:gd name="connsiteY1" fmla="*/ 61913 h 823912"/>
                  <a:gd name="connsiteX2" fmla="*/ 952500 w 1238250"/>
                  <a:gd name="connsiteY2" fmla="*/ 823912 h 823912"/>
                  <a:gd name="connsiteX3" fmla="*/ 1238250 w 1238250"/>
                  <a:gd name="connsiteY3" fmla="*/ 814388 h 823912"/>
                  <a:gd name="connsiteX4" fmla="*/ 247650 w 1238250"/>
                  <a:gd name="connsiteY4" fmla="*/ 0 h 823912"/>
                  <a:gd name="connsiteX0" fmla="*/ 247650 w 1238250"/>
                  <a:gd name="connsiteY0" fmla="*/ 0 h 823912"/>
                  <a:gd name="connsiteX1" fmla="*/ 0 w 1238250"/>
                  <a:gd name="connsiteY1" fmla="*/ 61913 h 823912"/>
                  <a:gd name="connsiteX2" fmla="*/ 952500 w 1238250"/>
                  <a:gd name="connsiteY2" fmla="*/ 823912 h 823912"/>
                  <a:gd name="connsiteX3" fmla="*/ 1238250 w 1238250"/>
                  <a:gd name="connsiteY3" fmla="*/ 814388 h 823912"/>
                  <a:gd name="connsiteX4" fmla="*/ 247650 w 1238250"/>
                  <a:gd name="connsiteY4" fmla="*/ 0 h 823912"/>
                  <a:gd name="connsiteX0" fmla="*/ 233363 w 1238250"/>
                  <a:gd name="connsiteY0" fmla="*/ 0 h 766762"/>
                  <a:gd name="connsiteX1" fmla="*/ 0 w 1238250"/>
                  <a:gd name="connsiteY1" fmla="*/ 4763 h 766762"/>
                  <a:gd name="connsiteX2" fmla="*/ 952500 w 1238250"/>
                  <a:gd name="connsiteY2" fmla="*/ 766762 h 766762"/>
                  <a:gd name="connsiteX3" fmla="*/ 1238250 w 1238250"/>
                  <a:gd name="connsiteY3" fmla="*/ 757238 h 766762"/>
                  <a:gd name="connsiteX4" fmla="*/ 233363 w 1238250"/>
                  <a:gd name="connsiteY4" fmla="*/ 0 h 766762"/>
                  <a:gd name="connsiteX0" fmla="*/ 233363 w 1238250"/>
                  <a:gd name="connsiteY0" fmla="*/ 0 h 773376"/>
                  <a:gd name="connsiteX1" fmla="*/ 0 w 1238250"/>
                  <a:gd name="connsiteY1" fmla="*/ 4763 h 773376"/>
                  <a:gd name="connsiteX2" fmla="*/ 952500 w 1238250"/>
                  <a:gd name="connsiteY2" fmla="*/ 766762 h 773376"/>
                  <a:gd name="connsiteX3" fmla="*/ 1238250 w 1238250"/>
                  <a:gd name="connsiteY3" fmla="*/ 771525 h 773376"/>
                  <a:gd name="connsiteX4" fmla="*/ 233363 w 1238250"/>
                  <a:gd name="connsiteY4" fmla="*/ 0 h 773376"/>
                  <a:gd name="connsiteX0" fmla="*/ 233363 w 1238250"/>
                  <a:gd name="connsiteY0" fmla="*/ 0 h 766762"/>
                  <a:gd name="connsiteX1" fmla="*/ 0 w 1238250"/>
                  <a:gd name="connsiteY1" fmla="*/ 4763 h 766762"/>
                  <a:gd name="connsiteX2" fmla="*/ 952500 w 1238250"/>
                  <a:gd name="connsiteY2" fmla="*/ 766762 h 766762"/>
                  <a:gd name="connsiteX3" fmla="*/ 1238250 w 1238250"/>
                  <a:gd name="connsiteY3" fmla="*/ 757236 h 766762"/>
                  <a:gd name="connsiteX4" fmla="*/ 233363 w 1238250"/>
                  <a:gd name="connsiteY4" fmla="*/ 0 h 766762"/>
                  <a:gd name="connsiteX0" fmla="*/ 233363 w 1238250"/>
                  <a:gd name="connsiteY0" fmla="*/ 0 h 773375"/>
                  <a:gd name="connsiteX1" fmla="*/ 0 w 1238250"/>
                  <a:gd name="connsiteY1" fmla="*/ 4763 h 773375"/>
                  <a:gd name="connsiteX2" fmla="*/ 952500 w 1238250"/>
                  <a:gd name="connsiteY2" fmla="*/ 766762 h 773375"/>
                  <a:gd name="connsiteX3" fmla="*/ 1238250 w 1238250"/>
                  <a:gd name="connsiteY3" fmla="*/ 771523 h 773375"/>
                  <a:gd name="connsiteX4" fmla="*/ 233363 w 1238250"/>
                  <a:gd name="connsiteY4" fmla="*/ 0 h 773375"/>
                  <a:gd name="connsiteX0" fmla="*/ 233363 w 1238250"/>
                  <a:gd name="connsiteY0" fmla="*/ 0 h 771523"/>
                  <a:gd name="connsiteX1" fmla="*/ 0 w 1238250"/>
                  <a:gd name="connsiteY1" fmla="*/ 4763 h 771523"/>
                  <a:gd name="connsiteX2" fmla="*/ 952500 w 1238250"/>
                  <a:gd name="connsiteY2" fmla="*/ 766762 h 771523"/>
                  <a:gd name="connsiteX3" fmla="*/ 1238250 w 1238250"/>
                  <a:gd name="connsiteY3" fmla="*/ 771523 h 771523"/>
                  <a:gd name="connsiteX4" fmla="*/ 233363 w 1238250"/>
                  <a:gd name="connsiteY4" fmla="*/ 0 h 771523"/>
                  <a:gd name="connsiteX0" fmla="*/ 233363 w 1238250"/>
                  <a:gd name="connsiteY0" fmla="*/ 0 h 771523"/>
                  <a:gd name="connsiteX1" fmla="*/ 0 w 1238250"/>
                  <a:gd name="connsiteY1" fmla="*/ 23466 h 771523"/>
                  <a:gd name="connsiteX2" fmla="*/ 952500 w 1238250"/>
                  <a:gd name="connsiteY2" fmla="*/ 766762 h 771523"/>
                  <a:gd name="connsiteX3" fmla="*/ 1238250 w 1238250"/>
                  <a:gd name="connsiteY3" fmla="*/ 771523 h 771523"/>
                  <a:gd name="connsiteX4" fmla="*/ 233363 w 1238250"/>
                  <a:gd name="connsiteY4" fmla="*/ 0 h 771523"/>
                  <a:gd name="connsiteX0" fmla="*/ 233363 w 1238250"/>
                  <a:gd name="connsiteY0" fmla="*/ 0 h 757496"/>
                  <a:gd name="connsiteX1" fmla="*/ 0 w 1238250"/>
                  <a:gd name="connsiteY1" fmla="*/ 9439 h 757496"/>
                  <a:gd name="connsiteX2" fmla="*/ 952500 w 1238250"/>
                  <a:gd name="connsiteY2" fmla="*/ 752735 h 757496"/>
                  <a:gd name="connsiteX3" fmla="*/ 1238250 w 1238250"/>
                  <a:gd name="connsiteY3" fmla="*/ 757496 h 757496"/>
                  <a:gd name="connsiteX4" fmla="*/ 233363 w 1238250"/>
                  <a:gd name="connsiteY4" fmla="*/ 0 h 757496"/>
                  <a:gd name="connsiteX0" fmla="*/ 233363 w 1277416"/>
                  <a:gd name="connsiteY0" fmla="*/ 0 h 813350"/>
                  <a:gd name="connsiteX1" fmla="*/ 0 w 1277416"/>
                  <a:gd name="connsiteY1" fmla="*/ 9439 h 813350"/>
                  <a:gd name="connsiteX2" fmla="*/ 952500 w 1277416"/>
                  <a:gd name="connsiteY2" fmla="*/ 752735 h 813350"/>
                  <a:gd name="connsiteX3" fmla="*/ 1277416 w 1277416"/>
                  <a:gd name="connsiteY3" fmla="*/ 813350 h 813350"/>
                  <a:gd name="connsiteX4" fmla="*/ 233363 w 1277416"/>
                  <a:gd name="connsiteY4" fmla="*/ 0 h 813350"/>
                  <a:gd name="connsiteX0" fmla="*/ 233363 w 1277416"/>
                  <a:gd name="connsiteY0" fmla="*/ 0 h 814795"/>
                  <a:gd name="connsiteX1" fmla="*/ 0 w 1277416"/>
                  <a:gd name="connsiteY1" fmla="*/ 9439 h 814795"/>
                  <a:gd name="connsiteX2" fmla="*/ 980474 w 1277416"/>
                  <a:gd name="connsiteY2" fmla="*/ 814795 h 814795"/>
                  <a:gd name="connsiteX3" fmla="*/ 1277416 w 1277416"/>
                  <a:gd name="connsiteY3" fmla="*/ 813350 h 814795"/>
                  <a:gd name="connsiteX4" fmla="*/ 233363 w 1277416"/>
                  <a:gd name="connsiteY4" fmla="*/ 0 h 8147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77416" h="814795">
                    <a:moveTo>
                      <a:pt x="233363" y="0"/>
                    </a:moveTo>
                    <a:lnTo>
                      <a:pt x="0" y="9439"/>
                    </a:lnTo>
                    <a:lnTo>
                      <a:pt x="980474" y="814795"/>
                    </a:lnTo>
                    <a:cubicBezTo>
                      <a:pt x="1088424" y="806858"/>
                      <a:pt x="1074215" y="806999"/>
                      <a:pt x="1277416" y="813350"/>
                    </a:cubicBezTo>
                    <a:lnTo>
                      <a:pt x="233363" y="0"/>
                    </a:lnTo>
                    <a:close/>
                  </a:path>
                </a:pathLst>
              </a:custGeom>
              <a:solidFill>
                <a:srgbClr val="0099CC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>
                  <a:defRPr/>
                </a:pPr>
                <a:endParaRPr lang="en-US" kern="0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81" name="Freeform 80"/>
              <p:cNvSpPr/>
              <p:nvPr/>
            </p:nvSpPr>
            <p:spPr>
              <a:xfrm>
                <a:off x="2114139" y="5396749"/>
                <a:ext cx="595306" cy="647102"/>
              </a:xfrm>
              <a:custGeom>
                <a:avLst/>
                <a:gdLst>
                  <a:gd name="connsiteX0" fmla="*/ 5411 w 597877"/>
                  <a:gd name="connsiteY0" fmla="*/ 13527 h 646573"/>
                  <a:gd name="connsiteX1" fmla="*/ 0 w 597877"/>
                  <a:gd name="connsiteY1" fmla="*/ 305702 h 646573"/>
                  <a:gd name="connsiteX2" fmla="*/ 457200 w 597877"/>
                  <a:gd name="connsiteY2" fmla="*/ 646573 h 646573"/>
                  <a:gd name="connsiteX3" fmla="*/ 597877 w 597877"/>
                  <a:gd name="connsiteY3" fmla="*/ 646573 h 646573"/>
                  <a:gd name="connsiteX4" fmla="*/ 595172 w 597877"/>
                  <a:gd name="connsiteY4" fmla="*/ 321934 h 646573"/>
                  <a:gd name="connsiteX5" fmla="*/ 110919 w 597877"/>
                  <a:gd name="connsiteY5" fmla="*/ 0 h 646573"/>
                  <a:gd name="connsiteX6" fmla="*/ 5411 w 597877"/>
                  <a:gd name="connsiteY6" fmla="*/ 13527 h 6465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97877" h="646573">
                    <a:moveTo>
                      <a:pt x="5411" y="13527"/>
                    </a:moveTo>
                    <a:lnTo>
                      <a:pt x="0" y="305702"/>
                    </a:lnTo>
                    <a:lnTo>
                      <a:pt x="457200" y="646573"/>
                    </a:lnTo>
                    <a:lnTo>
                      <a:pt x="597877" y="646573"/>
                    </a:lnTo>
                    <a:cubicBezTo>
                      <a:pt x="596975" y="538360"/>
                      <a:pt x="596074" y="430147"/>
                      <a:pt x="595172" y="321934"/>
                    </a:cubicBezTo>
                    <a:lnTo>
                      <a:pt x="110919" y="0"/>
                    </a:lnTo>
                    <a:lnTo>
                      <a:pt x="5411" y="13527"/>
                    </a:lnTo>
                    <a:close/>
                  </a:path>
                </a:pathLst>
              </a:custGeom>
              <a:noFill/>
              <a:ln w="12700" cap="flat" cmpd="sng" algn="ctr">
                <a:solidFill>
                  <a:sysClr val="windowText" lastClr="000000"/>
                </a:solidFill>
                <a:prstDash val="sysDash"/>
              </a:ln>
              <a:effectLst/>
            </p:spPr>
            <p:txBody>
              <a:bodyPr anchor="ctr"/>
              <a:lstStyle/>
              <a:p>
                <a:pPr algn="ctr">
                  <a:defRPr/>
                </a:pPr>
                <a:endParaRPr lang="en-US" kern="0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59443" name="Straight Connector 81"/>
              <p:cNvCxnSpPr>
                <a:cxnSpLocks noChangeShapeType="1"/>
                <a:stCxn id="81" idx="0"/>
              </p:cNvCxnSpPr>
              <p:nvPr/>
            </p:nvCxnSpPr>
            <p:spPr bwMode="auto">
              <a:xfrm>
                <a:off x="2118270" y="5410651"/>
                <a:ext cx="446379" cy="311112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ys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59444" name="Straight Connector 82"/>
              <p:cNvCxnSpPr>
                <a:cxnSpLocks noChangeShapeType="1"/>
                <a:endCxn id="81" idx="4"/>
              </p:cNvCxnSpPr>
              <p:nvPr/>
            </p:nvCxnSpPr>
            <p:spPr bwMode="auto">
              <a:xfrm flipV="1">
                <a:off x="2567354" y="5719058"/>
                <a:ext cx="140677" cy="2705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ys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59445" name="Straight Connector 83"/>
              <p:cNvCxnSpPr>
                <a:cxnSpLocks noChangeShapeType="1"/>
                <a:endCxn id="81" idx="2"/>
              </p:cNvCxnSpPr>
              <p:nvPr/>
            </p:nvCxnSpPr>
            <p:spPr bwMode="auto">
              <a:xfrm flipH="1">
                <a:off x="2570059" y="5721763"/>
                <a:ext cx="2705" cy="321934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ys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59446" name="Straight Connector 84"/>
              <p:cNvCxnSpPr>
                <a:cxnSpLocks noChangeShapeType="1"/>
              </p:cNvCxnSpPr>
              <p:nvPr/>
            </p:nvCxnSpPr>
            <p:spPr bwMode="auto">
              <a:xfrm flipH="1">
                <a:off x="2221974" y="5387204"/>
                <a:ext cx="2705" cy="321934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ys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59419" name="Group 57"/>
            <p:cNvGrpSpPr>
              <a:grpSpLocks/>
            </p:cNvGrpSpPr>
            <p:nvPr/>
          </p:nvGrpSpPr>
          <p:grpSpPr bwMode="auto">
            <a:xfrm>
              <a:off x="1326802" y="5273580"/>
              <a:ext cx="617671" cy="927313"/>
              <a:chOff x="2105936" y="5387204"/>
              <a:chExt cx="617671" cy="927313"/>
            </a:xfrm>
          </p:grpSpPr>
          <p:sp>
            <p:nvSpPr>
              <p:cNvPr id="70" name="Freeform 69"/>
              <p:cNvSpPr/>
              <p:nvPr/>
            </p:nvSpPr>
            <p:spPr>
              <a:xfrm>
                <a:off x="2110224" y="5706003"/>
                <a:ext cx="466907" cy="608926"/>
              </a:xfrm>
              <a:custGeom>
                <a:avLst/>
                <a:gdLst>
                  <a:gd name="connsiteX0" fmla="*/ 0 w 966787"/>
                  <a:gd name="connsiteY0" fmla="*/ 0 h 2138362"/>
                  <a:gd name="connsiteX1" fmla="*/ 0 w 966787"/>
                  <a:gd name="connsiteY1" fmla="*/ 1190625 h 2138362"/>
                  <a:gd name="connsiteX2" fmla="*/ 966787 w 966787"/>
                  <a:gd name="connsiteY2" fmla="*/ 2138362 h 2138362"/>
                  <a:gd name="connsiteX3" fmla="*/ 962025 w 966787"/>
                  <a:gd name="connsiteY3" fmla="*/ 742950 h 2138362"/>
                  <a:gd name="connsiteX4" fmla="*/ 0 w 966787"/>
                  <a:gd name="connsiteY4" fmla="*/ 0 h 2138362"/>
                  <a:gd name="connsiteX0" fmla="*/ 0 w 967997"/>
                  <a:gd name="connsiteY0" fmla="*/ 0 h 2138362"/>
                  <a:gd name="connsiteX1" fmla="*/ 0 w 967997"/>
                  <a:gd name="connsiteY1" fmla="*/ 1190625 h 2138362"/>
                  <a:gd name="connsiteX2" fmla="*/ 966787 w 967997"/>
                  <a:gd name="connsiteY2" fmla="*/ 2138362 h 2138362"/>
                  <a:gd name="connsiteX3" fmla="*/ 967618 w 967997"/>
                  <a:gd name="connsiteY3" fmla="*/ 1495143 h 2138362"/>
                  <a:gd name="connsiteX4" fmla="*/ 0 w 967997"/>
                  <a:gd name="connsiteY4" fmla="*/ 0 h 2138362"/>
                  <a:gd name="connsiteX0" fmla="*/ 0 w 967997"/>
                  <a:gd name="connsiteY0" fmla="*/ 0 h 1424095"/>
                  <a:gd name="connsiteX1" fmla="*/ 0 w 967997"/>
                  <a:gd name="connsiteY1" fmla="*/ 476358 h 1424095"/>
                  <a:gd name="connsiteX2" fmla="*/ 966787 w 967997"/>
                  <a:gd name="connsiteY2" fmla="*/ 1424095 h 1424095"/>
                  <a:gd name="connsiteX3" fmla="*/ 967618 w 967997"/>
                  <a:gd name="connsiteY3" fmla="*/ 780876 h 1424095"/>
                  <a:gd name="connsiteX4" fmla="*/ 0 w 967997"/>
                  <a:gd name="connsiteY4" fmla="*/ 0 h 14240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67997" h="1424095">
                    <a:moveTo>
                      <a:pt x="0" y="0"/>
                    </a:moveTo>
                    <a:lnTo>
                      <a:pt x="0" y="476358"/>
                    </a:lnTo>
                    <a:lnTo>
                      <a:pt x="966787" y="1424095"/>
                    </a:lnTo>
                    <a:cubicBezTo>
                      <a:pt x="965200" y="958958"/>
                      <a:pt x="969205" y="1246013"/>
                      <a:pt x="967618" y="780876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F81BD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>
                  <a:defRPr/>
                </a:pPr>
                <a:endParaRPr lang="en-US" kern="0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71" name="Freeform 70"/>
              <p:cNvSpPr/>
              <p:nvPr/>
            </p:nvSpPr>
            <p:spPr>
              <a:xfrm>
                <a:off x="2106333" y="5688824"/>
                <a:ext cx="616707" cy="355048"/>
              </a:xfrm>
              <a:custGeom>
                <a:avLst/>
                <a:gdLst>
                  <a:gd name="connsiteX0" fmla="*/ 0 w 966787"/>
                  <a:gd name="connsiteY0" fmla="*/ 0 h 2138362"/>
                  <a:gd name="connsiteX1" fmla="*/ 0 w 966787"/>
                  <a:gd name="connsiteY1" fmla="*/ 1190625 h 2138362"/>
                  <a:gd name="connsiteX2" fmla="*/ 966787 w 966787"/>
                  <a:gd name="connsiteY2" fmla="*/ 2138362 h 2138362"/>
                  <a:gd name="connsiteX3" fmla="*/ 962025 w 966787"/>
                  <a:gd name="connsiteY3" fmla="*/ 742950 h 2138362"/>
                  <a:gd name="connsiteX4" fmla="*/ 0 w 966787"/>
                  <a:gd name="connsiteY4" fmla="*/ 0 h 2138362"/>
                  <a:gd name="connsiteX0" fmla="*/ 928688 w 1895475"/>
                  <a:gd name="connsiteY0" fmla="*/ 0 h 2138362"/>
                  <a:gd name="connsiteX1" fmla="*/ 0 w 1895475"/>
                  <a:gd name="connsiteY1" fmla="*/ 461963 h 2138362"/>
                  <a:gd name="connsiteX2" fmla="*/ 1895475 w 1895475"/>
                  <a:gd name="connsiteY2" fmla="*/ 2138362 h 2138362"/>
                  <a:gd name="connsiteX3" fmla="*/ 1890713 w 1895475"/>
                  <a:gd name="connsiteY3" fmla="*/ 742950 h 2138362"/>
                  <a:gd name="connsiteX4" fmla="*/ 928688 w 1895475"/>
                  <a:gd name="connsiteY4" fmla="*/ 0 h 213836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890713 w 1895475"/>
                  <a:gd name="connsiteY3" fmla="*/ 342900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143000 w 1895475"/>
                  <a:gd name="connsiteY3" fmla="*/ 7762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143000 w 1895475"/>
                  <a:gd name="connsiteY3" fmla="*/ 7762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238250 w 1895475"/>
                  <a:gd name="connsiteY3" fmla="*/ 8143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238250 w 1895475"/>
                  <a:gd name="connsiteY3" fmla="*/ 814388 h 1738312"/>
                  <a:gd name="connsiteX4" fmla="*/ 247650 w 1895475"/>
                  <a:gd name="connsiteY4" fmla="*/ 0 h 1738312"/>
                  <a:gd name="connsiteX0" fmla="*/ 247650 w 1238250"/>
                  <a:gd name="connsiteY0" fmla="*/ 0 h 862012"/>
                  <a:gd name="connsiteX1" fmla="*/ 0 w 1238250"/>
                  <a:gd name="connsiteY1" fmla="*/ 61913 h 862012"/>
                  <a:gd name="connsiteX2" fmla="*/ 947738 w 1238250"/>
                  <a:gd name="connsiteY2" fmla="*/ 862012 h 862012"/>
                  <a:gd name="connsiteX3" fmla="*/ 1238250 w 1238250"/>
                  <a:gd name="connsiteY3" fmla="*/ 814388 h 862012"/>
                  <a:gd name="connsiteX4" fmla="*/ 247650 w 1238250"/>
                  <a:gd name="connsiteY4" fmla="*/ 0 h 862012"/>
                  <a:gd name="connsiteX0" fmla="*/ 247650 w 1238250"/>
                  <a:gd name="connsiteY0" fmla="*/ 0 h 823912"/>
                  <a:gd name="connsiteX1" fmla="*/ 0 w 1238250"/>
                  <a:gd name="connsiteY1" fmla="*/ 61913 h 823912"/>
                  <a:gd name="connsiteX2" fmla="*/ 952500 w 1238250"/>
                  <a:gd name="connsiteY2" fmla="*/ 823912 h 823912"/>
                  <a:gd name="connsiteX3" fmla="*/ 1238250 w 1238250"/>
                  <a:gd name="connsiteY3" fmla="*/ 814388 h 823912"/>
                  <a:gd name="connsiteX4" fmla="*/ 247650 w 1238250"/>
                  <a:gd name="connsiteY4" fmla="*/ 0 h 823912"/>
                  <a:gd name="connsiteX0" fmla="*/ 247650 w 1238250"/>
                  <a:gd name="connsiteY0" fmla="*/ 0 h 823912"/>
                  <a:gd name="connsiteX1" fmla="*/ 0 w 1238250"/>
                  <a:gd name="connsiteY1" fmla="*/ 61913 h 823912"/>
                  <a:gd name="connsiteX2" fmla="*/ 952500 w 1238250"/>
                  <a:gd name="connsiteY2" fmla="*/ 823912 h 823912"/>
                  <a:gd name="connsiteX3" fmla="*/ 1238250 w 1238250"/>
                  <a:gd name="connsiteY3" fmla="*/ 814388 h 823912"/>
                  <a:gd name="connsiteX4" fmla="*/ 247650 w 1238250"/>
                  <a:gd name="connsiteY4" fmla="*/ 0 h 823912"/>
                  <a:gd name="connsiteX0" fmla="*/ 233363 w 1238250"/>
                  <a:gd name="connsiteY0" fmla="*/ 0 h 766762"/>
                  <a:gd name="connsiteX1" fmla="*/ 0 w 1238250"/>
                  <a:gd name="connsiteY1" fmla="*/ 4763 h 766762"/>
                  <a:gd name="connsiteX2" fmla="*/ 952500 w 1238250"/>
                  <a:gd name="connsiteY2" fmla="*/ 766762 h 766762"/>
                  <a:gd name="connsiteX3" fmla="*/ 1238250 w 1238250"/>
                  <a:gd name="connsiteY3" fmla="*/ 757238 h 766762"/>
                  <a:gd name="connsiteX4" fmla="*/ 233363 w 1238250"/>
                  <a:gd name="connsiteY4" fmla="*/ 0 h 766762"/>
                  <a:gd name="connsiteX0" fmla="*/ 233363 w 1238250"/>
                  <a:gd name="connsiteY0" fmla="*/ 0 h 773376"/>
                  <a:gd name="connsiteX1" fmla="*/ 0 w 1238250"/>
                  <a:gd name="connsiteY1" fmla="*/ 4763 h 773376"/>
                  <a:gd name="connsiteX2" fmla="*/ 952500 w 1238250"/>
                  <a:gd name="connsiteY2" fmla="*/ 766762 h 773376"/>
                  <a:gd name="connsiteX3" fmla="*/ 1238250 w 1238250"/>
                  <a:gd name="connsiteY3" fmla="*/ 771525 h 773376"/>
                  <a:gd name="connsiteX4" fmla="*/ 233363 w 1238250"/>
                  <a:gd name="connsiteY4" fmla="*/ 0 h 773376"/>
                  <a:gd name="connsiteX0" fmla="*/ 233363 w 1238250"/>
                  <a:gd name="connsiteY0" fmla="*/ 0 h 766762"/>
                  <a:gd name="connsiteX1" fmla="*/ 0 w 1238250"/>
                  <a:gd name="connsiteY1" fmla="*/ 4763 h 766762"/>
                  <a:gd name="connsiteX2" fmla="*/ 952500 w 1238250"/>
                  <a:gd name="connsiteY2" fmla="*/ 766762 h 766762"/>
                  <a:gd name="connsiteX3" fmla="*/ 1238250 w 1238250"/>
                  <a:gd name="connsiteY3" fmla="*/ 757236 h 766762"/>
                  <a:gd name="connsiteX4" fmla="*/ 233363 w 1238250"/>
                  <a:gd name="connsiteY4" fmla="*/ 0 h 766762"/>
                  <a:gd name="connsiteX0" fmla="*/ 233363 w 1238250"/>
                  <a:gd name="connsiteY0" fmla="*/ 0 h 773375"/>
                  <a:gd name="connsiteX1" fmla="*/ 0 w 1238250"/>
                  <a:gd name="connsiteY1" fmla="*/ 4763 h 773375"/>
                  <a:gd name="connsiteX2" fmla="*/ 952500 w 1238250"/>
                  <a:gd name="connsiteY2" fmla="*/ 766762 h 773375"/>
                  <a:gd name="connsiteX3" fmla="*/ 1238250 w 1238250"/>
                  <a:gd name="connsiteY3" fmla="*/ 771523 h 773375"/>
                  <a:gd name="connsiteX4" fmla="*/ 233363 w 1238250"/>
                  <a:gd name="connsiteY4" fmla="*/ 0 h 773375"/>
                  <a:gd name="connsiteX0" fmla="*/ 233363 w 1238250"/>
                  <a:gd name="connsiteY0" fmla="*/ 0 h 771523"/>
                  <a:gd name="connsiteX1" fmla="*/ 0 w 1238250"/>
                  <a:gd name="connsiteY1" fmla="*/ 4763 h 771523"/>
                  <a:gd name="connsiteX2" fmla="*/ 952500 w 1238250"/>
                  <a:gd name="connsiteY2" fmla="*/ 766762 h 771523"/>
                  <a:gd name="connsiteX3" fmla="*/ 1238250 w 1238250"/>
                  <a:gd name="connsiteY3" fmla="*/ 771523 h 771523"/>
                  <a:gd name="connsiteX4" fmla="*/ 233363 w 1238250"/>
                  <a:gd name="connsiteY4" fmla="*/ 0 h 771523"/>
                  <a:gd name="connsiteX0" fmla="*/ 233363 w 1238250"/>
                  <a:gd name="connsiteY0" fmla="*/ 0 h 771523"/>
                  <a:gd name="connsiteX1" fmla="*/ 0 w 1238250"/>
                  <a:gd name="connsiteY1" fmla="*/ 23466 h 771523"/>
                  <a:gd name="connsiteX2" fmla="*/ 952500 w 1238250"/>
                  <a:gd name="connsiteY2" fmla="*/ 766762 h 771523"/>
                  <a:gd name="connsiteX3" fmla="*/ 1238250 w 1238250"/>
                  <a:gd name="connsiteY3" fmla="*/ 771523 h 771523"/>
                  <a:gd name="connsiteX4" fmla="*/ 233363 w 1238250"/>
                  <a:gd name="connsiteY4" fmla="*/ 0 h 771523"/>
                  <a:gd name="connsiteX0" fmla="*/ 233363 w 1238250"/>
                  <a:gd name="connsiteY0" fmla="*/ 0 h 757496"/>
                  <a:gd name="connsiteX1" fmla="*/ 0 w 1238250"/>
                  <a:gd name="connsiteY1" fmla="*/ 9439 h 757496"/>
                  <a:gd name="connsiteX2" fmla="*/ 952500 w 1238250"/>
                  <a:gd name="connsiteY2" fmla="*/ 752735 h 757496"/>
                  <a:gd name="connsiteX3" fmla="*/ 1238250 w 1238250"/>
                  <a:gd name="connsiteY3" fmla="*/ 757496 h 757496"/>
                  <a:gd name="connsiteX4" fmla="*/ 233363 w 1238250"/>
                  <a:gd name="connsiteY4" fmla="*/ 0 h 757496"/>
                  <a:gd name="connsiteX0" fmla="*/ 233363 w 1277416"/>
                  <a:gd name="connsiteY0" fmla="*/ 0 h 813350"/>
                  <a:gd name="connsiteX1" fmla="*/ 0 w 1277416"/>
                  <a:gd name="connsiteY1" fmla="*/ 9439 h 813350"/>
                  <a:gd name="connsiteX2" fmla="*/ 952500 w 1277416"/>
                  <a:gd name="connsiteY2" fmla="*/ 752735 h 813350"/>
                  <a:gd name="connsiteX3" fmla="*/ 1277416 w 1277416"/>
                  <a:gd name="connsiteY3" fmla="*/ 813350 h 813350"/>
                  <a:gd name="connsiteX4" fmla="*/ 233363 w 1277416"/>
                  <a:gd name="connsiteY4" fmla="*/ 0 h 813350"/>
                  <a:gd name="connsiteX0" fmla="*/ 233363 w 1277416"/>
                  <a:gd name="connsiteY0" fmla="*/ 0 h 814795"/>
                  <a:gd name="connsiteX1" fmla="*/ 0 w 1277416"/>
                  <a:gd name="connsiteY1" fmla="*/ 9439 h 814795"/>
                  <a:gd name="connsiteX2" fmla="*/ 980474 w 1277416"/>
                  <a:gd name="connsiteY2" fmla="*/ 814795 h 814795"/>
                  <a:gd name="connsiteX3" fmla="*/ 1277416 w 1277416"/>
                  <a:gd name="connsiteY3" fmla="*/ 813350 h 814795"/>
                  <a:gd name="connsiteX4" fmla="*/ 233363 w 1277416"/>
                  <a:gd name="connsiteY4" fmla="*/ 0 h 8147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77416" h="814795">
                    <a:moveTo>
                      <a:pt x="233363" y="0"/>
                    </a:moveTo>
                    <a:lnTo>
                      <a:pt x="0" y="9439"/>
                    </a:lnTo>
                    <a:lnTo>
                      <a:pt x="980474" y="814795"/>
                    </a:lnTo>
                    <a:cubicBezTo>
                      <a:pt x="1088424" y="806858"/>
                      <a:pt x="1074215" y="806999"/>
                      <a:pt x="1277416" y="813350"/>
                    </a:cubicBezTo>
                    <a:lnTo>
                      <a:pt x="233363" y="0"/>
                    </a:lnTo>
                    <a:close/>
                  </a:path>
                </a:pathLst>
              </a:custGeom>
              <a:solidFill>
                <a:srgbClr val="0099CC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>
                  <a:defRPr/>
                </a:pPr>
                <a:endParaRPr lang="en-US" kern="0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59433" name="Rectangle 71"/>
              <p:cNvSpPr>
                <a:spLocks noChangeArrowheads="1"/>
              </p:cNvSpPr>
              <p:nvPr/>
            </p:nvSpPr>
            <p:spPr bwMode="auto">
              <a:xfrm>
                <a:off x="2577131" y="6049598"/>
                <a:ext cx="140072" cy="265332"/>
              </a:xfrm>
              <a:prstGeom prst="rect">
                <a:avLst/>
              </a:prstGeom>
              <a:solidFill>
                <a:srgbClr val="33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/>
                <a:endParaRPr lang="zh-CN" altLang="zh-CN" sz="180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73" name="Freeform 72"/>
              <p:cNvSpPr/>
              <p:nvPr/>
            </p:nvSpPr>
            <p:spPr>
              <a:xfrm>
                <a:off x="2114115" y="5396768"/>
                <a:ext cx="595306" cy="647103"/>
              </a:xfrm>
              <a:custGeom>
                <a:avLst/>
                <a:gdLst>
                  <a:gd name="connsiteX0" fmla="*/ 5411 w 597877"/>
                  <a:gd name="connsiteY0" fmla="*/ 13527 h 646573"/>
                  <a:gd name="connsiteX1" fmla="*/ 0 w 597877"/>
                  <a:gd name="connsiteY1" fmla="*/ 305702 h 646573"/>
                  <a:gd name="connsiteX2" fmla="*/ 457200 w 597877"/>
                  <a:gd name="connsiteY2" fmla="*/ 646573 h 646573"/>
                  <a:gd name="connsiteX3" fmla="*/ 597877 w 597877"/>
                  <a:gd name="connsiteY3" fmla="*/ 646573 h 646573"/>
                  <a:gd name="connsiteX4" fmla="*/ 595172 w 597877"/>
                  <a:gd name="connsiteY4" fmla="*/ 321934 h 646573"/>
                  <a:gd name="connsiteX5" fmla="*/ 110919 w 597877"/>
                  <a:gd name="connsiteY5" fmla="*/ 0 h 646573"/>
                  <a:gd name="connsiteX6" fmla="*/ 5411 w 597877"/>
                  <a:gd name="connsiteY6" fmla="*/ 13527 h 6465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97877" h="646573">
                    <a:moveTo>
                      <a:pt x="5411" y="13527"/>
                    </a:moveTo>
                    <a:lnTo>
                      <a:pt x="0" y="305702"/>
                    </a:lnTo>
                    <a:lnTo>
                      <a:pt x="457200" y="646573"/>
                    </a:lnTo>
                    <a:lnTo>
                      <a:pt x="597877" y="646573"/>
                    </a:lnTo>
                    <a:cubicBezTo>
                      <a:pt x="596975" y="538360"/>
                      <a:pt x="596074" y="430147"/>
                      <a:pt x="595172" y="321934"/>
                    </a:cubicBezTo>
                    <a:lnTo>
                      <a:pt x="110919" y="0"/>
                    </a:lnTo>
                    <a:lnTo>
                      <a:pt x="5411" y="13527"/>
                    </a:lnTo>
                    <a:close/>
                  </a:path>
                </a:pathLst>
              </a:custGeom>
              <a:noFill/>
              <a:ln w="12700" cap="flat" cmpd="sng" algn="ctr">
                <a:solidFill>
                  <a:sysClr val="windowText" lastClr="000000"/>
                </a:solidFill>
                <a:prstDash val="sysDash"/>
              </a:ln>
              <a:effectLst/>
            </p:spPr>
            <p:txBody>
              <a:bodyPr anchor="ctr"/>
              <a:lstStyle/>
              <a:p>
                <a:pPr algn="ctr">
                  <a:defRPr/>
                </a:pPr>
                <a:endParaRPr lang="en-US" kern="0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59435" name="Straight Connector 73"/>
              <p:cNvCxnSpPr>
                <a:cxnSpLocks noChangeShapeType="1"/>
                <a:stCxn id="73" idx="0"/>
              </p:cNvCxnSpPr>
              <p:nvPr/>
            </p:nvCxnSpPr>
            <p:spPr bwMode="auto">
              <a:xfrm>
                <a:off x="2118270" y="5410651"/>
                <a:ext cx="446379" cy="311112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ys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59436" name="Straight Connector 74"/>
              <p:cNvCxnSpPr>
                <a:cxnSpLocks noChangeShapeType="1"/>
                <a:endCxn id="73" idx="4"/>
              </p:cNvCxnSpPr>
              <p:nvPr/>
            </p:nvCxnSpPr>
            <p:spPr bwMode="auto">
              <a:xfrm flipV="1">
                <a:off x="2567354" y="5719058"/>
                <a:ext cx="140677" cy="2705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ys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59437" name="Straight Connector 75"/>
              <p:cNvCxnSpPr>
                <a:cxnSpLocks noChangeShapeType="1"/>
                <a:endCxn id="73" idx="2"/>
              </p:cNvCxnSpPr>
              <p:nvPr/>
            </p:nvCxnSpPr>
            <p:spPr bwMode="auto">
              <a:xfrm flipH="1">
                <a:off x="2570059" y="5721763"/>
                <a:ext cx="2705" cy="321934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ys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59438" name="Straight Connector 76"/>
              <p:cNvCxnSpPr>
                <a:cxnSpLocks noChangeShapeType="1"/>
              </p:cNvCxnSpPr>
              <p:nvPr/>
            </p:nvCxnSpPr>
            <p:spPr bwMode="auto">
              <a:xfrm flipH="1">
                <a:off x="2221974" y="5387204"/>
                <a:ext cx="2705" cy="321934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ys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59420" name="Group 58"/>
            <p:cNvGrpSpPr>
              <a:grpSpLocks/>
            </p:cNvGrpSpPr>
            <p:nvPr/>
          </p:nvGrpSpPr>
          <p:grpSpPr bwMode="auto">
            <a:xfrm>
              <a:off x="971797" y="5294415"/>
              <a:ext cx="605641" cy="915203"/>
              <a:chOff x="335231" y="4405745"/>
              <a:chExt cx="1252537" cy="2138362"/>
            </a:xfrm>
          </p:grpSpPr>
          <p:sp>
            <p:nvSpPr>
              <p:cNvPr id="67" name="Freeform 66"/>
              <p:cNvSpPr/>
              <p:nvPr/>
            </p:nvSpPr>
            <p:spPr>
              <a:xfrm>
                <a:off x="333961" y="4406169"/>
                <a:ext cx="969641" cy="2136353"/>
              </a:xfrm>
              <a:custGeom>
                <a:avLst/>
                <a:gdLst>
                  <a:gd name="connsiteX0" fmla="*/ 0 w 966787"/>
                  <a:gd name="connsiteY0" fmla="*/ 0 h 2138362"/>
                  <a:gd name="connsiteX1" fmla="*/ 0 w 966787"/>
                  <a:gd name="connsiteY1" fmla="*/ 1190625 h 2138362"/>
                  <a:gd name="connsiteX2" fmla="*/ 966787 w 966787"/>
                  <a:gd name="connsiteY2" fmla="*/ 2138362 h 2138362"/>
                  <a:gd name="connsiteX3" fmla="*/ 962025 w 966787"/>
                  <a:gd name="connsiteY3" fmla="*/ 742950 h 2138362"/>
                  <a:gd name="connsiteX4" fmla="*/ 0 w 966787"/>
                  <a:gd name="connsiteY4" fmla="*/ 0 h 21383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66787" h="2138362">
                    <a:moveTo>
                      <a:pt x="0" y="0"/>
                    </a:moveTo>
                    <a:lnTo>
                      <a:pt x="0" y="1190625"/>
                    </a:lnTo>
                    <a:lnTo>
                      <a:pt x="966787" y="2138362"/>
                    </a:lnTo>
                    <a:cubicBezTo>
                      <a:pt x="965200" y="1673225"/>
                      <a:pt x="963612" y="1208087"/>
                      <a:pt x="962025" y="74295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F81BD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>
                  <a:defRPr/>
                </a:pPr>
                <a:endParaRPr lang="en-US" kern="0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68" name="Freeform 67"/>
              <p:cNvSpPr/>
              <p:nvPr/>
            </p:nvSpPr>
            <p:spPr>
              <a:xfrm>
                <a:off x="350055" y="4410631"/>
                <a:ext cx="1239211" cy="771583"/>
              </a:xfrm>
              <a:custGeom>
                <a:avLst/>
                <a:gdLst>
                  <a:gd name="connsiteX0" fmla="*/ 0 w 966787"/>
                  <a:gd name="connsiteY0" fmla="*/ 0 h 2138362"/>
                  <a:gd name="connsiteX1" fmla="*/ 0 w 966787"/>
                  <a:gd name="connsiteY1" fmla="*/ 1190625 h 2138362"/>
                  <a:gd name="connsiteX2" fmla="*/ 966787 w 966787"/>
                  <a:gd name="connsiteY2" fmla="*/ 2138362 h 2138362"/>
                  <a:gd name="connsiteX3" fmla="*/ 962025 w 966787"/>
                  <a:gd name="connsiteY3" fmla="*/ 742950 h 2138362"/>
                  <a:gd name="connsiteX4" fmla="*/ 0 w 966787"/>
                  <a:gd name="connsiteY4" fmla="*/ 0 h 2138362"/>
                  <a:gd name="connsiteX0" fmla="*/ 928688 w 1895475"/>
                  <a:gd name="connsiteY0" fmla="*/ 0 h 2138362"/>
                  <a:gd name="connsiteX1" fmla="*/ 0 w 1895475"/>
                  <a:gd name="connsiteY1" fmla="*/ 461963 h 2138362"/>
                  <a:gd name="connsiteX2" fmla="*/ 1895475 w 1895475"/>
                  <a:gd name="connsiteY2" fmla="*/ 2138362 h 2138362"/>
                  <a:gd name="connsiteX3" fmla="*/ 1890713 w 1895475"/>
                  <a:gd name="connsiteY3" fmla="*/ 742950 h 2138362"/>
                  <a:gd name="connsiteX4" fmla="*/ 928688 w 1895475"/>
                  <a:gd name="connsiteY4" fmla="*/ 0 h 213836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890713 w 1895475"/>
                  <a:gd name="connsiteY3" fmla="*/ 342900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143000 w 1895475"/>
                  <a:gd name="connsiteY3" fmla="*/ 7762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143000 w 1895475"/>
                  <a:gd name="connsiteY3" fmla="*/ 7762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238250 w 1895475"/>
                  <a:gd name="connsiteY3" fmla="*/ 8143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238250 w 1895475"/>
                  <a:gd name="connsiteY3" fmla="*/ 814388 h 1738312"/>
                  <a:gd name="connsiteX4" fmla="*/ 247650 w 1895475"/>
                  <a:gd name="connsiteY4" fmla="*/ 0 h 1738312"/>
                  <a:gd name="connsiteX0" fmla="*/ 247650 w 1238250"/>
                  <a:gd name="connsiteY0" fmla="*/ 0 h 862012"/>
                  <a:gd name="connsiteX1" fmla="*/ 0 w 1238250"/>
                  <a:gd name="connsiteY1" fmla="*/ 61913 h 862012"/>
                  <a:gd name="connsiteX2" fmla="*/ 947738 w 1238250"/>
                  <a:gd name="connsiteY2" fmla="*/ 862012 h 862012"/>
                  <a:gd name="connsiteX3" fmla="*/ 1238250 w 1238250"/>
                  <a:gd name="connsiteY3" fmla="*/ 814388 h 862012"/>
                  <a:gd name="connsiteX4" fmla="*/ 247650 w 1238250"/>
                  <a:gd name="connsiteY4" fmla="*/ 0 h 862012"/>
                  <a:gd name="connsiteX0" fmla="*/ 247650 w 1238250"/>
                  <a:gd name="connsiteY0" fmla="*/ 0 h 823912"/>
                  <a:gd name="connsiteX1" fmla="*/ 0 w 1238250"/>
                  <a:gd name="connsiteY1" fmla="*/ 61913 h 823912"/>
                  <a:gd name="connsiteX2" fmla="*/ 952500 w 1238250"/>
                  <a:gd name="connsiteY2" fmla="*/ 823912 h 823912"/>
                  <a:gd name="connsiteX3" fmla="*/ 1238250 w 1238250"/>
                  <a:gd name="connsiteY3" fmla="*/ 814388 h 823912"/>
                  <a:gd name="connsiteX4" fmla="*/ 247650 w 1238250"/>
                  <a:gd name="connsiteY4" fmla="*/ 0 h 823912"/>
                  <a:gd name="connsiteX0" fmla="*/ 247650 w 1238250"/>
                  <a:gd name="connsiteY0" fmla="*/ 0 h 823912"/>
                  <a:gd name="connsiteX1" fmla="*/ 0 w 1238250"/>
                  <a:gd name="connsiteY1" fmla="*/ 61913 h 823912"/>
                  <a:gd name="connsiteX2" fmla="*/ 952500 w 1238250"/>
                  <a:gd name="connsiteY2" fmla="*/ 823912 h 823912"/>
                  <a:gd name="connsiteX3" fmla="*/ 1238250 w 1238250"/>
                  <a:gd name="connsiteY3" fmla="*/ 814388 h 823912"/>
                  <a:gd name="connsiteX4" fmla="*/ 247650 w 1238250"/>
                  <a:gd name="connsiteY4" fmla="*/ 0 h 823912"/>
                  <a:gd name="connsiteX0" fmla="*/ 233363 w 1238250"/>
                  <a:gd name="connsiteY0" fmla="*/ 0 h 766762"/>
                  <a:gd name="connsiteX1" fmla="*/ 0 w 1238250"/>
                  <a:gd name="connsiteY1" fmla="*/ 4763 h 766762"/>
                  <a:gd name="connsiteX2" fmla="*/ 952500 w 1238250"/>
                  <a:gd name="connsiteY2" fmla="*/ 766762 h 766762"/>
                  <a:gd name="connsiteX3" fmla="*/ 1238250 w 1238250"/>
                  <a:gd name="connsiteY3" fmla="*/ 757238 h 766762"/>
                  <a:gd name="connsiteX4" fmla="*/ 233363 w 1238250"/>
                  <a:gd name="connsiteY4" fmla="*/ 0 h 766762"/>
                  <a:gd name="connsiteX0" fmla="*/ 233363 w 1238250"/>
                  <a:gd name="connsiteY0" fmla="*/ 0 h 773376"/>
                  <a:gd name="connsiteX1" fmla="*/ 0 w 1238250"/>
                  <a:gd name="connsiteY1" fmla="*/ 4763 h 773376"/>
                  <a:gd name="connsiteX2" fmla="*/ 952500 w 1238250"/>
                  <a:gd name="connsiteY2" fmla="*/ 766762 h 773376"/>
                  <a:gd name="connsiteX3" fmla="*/ 1238250 w 1238250"/>
                  <a:gd name="connsiteY3" fmla="*/ 771525 h 773376"/>
                  <a:gd name="connsiteX4" fmla="*/ 233363 w 1238250"/>
                  <a:gd name="connsiteY4" fmla="*/ 0 h 773376"/>
                  <a:gd name="connsiteX0" fmla="*/ 233363 w 1238250"/>
                  <a:gd name="connsiteY0" fmla="*/ 0 h 766762"/>
                  <a:gd name="connsiteX1" fmla="*/ 0 w 1238250"/>
                  <a:gd name="connsiteY1" fmla="*/ 4763 h 766762"/>
                  <a:gd name="connsiteX2" fmla="*/ 952500 w 1238250"/>
                  <a:gd name="connsiteY2" fmla="*/ 766762 h 766762"/>
                  <a:gd name="connsiteX3" fmla="*/ 1238250 w 1238250"/>
                  <a:gd name="connsiteY3" fmla="*/ 757236 h 766762"/>
                  <a:gd name="connsiteX4" fmla="*/ 233363 w 1238250"/>
                  <a:gd name="connsiteY4" fmla="*/ 0 h 766762"/>
                  <a:gd name="connsiteX0" fmla="*/ 233363 w 1238250"/>
                  <a:gd name="connsiteY0" fmla="*/ 0 h 773375"/>
                  <a:gd name="connsiteX1" fmla="*/ 0 w 1238250"/>
                  <a:gd name="connsiteY1" fmla="*/ 4763 h 773375"/>
                  <a:gd name="connsiteX2" fmla="*/ 952500 w 1238250"/>
                  <a:gd name="connsiteY2" fmla="*/ 766762 h 773375"/>
                  <a:gd name="connsiteX3" fmla="*/ 1238250 w 1238250"/>
                  <a:gd name="connsiteY3" fmla="*/ 771523 h 773375"/>
                  <a:gd name="connsiteX4" fmla="*/ 233363 w 1238250"/>
                  <a:gd name="connsiteY4" fmla="*/ 0 h 773375"/>
                  <a:gd name="connsiteX0" fmla="*/ 233363 w 1238250"/>
                  <a:gd name="connsiteY0" fmla="*/ 0 h 771523"/>
                  <a:gd name="connsiteX1" fmla="*/ 0 w 1238250"/>
                  <a:gd name="connsiteY1" fmla="*/ 4763 h 771523"/>
                  <a:gd name="connsiteX2" fmla="*/ 952500 w 1238250"/>
                  <a:gd name="connsiteY2" fmla="*/ 766762 h 771523"/>
                  <a:gd name="connsiteX3" fmla="*/ 1238250 w 1238250"/>
                  <a:gd name="connsiteY3" fmla="*/ 771523 h 771523"/>
                  <a:gd name="connsiteX4" fmla="*/ 233363 w 1238250"/>
                  <a:gd name="connsiteY4" fmla="*/ 0 h 771523"/>
                  <a:gd name="connsiteX0" fmla="*/ 233363 w 1238250"/>
                  <a:gd name="connsiteY0" fmla="*/ 0 h 771523"/>
                  <a:gd name="connsiteX1" fmla="*/ 0 w 1238250"/>
                  <a:gd name="connsiteY1" fmla="*/ 23466 h 771523"/>
                  <a:gd name="connsiteX2" fmla="*/ 952500 w 1238250"/>
                  <a:gd name="connsiteY2" fmla="*/ 766762 h 771523"/>
                  <a:gd name="connsiteX3" fmla="*/ 1238250 w 1238250"/>
                  <a:gd name="connsiteY3" fmla="*/ 771523 h 771523"/>
                  <a:gd name="connsiteX4" fmla="*/ 233363 w 1238250"/>
                  <a:gd name="connsiteY4" fmla="*/ 0 h 771523"/>
                  <a:gd name="connsiteX0" fmla="*/ 233363 w 1238250"/>
                  <a:gd name="connsiteY0" fmla="*/ 0 h 757496"/>
                  <a:gd name="connsiteX1" fmla="*/ 0 w 1238250"/>
                  <a:gd name="connsiteY1" fmla="*/ 9439 h 757496"/>
                  <a:gd name="connsiteX2" fmla="*/ 952500 w 1238250"/>
                  <a:gd name="connsiteY2" fmla="*/ 752735 h 757496"/>
                  <a:gd name="connsiteX3" fmla="*/ 1238250 w 1238250"/>
                  <a:gd name="connsiteY3" fmla="*/ 757496 h 757496"/>
                  <a:gd name="connsiteX4" fmla="*/ 233363 w 1238250"/>
                  <a:gd name="connsiteY4" fmla="*/ 0 h 757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8250" h="757496">
                    <a:moveTo>
                      <a:pt x="233363" y="0"/>
                    </a:moveTo>
                    <a:lnTo>
                      <a:pt x="0" y="9439"/>
                    </a:lnTo>
                    <a:lnTo>
                      <a:pt x="952500" y="752735"/>
                    </a:lnTo>
                    <a:cubicBezTo>
                      <a:pt x="1060450" y="744798"/>
                      <a:pt x="1035049" y="751145"/>
                      <a:pt x="1238250" y="757496"/>
                    </a:cubicBezTo>
                    <a:lnTo>
                      <a:pt x="233363" y="0"/>
                    </a:lnTo>
                    <a:close/>
                  </a:path>
                </a:pathLst>
              </a:custGeom>
              <a:solidFill>
                <a:srgbClr val="0099CC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>
                  <a:defRPr/>
                </a:pPr>
                <a:endParaRPr lang="en-US" kern="0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59430" name="Rectangle 68"/>
              <p:cNvSpPr>
                <a:spLocks noChangeArrowheads="1"/>
              </p:cNvSpPr>
              <p:nvPr/>
            </p:nvSpPr>
            <p:spPr bwMode="auto">
              <a:xfrm>
                <a:off x="1299580" y="5177755"/>
                <a:ext cx="289686" cy="1351386"/>
              </a:xfrm>
              <a:prstGeom prst="rect">
                <a:avLst/>
              </a:prstGeom>
              <a:solidFill>
                <a:srgbClr val="33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/>
                <a:endParaRPr lang="zh-CN" altLang="zh-CN" sz="180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59421" name="Rectangle 59"/>
            <p:cNvSpPr>
              <a:spLocks noChangeArrowheads="1"/>
            </p:cNvSpPr>
            <p:nvPr/>
          </p:nvSpPr>
          <p:spPr bwMode="auto">
            <a:xfrm>
              <a:off x="1838851" y="6126859"/>
              <a:ext cx="2180844" cy="64901"/>
            </a:xfrm>
            <a:prstGeom prst="rect">
              <a:avLst/>
            </a:prstGeom>
            <a:solidFill>
              <a:srgbClr val="33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endParaRPr lang="zh-CN" altLang="zh-CN" sz="180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9422" name="Right Arrow 60"/>
            <p:cNvSpPr>
              <a:spLocks noChangeArrowheads="1"/>
            </p:cNvSpPr>
            <p:nvPr/>
          </p:nvSpPr>
          <p:spPr bwMode="auto">
            <a:xfrm>
              <a:off x="2556720" y="6056232"/>
              <a:ext cx="266527" cy="219518"/>
            </a:xfrm>
            <a:prstGeom prst="rightArrow">
              <a:avLst>
                <a:gd name="adj1" fmla="val 13889"/>
                <a:gd name="adj2" fmla="val 53703"/>
              </a:avLst>
            </a:prstGeom>
            <a:solidFill>
              <a:srgbClr val="33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endParaRPr lang="zh-CN" altLang="zh-CN" sz="180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59423" name="Group 61"/>
            <p:cNvGrpSpPr>
              <a:grpSpLocks/>
            </p:cNvGrpSpPr>
            <p:nvPr/>
          </p:nvGrpSpPr>
          <p:grpSpPr bwMode="auto">
            <a:xfrm>
              <a:off x="593766" y="5284519"/>
              <a:ext cx="605641" cy="915203"/>
              <a:chOff x="335231" y="4405745"/>
              <a:chExt cx="1252537" cy="2138362"/>
            </a:xfrm>
          </p:grpSpPr>
          <p:sp>
            <p:nvSpPr>
              <p:cNvPr id="64" name="Freeform 63"/>
              <p:cNvSpPr/>
              <p:nvPr/>
            </p:nvSpPr>
            <p:spPr>
              <a:xfrm>
                <a:off x="335231" y="4406992"/>
                <a:ext cx="965619" cy="2136350"/>
              </a:xfrm>
              <a:custGeom>
                <a:avLst/>
                <a:gdLst>
                  <a:gd name="connsiteX0" fmla="*/ 0 w 966787"/>
                  <a:gd name="connsiteY0" fmla="*/ 0 h 2138362"/>
                  <a:gd name="connsiteX1" fmla="*/ 0 w 966787"/>
                  <a:gd name="connsiteY1" fmla="*/ 1190625 h 2138362"/>
                  <a:gd name="connsiteX2" fmla="*/ 966787 w 966787"/>
                  <a:gd name="connsiteY2" fmla="*/ 2138362 h 2138362"/>
                  <a:gd name="connsiteX3" fmla="*/ 962025 w 966787"/>
                  <a:gd name="connsiteY3" fmla="*/ 742950 h 2138362"/>
                  <a:gd name="connsiteX4" fmla="*/ 0 w 966787"/>
                  <a:gd name="connsiteY4" fmla="*/ 0 h 21383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66787" h="2138362">
                    <a:moveTo>
                      <a:pt x="0" y="0"/>
                    </a:moveTo>
                    <a:lnTo>
                      <a:pt x="0" y="1190625"/>
                    </a:lnTo>
                    <a:lnTo>
                      <a:pt x="966787" y="2138362"/>
                    </a:lnTo>
                    <a:cubicBezTo>
                      <a:pt x="965200" y="1673225"/>
                      <a:pt x="963612" y="1208087"/>
                      <a:pt x="962025" y="74295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F81BD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>
                  <a:defRPr/>
                </a:pPr>
                <a:endParaRPr lang="en-US" kern="0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65" name="Freeform 64"/>
              <p:cNvSpPr/>
              <p:nvPr/>
            </p:nvSpPr>
            <p:spPr>
              <a:xfrm>
                <a:off x="351325" y="4411451"/>
                <a:ext cx="1235186" cy="771586"/>
              </a:xfrm>
              <a:custGeom>
                <a:avLst/>
                <a:gdLst>
                  <a:gd name="connsiteX0" fmla="*/ 0 w 966787"/>
                  <a:gd name="connsiteY0" fmla="*/ 0 h 2138362"/>
                  <a:gd name="connsiteX1" fmla="*/ 0 w 966787"/>
                  <a:gd name="connsiteY1" fmla="*/ 1190625 h 2138362"/>
                  <a:gd name="connsiteX2" fmla="*/ 966787 w 966787"/>
                  <a:gd name="connsiteY2" fmla="*/ 2138362 h 2138362"/>
                  <a:gd name="connsiteX3" fmla="*/ 962025 w 966787"/>
                  <a:gd name="connsiteY3" fmla="*/ 742950 h 2138362"/>
                  <a:gd name="connsiteX4" fmla="*/ 0 w 966787"/>
                  <a:gd name="connsiteY4" fmla="*/ 0 h 2138362"/>
                  <a:gd name="connsiteX0" fmla="*/ 928688 w 1895475"/>
                  <a:gd name="connsiteY0" fmla="*/ 0 h 2138362"/>
                  <a:gd name="connsiteX1" fmla="*/ 0 w 1895475"/>
                  <a:gd name="connsiteY1" fmla="*/ 461963 h 2138362"/>
                  <a:gd name="connsiteX2" fmla="*/ 1895475 w 1895475"/>
                  <a:gd name="connsiteY2" fmla="*/ 2138362 h 2138362"/>
                  <a:gd name="connsiteX3" fmla="*/ 1890713 w 1895475"/>
                  <a:gd name="connsiteY3" fmla="*/ 742950 h 2138362"/>
                  <a:gd name="connsiteX4" fmla="*/ 928688 w 1895475"/>
                  <a:gd name="connsiteY4" fmla="*/ 0 h 213836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890713 w 1895475"/>
                  <a:gd name="connsiteY3" fmla="*/ 342900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143000 w 1895475"/>
                  <a:gd name="connsiteY3" fmla="*/ 7762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143000 w 1895475"/>
                  <a:gd name="connsiteY3" fmla="*/ 7762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238250 w 1895475"/>
                  <a:gd name="connsiteY3" fmla="*/ 8143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238250 w 1895475"/>
                  <a:gd name="connsiteY3" fmla="*/ 814388 h 1738312"/>
                  <a:gd name="connsiteX4" fmla="*/ 247650 w 1895475"/>
                  <a:gd name="connsiteY4" fmla="*/ 0 h 1738312"/>
                  <a:gd name="connsiteX0" fmla="*/ 247650 w 1238250"/>
                  <a:gd name="connsiteY0" fmla="*/ 0 h 862012"/>
                  <a:gd name="connsiteX1" fmla="*/ 0 w 1238250"/>
                  <a:gd name="connsiteY1" fmla="*/ 61913 h 862012"/>
                  <a:gd name="connsiteX2" fmla="*/ 947738 w 1238250"/>
                  <a:gd name="connsiteY2" fmla="*/ 862012 h 862012"/>
                  <a:gd name="connsiteX3" fmla="*/ 1238250 w 1238250"/>
                  <a:gd name="connsiteY3" fmla="*/ 814388 h 862012"/>
                  <a:gd name="connsiteX4" fmla="*/ 247650 w 1238250"/>
                  <a:gd name="connsiteY4" fmla="*/ 0 h 862012"/>
                  <a:gd name="connsiteX0" fmla="*/ 247650 w 1238250"/>
                  <a:gd name="connsiteY0" fmla="*/ 0 h 823912"/>
                  <a:gd name="connsiteX1" fmla="*/ 0 w 1238250"/>
                  <a:gd name="connsiteY1" fmla="*/ 61913 h 823912"/>
                  <a:gd name="connsiteX2" fmla="*/ 952500 w 1238250"/>
                  <a:gd name="connsiteY2" fmla="*/ 823912 h 823912"/>
                  <a:gd name="connsiteX3" fmla="*/ 1238250 w 1238250"/>
                  <a:gd name="connsiteY3" fmla="*/ 814388 h 823912"/>
                  <a:gd name="connsiteX4" fmla="*/ 247650 w 1238250"/>
                  <a:gd name="connsiteY4" fmla="*/ 0 h 823912"/>
                  <a:gd name="connsiteX0" fmla="*/ 247650 w 1238250"/>
                  <a:gd name="connsiteY0" fmla="*/ 0 h 823912"/>
                  <a:gd name="connsiteX1" fmla="*/ 0 w 1238250"/>
                  <a:gd name="connsiteY1" fmla="*/ 61913 h 823912"/>
                  <a:gd name="connsiteX2" fmla="*/ 952500 w 1238250"/>
                  <a:gd name="connsiteY2" fmla="*/ 823912 h 823912"/>
                  <a:gd name="connsiteX3" fmla="*/ 1238250 w 1238250"/>
                  <a:gd name="connsiteY3" fmla="*/ 814388 h 823912"/>
                  <a:gd name="connsiteX4" fmla="*/ 247650 w 1238250"/>
                  <a:gd name="connsiteY4" fmla="*/ 0 h 823912"/>
                  <a:gd name="connsiteX0" fmla="*/ 233363 w 1238250"/>
                  <a:gd name="connsiteY0" fmla="*/ 0 h 766762"/>
                  <a:gd name="connsiteX1" fmla="*/ 0 w 1238250"/>
                  <a:gd name="connsiteY1" fmla="*/ 4763 h 766762"/>
                  <a:gd name="connsiteX2" fmla="*/ 952500 w 1238250"/>
                  <a:gd name="connsiteY2" fmla="*/ 766762 h 766762"/>
                  <a:gd name="connsiteX3" fmla="*/ 1238250 w 1238250"/>
                  <a:gd name="connsiteY3" fmla="*/ 757238 h 766762"/>
                  <a:gd name="connsiteX4" fmla="*/ 233363 w 1238250"/>
                  <a:gd name="connsiteY4" fmla="*/ 0 h 766762"/>
                  <a:gd name="connsiteX0" fmla="*/ 233363 w 1238250"/>
                  <a:gd name="connsiteY0" fmla="*/ 0 h 773376"/>
                  <a:gd name="connsiteX1" fmla="*/ 0 w 1238250"/>
                  <a:gd name="connsiteY1" fmla="*/ 4763 h 773376"/>
                  <a:gd name="connsiteX2" fmla="*/ 952500 w 1238250"/>
                  <a:gd name="connsiteY2" fmla="*/ 766762 h 773376"/>
                  <a:gd name="connsiteX3" fmla="*/ 1238250 w 1238250"/>
                  <a:gd name="connsiteY3" fmla="*/ 771525 h 773376"/>
                  <a:gd name="connsiteX4" fmla="*/ 233363 w 1238250"/>
                  <a:gd name="connsiteY4" fmla="*/ 0 h 773376"/>
                  <a:gd name="connsiteX0" fmla="*/ 233363 w 1238250"/>
                  <a:gd name="connsiteY0" fmla="*/ 0 h 766762"/>
                  <a:gd name="connsiteX1" fmla="*/ 0 w 1238250"/>
                  <a:gd name="connsiteY1" fmla="*/ 4763 h 766762"/>
                  <a:gd name="connsiteX2" fmla="*/ 952500 w 1238250"/>
                  <a:gd name="connsiteY2" fmla="*/ 766762 h 766762"/>
                  <a:gd name="connsiteX3" fmla="*/ 1238250 w 1238250"/>
                  <a:gd name="connsiteY3" fmla="*/ 757236 h 766762"/>
                  <a:gd name="connsiteX4" fmla="*/ 233363 w 1238250"/>
                  <a:gd name="connsiteY4" fmla="*/ 0 h 766762"/>
                  <a:gd name="connsiteX0" fmla="*/ 233363 w 1238250"/>
                  <a:gd name="connsiteY0" fmla="*/ 0 h 773375"/>
                  <a:gd name="connsiteX1" fmla="*/ 0 w 1238250"/>
                  <a:gd name="connsiteY1" fmla="*/ 4763 h 773375"/>
                  <a:gd name="connsiteX2" fmla="*/ 952500 w 1238250"/>
                  <a:gd name="connsiteY2" fmla="*/ 766762 h 773375"/>
                  <a:gd name="connsiteX3" fmla="*/ 1238250 w 1238250"/>
                  <a:gd name="connsiteY3" fmla="*/ 771523 h 773375"/>
                  <a:gd name="connsiteX4" fmla="*/ 233363 w 1238250"/>
                  <a:gd name="connsiteY4" fmla="*/ 0 h 773375"/>
                  <a:gd name="connsiteX0" fmla="*/ 233363 w 1238250"/>
                  <a:gd name="connsiteY0" fmla="*/ 0 h 771523"/>
                  <a:gd name="connsiteX1" fmla="*/ 0 w 1238250"/>
                  <a:gd name="connsiteY1" fmla="*/ 4763 h 771523"/>
                  <a:gd name="connsiteX2" fmla="*/ 952500 w 1238250"/>
                  <a:gd name="connsiteY2" fmla="*/ 766762 h 771523"/>
                  <a:gd name="connsiteX3" fmla="*/ 1238250 w 1238250"/>
                  <a:gd name="connsiteY3" fmla="*/ 771523 h 771523"/>
                  <a:gd name="connsiteX4" fmla="*/ 233363 w 1238250"/>
                  <a:gd name="connsiteY4" fmla="*/ 0 h 771523"/>
                  <a:gd name="connsiteX0" fmla="*/ 233363 w 1238250"/>
                  <a:gd name="connsiteY0" fmla="*/ 0 h 771523"/>
                  <a:gd name="connsiteX1" fmla="*/ 0 w 1238250"/>
                  <a:gd name="connsiteY1" fmla="*/ 23466 h 771523"/>
                  <a:gd name="connsiteX2" fmla="*/ 952500 w 1238250"/>
                  <a:gd name="connsiteY2" fmla="*/ 766762 h 771523"/>
                  <a:gd name="connsiteX3" fmla="*/ 1238250 w 1238250"/>
                  <a:gd name="connsiteY3" fmla="*/ 771523 h 771523"/>
                  <a:gd name="connsiteX4" fmla="*/ 233363 w 1238250"/>
                  <a:gd name="connsiteY4" fmla="*/ 0 h 771523"/>
                  <a:gd name="connsiteX0" fmla="*/ 233363 w 1238250"/>
                  <a:gd name="connsiteY0" fmla="*/ 0 h 757496"/>
                  <a:gd name="connsiteX1" fmla="*/ 0 w 1238250"/>
                  <a:gd name="connsiteY1" fmla="*/ 9439 h 757496"/>
                  <a:gd name="connsiteX2" fmla="*/ 952500 w 1238250"/>
                  <a:gd name="connsiteY2" fmla="*/ 752735 h 757496"/>
                  <a:gd name="connsiteX3" fmla="*/ 1238250 w 1238250"/>
                  <a:gd name="connsiteY3" fmla="*/ 757496 h 757496"/>
                  <a:gd name="connsiteX4" fmla="*/ 233363 w 1238250"/>
                  <a:gd name="connsiteY4" fmla="*/ 0 h 757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8250" h="757496">
                    <a:moveTo>
                      <a:pt x="233363" y="0"/>
                    </a:moveTo>
                    <a:lnTo>
                      <a:pt x="0" y="9439"/>
                    </a:lnTo>
                    <a:lnTo>
                      <a:pt x="952500" y="752735"/>
                    </a:lnTo>
                    <a:cubicBezTo>
                      <a:pt x="1060450" y="744798"/>
                      <a:pt x="1035049" y="751145"/>
                      <a:pt x="1238250" y="757496"/>
                    </a:cubicBezTo>
                    <a:lnTo>
                      <a:pt x="233363" y="0"/>
                    </a:lnTo>
                    <a:close/>
                  </a:path>
                </a:pathLst>
              </a:custGeom>
              <a:solidFill>
                <a:srgbClr val="0099CC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>
                  <a:defRPr/>
                </a:pPr>
                <a:endParaRPr lang="en-US" kern="0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59427" name="Rectangle 65"/>
              <p:cNvSpPr>
                <a:spLocks noChangeArrowheads="1"/>
              </p:cNvSpPr>
              <p:nvPr/>
            </p:nvSpPr>
            <p:spPr bwMode="auto">
              <a:xfrm>
                <a:off x="1296825" y="5178575"/>
                <a:ext cx="289686" cy="1351389"/>
              </a:xfrm>
              <a:prstGeom prst="rect">
                <a:avLst/>
              </a:prstGeom>
              <a:solidFill>
                <a:srgbClr val="33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/>
                <a:endParaRPr lang="zh-CN" altLang="zh-CN" sz="180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59424" name="Right Arrow 62"/>
            <p:cNvSpPr>
              <a:spLocks noChangeArrowheads="1"/>
            </p:cNvSpPr>
            <p:nvPr/>
          </p:nvSpPr>
          <p:spPr bwMode="auto">
            <a:xfrm rot="-5245926">
              <a:off x="3947358" y="5684800"/>
              <a:ext cx="267240" cy="219835"/>
            </a:xfrm>
            <a:prstGeom prst="rightArrow">
              <a:avLst>
                <a:gd name="adj1" fmla="val 13889"/>
                <a:gd name="adj2" fmla="val 53702"/>
              </a:avLst>
            </a:prstGeom>
            <a:solidFill>
              <a:srgbClr val="33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endParaRPr lang="zh-CN" altLang="zh-CN" sz="180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</p:grpSp>
      <p:sp>
        <p:nvSpPr>
          <p:cNvPr id="102" name="TextBox 101"/>
          <p:cNvSpPr txBox="1"/>
          <p:nvPr/>
        </p:nvSpPr>
        <p:spPr>
          <a:xfrm>
            <a:off x="2065338" y="1903413"/>
            <a:ext cx="1335622" cy="5283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ts val="1700"/>
              </a:lnSpc>
              <a:defRPr/>
            </a:pPr>
            <a:r>
              <a:rPr lang="en-US" i="1" kern="0" dirty="0">
                <a:solidFill>
                  <a:srgbClr val="000099"/>
                </a:solidFill>
                <a:latin typeface="Comic Sans MS" panose="030F0702030302020204" pitchFamily="66" charset="0"/>
              </a:rPr>
              <a:t>L</a:t>
            </a:r>
            <a:r>
              <a:rPr lang="en-US" kern="0" dirty="0">
                <a:solidFill>
                  <a:srgbClr val="000099"/>
                </a:solidFill>
                <a:latin typeface="Comic Sans MS" panose="030F0702030302020204" pitchFamily="66" charset="0"/>
              </a:rPr>
              <a:t> bits</a:t>
            </a:r>
          </a:p>
          <a:p>
            <a:pPr>
              <a:lnSpc>
                <a:spcPts val="1700"/>
              </a:lnSpc>
              <a:defRPr/>
            </a:pPr>
            <a:r>
              <a:rPr lang="en-US" kern="0" dirty="0">
                <a:solidFill>
                  <a:srgbClr val="000099"/>
                </a:solidFill>
                <a:latin typeface="Comic Sans MS" panose="030F0702030302020204" pitchFamily="66" charset="0"/>
              </a:rPr>
              <a:t>per packet</a:t>
            </a:r>
          </a:p>
        </p:txBody>
      </p:sp>
      <p:sp>
        <p:nvSpPr>
          <p:cNvPr id="103" name="TextBox 102"/>
          <p:cNvSpPr txBox="1"/>
          <p:nvPr/>
        </p:nvSpPr>
        <p:spPr>
          <a:xfrm>
            <a:off x="6858000" y="2898775"/>
            <a:ext cx="769763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i="1" kern="0" dirty="0">
                <a:solidFill>
                  <a:srgbClr val="000099"/>
                </a:solidFill>
                <a:latin typeface="Comic Sans MS" panose="030F0702030302020204" pitchFamily="66" charset="0"/>
              </a:rPr>
              <a:t>R</a:t>
            </a:r>
            <a:r>
              <a:rPr lang="en-US" kern="0" dirty="0">
                <a:solidFill>
                  <a:srgbClr val="000099"/>
                </a:solidFill>
                <a:latin typeface="Comic Sans MS" panose="030F0702030302020204" pitchFamily="66" charset="0"/>
              </a:rPr>
              <a:t> bps</a:t>
            </a:r>
          </a:p>
        </p:txBody>
      </p:sp>
      <p:sp>
        <p:nvSpPr>
          <p:cNvPr id="59417" name="Rectangle 3"/>
          <p:cNvSpPr txBox="1">
            <a:spLocks noChangeArrowheads="1"/>
          </p:cNvSpPr>
          <p:nvPr/>
        </p:nvSpPr>
        <p:spPr bwMode="auto">
          <a:xfrm>
            <a:off x="1559496" y="5711826"/>
            <a:ext cx="4958007" cy="95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87338" indent="-28733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altLang="zh-CN" dirty="0">
                <a:solidFill>
                  <a:srgbClr val="000099"/>
                </a:solidFill>
                <a:latin typeface="Comic Sans MS" panose="030F0702030302020204" pitchFamily="66" charset="0"/>
              </a:rPr>
              <a:t>end-end delay = 2</a:t>
            </a:r>
            <a:r>
              <a:rPr lang="en-US" altLang="zh-CN" i="1" dirty="0">
                <a:solidFill>
                  <a:srgbClr val="000099"/>
                </a:solidFill>
                <a:latin typeface="Comic Sans MS" panose="030F0702030302020204" pitchFamily="66" charset="0"/>
              </a:rPr>
              <a:t>L</a:t>
            </a:r>
            <a:r>
              <a:rPr lang="en-US" altLang="zh-CN" dirty="0">
                <a:solidFill>
                  <a:srgbClr val="000099"/>
                </a:solidFill>
                <a:latin typeface="Comic Sans MS" panose="030F0702030302020204" pitchFamily="66" charset="0"/>
              </a:rPr>
              <a:t>/</a:t>
            </a:r>
            <a:r>
              <a:rPr lang="en-US" altLang="zh-CN" i="1" dirty="0">
                <a:solidFill>
                  <a:srgbClr val="000099"/>
                </a:solidFill>
                <a:latin typeface="Comic Sans MS" panose="030F0702030302020204" pitchFamily="66" charset="0"/>
              </a:rPr>
              <a:t>R</a:t>
            </a:r>
            <a:r>
              <a:rPr lang="en-US" altLang="zh-CN" dirty="0">
                <a:solidFill>
                  <a:srgbClr val="000099"/>
                </a:solidFill>
                <a:latin typeface="Comic Sans MS" panose="030F0702030302020204" pitchFamily="66" charset="0"/>
              </a:rPr>
              <a:t> (assuming zero propagation delay)</a:t>
            </a:r>
          </a:p>
        </p:txBody>
      </p:sp>
      <p:sp>
        <p:nvSpPr>
          <p:cNvPr id="72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0344472" y="6669360"/>
            <a:ext cx="1384395" cy="18864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>
                <a:solidFill>
                  <a:schemeClr val="accent2"/>
                </a:solidFill>
                <a:latin typeface="Tahoma" panose="020B0604030504040204" pitchFamily="34" charset="0"/>
              </a:rPr>
              <a:t>1.3 network core</a:t>
            </a:r>
          </a:p>
        </p:txBody>
      </p:sp>
    </p:spTree>
    <p:extLst>
      <p:ext uri="{BB962C8B-B14F-4D97-AF65-F5344CB8AC3E}">
        <p14:creationId xmlns:p14="http://schemas.microsoft.com/office/powerpoint/2010/main" val="307209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441" name="Group 347"/>
          <p:cNvGrpSpPr>
            <a:grpSpLocks/>
          </p:cNvGrpSpPr>
          <p:nvPr/>
        </p:nvGrpSpPr>
        <p:grpSpPr bwMode="auto">
          <a:xfrm>
            <a:off x="3790951" y="2079625"/>
            <a:ext cx="1173163" cy="534988"/>
            <a:chOff x="1871277" y="1576300"/>
            <a:chExt cx="1128371" cy="437861"/>
          </a:xfrm>
        </p:grpSpPr>
        <p:sp>
          <p:nvSpPr>
            <p:cNvPr id="105" name="Oval 104"/>
            <p:cNvSpPr>
              <a:spLocks noChangeArrowheads="1"/>
            </p:cNvSpPr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06" name="Rectangle 105"/>
            <p:cNvSpPr/>
            <p:nvPr/>
          </p:nvSpPr>
          <p:spPr bwMode="auto">
            <a:xfrm>
              <a:off x="1871277" y="1740010"/>
              <a:ext cx="1128371" cy="115637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107" name="Oval 106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08" name="Freeform 107"/>
            <p:cNvSpPr/>
            <p:nvPr/>
          </p:nvSpPr>
          <p:spPr bwMode="auto">
            <a:xfrm>
              <a:off x="2159859" y="1673747"/>
              <a:ext cx="548152" cy="161112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109" name="Freeform 108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110" name="Freeform 109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111" name="Freeform 110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cxnSp>
          <p:nvCxnSpPr>
            <p:cNvPr id="112" name="Straight Connector 111"/>
            <p:cNvCxnSpPr>
              <a:cxnSpLocks noChangeShapeType="1"/>
              <a:endCxn id="107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3" name="Straight Connector 112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61442" name="Group 105"/>
          <p:cNvGrpSpPr>
            <a:grpSpLocks/>
          </p:cNvGrpSpPr>
          <p:nvPr/>
        </p:nvGrpSpPr>
        <p:grpSpPr bwMode="auto">
          <a:xfrm>
            <a:off x="8288338" y="2314575"/>
            <a:ext cx="779462" cy="679450"/>
            <a:chOff x="-44" y="1473"/>
            <a:chExt cx="981" cy="1105"/>
          </a:xfrm>
        </p:grpSpPr>
        <p:pic>
          <p:nvPicPr>
            <p:cNvPr id="61533" name="Picture 106" descr="desktop_computer_stylized_medium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1534" name="Freeform 107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32377 w 356"/>
                <a:gd name="T3" fmla="*/ 2307 h 368"/>
                <a:gd name="T4" fmla="*/ 38409 w 356"/>
                <a:gd name="T5" fmla="*/ 48069 h 368"/>
                <a:gd name="T6" fmla="*/ 8465 w 356"/>
                <a:gd name="T7" fmla="*/ 60116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</p:grpSp>
      <p:sp>
        <p:nvSpPr>
          <p:cNvPr id="6148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2155FE6A-55CD-458C-8495-2A17883CEC0F}" type="slidenum">
              <a:rPr lang="en-US" altLang="zh-CN" sz="1200" smtClean="0">
                <a:solidFill>
                  <a:schemeClr val="accent4"/>
                </a:solidFill>
                <a:latin typeface="Tahoma" panose="020B0604030504040204" pitchFamily="34" charset="0"/>
              </a:rPr>
              <a:pPr/>
              <a:t>31</a:t>
            </a:fld>
            <a:endParaRPr lang="en-US" altLang="zh-CN" sz="1200" dirty="0">
              <a:solidFill>
                <a:schemeClr val="accent4"/>
              </a:solidFill>
              <a:latin typeface="Tahoma" panose="020B0604030504040204" pitchFamily="34" charset="0"/>
            </a:endParaRPr>
          </a:p>
        </p:txBody>
      </p:sp>
      <p:sp>
        <p:nvSpPr>
          <p:cNvPr id="6144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30175"/>
            <a:ext cx="8447088" cy="11430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zh-CN" sz="3600"/>
              <a:t>Packet Switching: queueing delay, loss</a:t>
            </a:r>
            <a:endParaRPr lang="en-US" altLang="zh-CN" sz="4000"/>
          </a:p>
        </p:txBody>
      </p:sp>
      <p:sp>
        <p:nvSpPr>
          <p:cNvPr id="61445" name="Line 230"/>
          <p:cNvSpPr>
            <a:spLocks noChangeShapeType="1"/>
          </p:cNvSpPr>
          <p:nvPr/>
        </p:nvSpPr>
        <p:spPr bwMode="auto">
          <a:xfrm>
            <a:off x="4991100" y="2303463"/>
            <a:ext cx="0" cy="22860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61446" name="Line 276"/>
          <p:cNvSpPr>
            <a:spLocks noChangeShapeType="1"/>
          </p:cNvSpPr>
          <p:nvPr/>
        </p:nvSpPr>
        <p:spPr bwMode="auto">
          <a:xfrm>
            <a:off x="3114675" y="1971676"/>
            <a:ext cx="744538" cy="38576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61447" name="Line 277"/>
          <p:cNvSpPr>
            <a:spLocks noChangeShapeType="1"/>
          </p:cNvSpPr>
          <p:nvPr/>
        </p:nvSpPr>
        <p:spPr bwMode="auto">
          <a:xfrm flipV="1">
            <a:off x="3259138" y="2457451"/>
            <a:ext cx="577850" cy="50482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61448" name="Line 278"/>
          <p:cNvSpPr>
            <a:spLocks noChangeShapeType="1"/>
          </p:cNvSpPr>
          <p:nvPr/>
        </p:nvSpPr>
        <p:spPr bwMode="auto">
          <a:xfrm>
            <a:off x="4956176" y="2398714"/>
            <a:ext cx="2016125" cy="158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61449" name="Line 279"/>
          <p:cNvSpPr>
            <a:spLocks noChangeShapeType="1"/>
          </p:cNvSpPr>
          <p:nvPr/>
        </p:nvSpPr>
        <p:spPr bwMode="auto">
          <a:xfrm flipH="1" flipV="1">
            <a:off x="7559676" y="2581275"/>
            <a:ext cx="9525" cy="36353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61450" name="Line 280"/>
          <p:cNvSpPr>
            <a:spLocks noChangeShapeType="1"/>
          </p:cNvSpPr>
          <p:nvPr/>
        </p:nvSpPr>
        <p:spPr bwMode="auto">
          <a:xfrm flipV="1">
            <a:off x="8032750" y="2030414"/>
            <a:ext cx="604838" cy="30797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61451" name="Rectangle 287"/>
          <p:cNvSpPr>
            <a:spLocks noChangeArrowheads="1"/>
          </p:cNvSpPr>
          <p:nvPr/>
        </p:nvSpPr>
        <p:spPr bwMode="auto">
          <a:xfrm>
            <a:off x="5154614" y="2185989"/>
            <a:ext cx="147637" cy="200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latin typeface="Comic Sans MS" panose="030F0702030302020204" pitchFamily="66" charset="0"/>
            </a:endParaRPr>
          </a:p>
        </p:txBody>
      </p:sp>
      <p:sp>
        <p:nvSpPr>
          <p:cNvPr id="61452" name="Rectangle 288"/>
          <p:cNvSpPr>
            <a:spLocks noChangeArrowheads="1"/>
          </p:cNvSpPr>
          <p:nvPr/>
        </p:nvSpPr>
        <p:spPr bwMode="auto">
          <a:xfrm>
            <a:off x="5316539" y="2185989"/>
            <a:ext cx="147637" cy="200025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latin typeface="Comic Sans MS" panose="030F0702030302020204" pitchFamily="66" charset="0"/>
            </a:endParaRPr>
          </a:p>
        </p:txBody>
      </p:sp>
      <p:sp>
        <p:nvSpPr>
          <p:cNvPr id="61453" name="Rectangle 289"/>
          <p:cNvSpPr>
            <a:spLocks noChangeArrowheads="1"/>
          </p:cNvSpPr>
          <p:nvPr/>
        </p:nvSpPr>
        <p:spPr bwMode="auto">
          <a:xfrm>
            <a:off x="5478464" y="2185989"/>
            <a:ext cx="147637" cy="200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latin typeface="Comic Sans MS" panose="030F0702030302020204" pitchFamily="66" charset="0"/>
            </a:endParaRPr>
          </a:p>
        </p:txBody>
      </p:sp>
      <p:sp>
        <p:nvSpPr>
          <p:cNvPr id="61454" name="Rectangle 290"/>
          <p:cNvSpPr>
            <a:spLocks noChangeArrowheads="1"/>
          </p:cNvSpPr>
          <p:nvPr/>
        </p:nvSpPr>
        <p:spPr bwMode="auto">
          <a:xfrm>
            <a:off x="5640389" y="2185989"/>
            <a:ext cx="147637" cy="200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latin typeface="Comic Sans MS" panose="030F0702030302020204" pitchFamily="66" charset="0"/>
            </a:endParaRPr>
          </a:p>
        </p:txBody>
      </p:sp>
      <p:sp>
        <p:nvSpPr>
          <p:cNvPr id="61455" name="Rectangle 291"/>
          <p:cNvSpPr>
            <a:spLocks noChangeArrowheads="1"/>
          </p:cNvSpPr>
          <p:nvPr/>
        </p:nvSpPr>
        <p:spPr bwMode="auto">
          <a:xfrm>
            <a:off x="5802314" y="2185989"/>
            <a:ext cx="147637" cy="200025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latin typeface="Comic Sans MS" panose="030F0702030302020204" pitchFamily="66" charset="0"/>
            </a:endParaRPr>
          </a:p>
        </p:txBody>
      </p:sp>
      <p:sp>
        <p:nvSpPr>
          <p:cNvPr id="61456" name="Rectangle 292"/>
          <p:cNvSpPr>
            <a:spLocks noChangeArrowheads="1"/>
          </p:cNvSpPr>
          <p:nvPr/>
        </p:nvSpPr>
        <p:spPr bwMode="auto">
          <a:xfrm>
            <a:off x="6173789" y="2185989"/>
            <a:ext cx="147637" cy="200025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latin typeface="Comic Sans MS" panose="030F0702030302020204" pitchFamily="66" charset="0"/>
            </a:endParaRPr>
          </a:p>
        </p:txBody>
      </p:sp>
      <p:sp>
        <p:nvSpPr>
          <p:cNvPr id="61457" name="Rectangle 293"/>
          <p:cNvSpPr>
            <a:spLocks noChangeArrowheads="1"/>
          </p:cNvSpPr>
          <p:nvPr/>
        </p:nvSpPr>
        <p:spPr bwMode="auto">
          <a:xfrm>
            <a:off x="6611939" y="2181226"/>
            <a:ext cx="147637" cy="200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latin typeface="Comic Sans MS" panose="030F0702030302020204" pitchFamily="66" charset="0"/>
            </a:endParaRPr>
          </a:p>
        </p:txBody>
      </p:sp>
      <p:grpSp>
        <p:nvGrpSpPr>
          <p:cNvPr id="61458" name="Group 311"/>
          <p:cNvGrpSpPr>
            <a:grpSpLocks/>
          </p:cNvGrpSpPr>
          <p:nvPr/>
        </p:nvGrpSpPr>
        <p:grpSpPr bwMode="auto">
          <a:xfrm>
            <a:off x="4310063" y="2262189"/>
            <a:ext cx="633412" cy="200025"/>
            <a:chOff x="1800" y="1425"/>
            <a:chExt cx="399" cy="126"/>
          </a:xfrm>
        </p:grpSpPr>
        <p:sp>
          <p:nvSpPr>
            <p:cNvPr id="61529" name="Rectangle 294"/>
            <p:cNvSpPr>
              <a:spLocks noChangeArrowheads="1"/>
            </p:cNvSpPr>
            <p:nvPr/>
          </p:nvSpPr>
          <p:spPr bwMode="auto">
            <a:xfrm>
              <a:off x="1800" y="1425"/>
              <a:ext cx="93" cy="12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Comic Sans MS" panose="030F0702030302020204" pitchFamily="66" charset="0"/>
              </a:endParaRPr>
            </a:p>
          </p:txBody>
        </p:sp>
        <p:sp>
          <p:nvSpPr>
            <p:cNvPr id="61530" name="Rectangle 295"/>
            <p:cNvSpPr>
              <a:spLocks noChangeArrowheads="1"/>
            </p:cNvSpPr>
            <p:nvPr/>
          </p:nvSpPr>
          <p:spPr bwMode="auto">
            <a:xfrm>
              <a:off x="1902" y="1425"/>
              <a:ext cx="93" cy="126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Comic Sans MS" panose="030F0702030302020204" pitchFamily="66" charset="0"/>
              </a:endParaRPr>
            </a:p>
          </p:txBody>
        </p:sp>
        <p:sp>
          <p:nvSpPr>
            <p:cNvPr id="61531" name="Rectangle 296"/>
            <p:cNvSpPr>
              <a:spLocks noChangeArrowheads="1"/>
            </p:cNvSpPr>
            <p:nvPr/>
          </p:nvSpPr>
          <p:spPr bwMode="auto">
            <a:xfrm>
              <a:off x="2004" y="1425"/>
              <a:ext cx="93" cy="12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Comic Sans MS" panose="030F0702030302020204" pitchFamily="66" charset="0"/>
              </a:endParaRPr>
            </a:p>
          </p:txBody>
        </p:sp>
        <p:sp>
          <p:nvSpPr>
            <p:cNvPr id="61532" name="Rectangle 297"/>
            <p:cNvSpPr>
              <a:spLocks noChangeArrowheads="1"/>
            </p:cNvSpPr>
            <p:nvPr/>
          </p:nvSpPr>
          <p:spPr bwMode="auto">
            <a:xfrm>
              <a:off x="2106" y="1425"/>
              <a:ext cx="93" cy="12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Comic Sans MS" panose="030F0702030302020204" pitchFamily="66" charset="0"/>
              </a:endParaRPr>
            </a:p>
          </p:txBody>
        </p:sp>
      </p:grpSp>
      <p:sp>
        <p:nvSpPr>
          <p:cNvPr id="61459" name="Rectangle 298"/>
          <p:cNvSpPr>
            <a:spLocks noChangeArrowheads="1"/>
          </p:cNvSpPr>
          <p:nvPr/>
        </p:nvSpPr>
        <p:spPr bwMode="auto">
          <a:xfrm>
            <a:off x="3652839" y="2162176"/>
            <a:ext cx="147637" cy="200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latin typeface="Comic Sans MS" panose="030F0702030302020204" pitchFamily="66" charset="0"/>
            </a:endParaRPr>
          </a:p>
        </p:txBody>
      </p:sp>
      <p:sp>
        <p:nvSpPr>
          <p:cNvPr id="61460" name="Rectangle 299"/>
          <p:cNvSpPr>
            <a:spLocks noChangeArrowheads="1"/>
          </p:cNvSpPr>
          <p:nvPr/>
        </p:nvSpPr>
        <p:spPr bwMode="auto">
          <a:xfrm>
            <a:off x="3433764" y="2733676"/>
            <a:ext cx="147637" cy="200025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latin typeface="Comic Sans MS" panose="030F0702030302020204" pitchFamily="66" charset="0"/>
            </a:endParaRPr>
          </a:p>
        </p:txBody>
      </p:sp>
      <p:sp>
        <p:nvSpPr>
          <p:cNvPr id="61461" name="Line 300"/>
          <p:cNvSpPr>
            <a:spLocks noChangeShapeType="1"/>
          </p:cNvSpPr>
          <p:nvPr/>
        </p:nvSpPr>
        <p:spPr bwMode="auto">
          <a:xfrm>
            <a:off x="3614738" y="2111375"/>
            <a:ext cx="2460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61462" name="Line 301"/>
          <p:cNvSpPr>
            <a:spLocks noChangeShapeType="1"/>
          </p:cNvSpPr>
          <p:nvPr/>
        </p:nvSpPr>
        <p:spPr bwMode="auto">
          <a:xfrm flipV="1">
            <a:off x="3616326" y="2582864"/>
            <a:ext cx="174625" cy="1809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61463" name="Line 302"/>
          <p:cNvSpPr>
            <a:spLocks noChangeShapeType="1"/>
          </p:cNvSpPr>
          <p:nvPr/>
        </p:nvSpPr>
        <p:spPr bwMode="auto">
          <a:xfrm>
            <a:off x="5535614" y="2076450"/>
            <a:ext cx="106203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61464" name="Text Box 303"/>
          <p:cNvSpPr txBox="1">
            <a:spLocks noChangeArrowheads="1"/>
          </p:cNvSpPr>
          <p:nvPr/>
        </p:nvSpPr>
        <p:spPr bwMode="auto">
          <a:xfrm>
            <a:off x="2273300" y="1633538"/>
            <a:ext cx="40908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dirty="0">
                <a:solidFill>
                  <a:srgbClr val="000099"/>
                </a:solidFill>
                <a:latin typeface="Comic Sans MS" panose="030F0702030302020204" pitchFamily="66" charset="0"/>
              </a:rPr>
              <a:t>A</a:t>
            </a:r>
          </a:p>
        </p:txBody>
      </p:sp>
      <p:sp>
        <p:nvSpPr>
          <p:cNvPr id="61465" name="Text Box 304"/>
          <p:cNvSpPr txBox="1">
            <a:spLocks noChangeArrowheads="1"/>
          </p:cNvSpPr>
          <p:nvPr/>
        </p:nvSpPr>
        <p:spPr bwMode="auto">
          <a:xfrm>
            <a:off x="2413000" y="2608263"/>
            <a:ext cx="387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>
                <a:solidFill>
                  <a:srgbClr val="000099"/>
                </a:solidFill>
                <a:latin typeface="Comic Sans MS" panose="030F0702030302020204" pitchFamily="66" charset="0"/>
              </a:rPr>
              <a:t>B</a:t>
            </a:r>
          </a:p>
        </p:txBody>
      </p:sp>
      <p:sp>
        <p:nvSpPr>
          <p:cNvPr id="61466" name="Text Box 305"/>
          <p:cNvSpPr txBox="1">
            <a:spLocks noChangeArrowheads="1"/>
          </p:cNvSpPr>
          <p:nvPr/>
        </p:nvSpPr>
        <p:spPr bwMode="auto">
          <a:xfrm>
            <a:off x="8128001" y="1465263"/>
            <a:ext cx="37061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>
                <a:solidFill>
                  <a:srgbClr val="000099"/>
                </a:solidFill>
                <a:latin typeface="Comic Sans MS" panose="030F0702030302020204" pitchFamily="66" charset="0"/>
              </a:rPr>
              <a:t>C</a:t>
            </a:r>
          </a:p>
        </p:txBody>
      </p:sp>
      <p:sp>
        <p:nvSpPr>
          <p:cNvPr id="61467" name="Text Box 308"/>
          <p:cNvSpPr txBox="1">
            <a:spLocks noChangeArrowheads="1"/>
          </p:cNvSpPr>
          <p:nvPr/>
        </p:nvSpPr>
        <p:spPr bwMode="auto">
          <a:xfrm>
            <a:off x="3160714" y="1585914"/>
            <a:ext cx="160973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800" i="1">
                <a:solidFill>
                  <a:srgbClr val="000099"/>
                </a:solidFill>
                <a:latin typeface="Comic Sans MS" panose="030F0702030302020204" pitchFamily="66" charset="0"/>
              </a:rPr>
              <a:t>R</a:t>
            </a:r>
            <a:r>
              <a:rPr lang="en-US" altLang="zh-CN" sz="1800">
                <a:solidFill>
                  <a:srgbClr val="000099"/>
                </a:solidFill>
                <a:latin typeface="Comic Sans MS" panose="030F0702030302020204" pitchFamily="66" charset="0"/>
              </a:rPr>
              <a:t> = 100 Mb/s</a:t>
            </a:r>
          </a:p>
        </p:txBody>
      </p:sp>
      <p:sp>
        <p:nvSpPr>
          <p:cNvPr id="61468" name="Text Box 309"/>
          <p:cNvSpPr txBox="1">
            <a:spLocks noChangeArrowheads="1"/>
          </p:cNvSpPr>
          <p:nvPr/>
        </p:nvSpPr>
        <p:spPr bwMode="auto">
          <a:xfrm>
            <a:off x="5149851" y="2438400"/>
            <a:ext cx="168026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2000" i="1" dirty="0">
                <a:solidFill>
                  <a:srgbClr val="000099"/>
                </a:solidFill>
                <a:latin typeface="Comic Sans MS" panose="030F0702030302020204" pitchFamily="66" charset="0"/>
              </a:rPr>
              <a:t>R</a:t>
            </a:r>
            <a:r>
              <a:rPr lang="en-US" altLang="zh-CN" sz="2000" dirty="0">
                <a:solidFill>
                  <a:srgbClr val="000099"/>
                </a:solidFill>
                <a:latin typeface="Comic Sans MS" panose="030F0702030302020204" pitchFamily="66" charset="0"/>
              </a:rPr>
              <a:t> = 1.5 Mb/s</a:t>
            </a:r>
            <a:endParaRPr lang="en-US" altLang="zh-CN" dirty="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61469" name="Text Box 310"/>
          <p:cNvSpPr txBox="1">
            <a:spLocks noChangeArrowheads="1"/>
          </p:cNvSpPr>
          <p:nvPr/>
        </p:nvSpPr>
        <p:spPr bwMode="auto">
          <a:xfrm>
            <a:off x="7546975" y="2994025"/>
            <a:ext cx="184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chemeClr val="accent1"/>
              </a:solidFill>
              <a:latin typeface="Comic Sans MS" panose="030F0702030302020204" pitchFamily="66" charset="0"/>
            </a:endParaRPr>
          </a:p>
        </p:txBody>
      </p:sp>
      <p:sp>
        <p:nvSpPr>
          <p:cNvPr id="61470" name="Line 281"/>
          <p:cNvSpPr>
            <a:spLocks noChangeShapeType="1"/>
          </p:cNvSpPr>
          <p:nvPr/>
        </p:nvSpPr>
        <p:spPr bwMode="auto">
          <a:xfrm flipV="1">
            <a:off x="8186738" y="3146425"/>
            <a:ext cx="98425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61471" name="Line 283"/>
          <p:cNvSpPr>
            <a:spLocks noChangeShapeType="1"/>
          </p:cNvSpPr>
          <p:nvPr/>
        </p:nvSpPr>
        <p:spPr bwMode="auto">
          <a:xfrm flipH="1">
            <a:off x="8162926" y="2849564"/>
            <a:ext cx="379413" cy="22542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61472" name="Text Box 306"/>
          <p:cNvSpPr txBox="1">
            <a:spLocks noChangeArrowheads="1"/>
          </p:cNvSpPr>
          <p:nvPr/>
        </p:nvSpPr>
        <p:spPr bwMode="auto">
          <a:xfrm>
            <a:off x="9080501" y="2224088"/>
            <a:ext cx="4048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dirty="0">
                <a:solidFill>
                  <a:srgbClr val="000099"/>
                </a:solidFill>
                <a:latin typeface="Comic Sans MS" panose="030F0702030302020204" pitchFamily="66" charset="0"/>
              </a:rPr>
              <a:t>D</a:t>
            </a:r>
          </a:p>
        </p:txBody>
      </p:sp>
      <p:sp>
        <p:nvSpPr>
          <p:cNvPr id="61473" name="Text Box 307"/>
          <p:cNvSpPr txBox="1">
            <a:spLocks noChangeArrowheads="1"/>
          </p:cNvSpPr>
          <p:nvPr/>
        </p:nvSpPr>
        <p:spPr bwMode="auto">
          <a:xfrm>
            <a:off x="9823450" y="2840038"/>
            <a:ext cx="387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dirty="0">
                <a:solidFill>
                  <a:srgbClr val="000099"/>
                </a:solidFill>
                <a:latin typeface="Comic Sans MS" panose="030F0702030302020204" pitchFamily="66" charset="0"/>
              </a:rPr>
              <a:t>E</a:t>
            </a:r>
          </a:p>
        </p:txBody>
      </p:sp>
      <p:sp>
        <p:nvSpPr>
          <p:cNvPr id="61474" name="Text Box 330"/>
          <p:cNvSpPr txBox="1">
            <a:spLocks noChangeArrowheads="1"/>
          </p:cNvSpPr>
          <p:nvPr/>
        </p:nvSpPr>
        <p:spPr bwMode="auto">
          <a:xfrm>
            <a:off x="3575051" y="2984501"/>
            <a:ext cx="2354263" cy="798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85000"/>
              </a:lnSpc>
            </a:pPr>
            <a:r>
              <a:rPr lang="en-US" altLang="zh-CN" sz="1800" dirty="0">
                <a:solidFill>
                  <a:srgbClr val="000099"/>
                </a:solidFill>
                <a:latin typeface="Comic Sans MS" panose="030F0702030302020204" pitchFamily="66" charset="0"/>
              </a:rPr>
              <a:t>queue of packets</a:t>
            </a:r>
          </a:p>
          <a:p>
            <a:pPr algn="ctr">
              <a:lnSpc>
                <a:spcPct val="85000"/>
              </a:lnSpc>
            </a:pPr>
            <a:r>
              <a:rPr lang="en-US" altLang="zh-CN" sz="1800" dirty="0">
                <a:solidFill>
                  <a:srgbClr val="000099"/>
                </a:solidFill>
                <a:latin typeface="Comic Sans MS" panose="030F0702030302020204" pitchFamily="66" charset="0"/>
              </a:rPr>
              <a:t>waiting for output link</a:t>
            </a:r>
          </a:p>
        </p:txBody>
      </p:sp>
      <p:sp>
        <p:nvSpPr>
          <p:cNvPr id="61475" name="Line 332"/>
          <p:cNvSpPr>
            <a:spLocks noChangeShapeType="1"/>
          </p:cNvSpPr>
          <p:nvPr/>
        </p:nvSpPr>
        <p:spPr bwMode="auto">
          <a:xfrm flipV="1">
            <a:off x="4414839" y="2514601"/>
            <a:ext cx="166687" cy="5238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grpSp>
        <p:nvGrpSpPr>
          <p:cNvPr id="61476" name="Group 96"/>
          <p:cNvGrpSpPr>
            <a:grpSpLocks/>
          </p:cNvGrpSpPr>
          <p:nvPr/>
        </p:nvGrpSpPr>
        <p:grpSpPr bwMode="auto">
          <a:xfrm>
            <a:off x="2422526" y="1651000"/>
            <a:ext cx="779463" cy="679450"/>
            <a:chOff x="-44" y="1473"/>
            <a:chExt cx="981" cy="1105"/>
          </a:xfrm>
        </p:grpSpPr>
        <p:pic>
          <p:nvPicPr>
            <p:cNvPr id="61527" name="Picture 97" descr="desktop_computer_stylized_medium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1528" name="Freeform 98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32377 w 356"/>
                <a:gd name="T3" fmla="*/ 2307 h 368"/>
                <a:gd name="T4" fmla="*/ 38409 w 356"/>
                <a:gd name="T5" fmla="*/ 48069 h 368"/>
                <a:gd name="T6" fmla="*/ 8465 w 356"/>
                <a:gd name="T7" fmla="*/ 60116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</p:grpSp>
      <p:grpSp>
        <p:nvGrpSpPr>
          <p:cNvPr id="61477" name="Group 99"/>
          <p:cNvGrpSpPr>
            <a:grpSpLocks/>
          </p:cNvGrpSpPr>
          <p:nvPr/>
        </p:nvGrpSpPr>
        <p:grpSpPr bwMode="auto">
          <a:xfrm>
            <a:off x="2609851" y="2625725"/>
            <a:ext cx="779463" cy="679450"/>
            <a:chOff x="-44" y="1473"/>
            <a:chExt cx="981" cy="1105"/>
          </a:xfrm>
        </p:grpSpPr>
        <p:pic>
          <p:nvPicPr>
            <p:cNvPr id="61525" name="Picture 100" descr="desktop_computer_stylized_medium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1526" name="Freeform 101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32377 w 356"/>
                <a:gd name="T3" fmla="*/ 2307 h 368"/>
                <a:gd name="T4" fmla="*/ 38409 w 356"/>
                <a:gd name="T5" fmla="*/ 48069 h 368"/>
                <a:gd name="T6" fmla="*/ 8465 w 356"/>
                <a:gd name="T7" fmla="*/ 60116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</p:grpSp>
      <p:grpSp>
        <p:nvGrpSpPr>
          <p:cNvPr id="61478" name="Group 102"/>
          <p:cNvGrpSpPr>
            <a:grpSpLocks/>
          </p:cNvGrpSpPr>
          <p:nvPr/>
        </p:nvGrpSpPr>
        <p:grpSpPr bwMode="auto">
          <a:xfrm>
            <a:off x="9005888" y="2686050"/>
            <a:ext cx="779462" cy="679450"/>
            <a:chOff x="-44" y="1473"/>
            <a:chExt cx="981" cy="1105"/>
          </a:xfrm>
        </p:grpSpPr>
        <p:pic>
          <p:nvPicPr>
            <p:cNvPr id="61523" name="Picture 103" descr="desktop_computer_stylized_medium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1524" name="Freeform 104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32377 w 356"/>
                <a:gd name="T3" fmla="*/ 2307 h 368"/>
                <a:gd name="T4" fmla="*/ 38409 w 356"/>
                <a:gd name="T5" fmla="*/ 48069 h 368"/>
                <a:gd name="T6" fmla="*/ 8465 w 356"/>
                <a:gd name="T7" fmla="*/ 60116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</p:grpSp>
      <p:grpSp>
        <p:nvGrpSpPr>
          <p:cNvPr id="61479" name="Group 108"/>
          <p:cNvGrpSpPr>
            <a:grpSpLocks/>
          </p:cNvGrpSpPr>
          <p:nvPr/>
        </p:nvGrpSpPr>
        <p:grpSpPr bwMode="auto">
          <a:xfrm>
            <a:off x="8370888" y="1493838"/>
            <a:ext cx="779462" cy="679450"/>
            <a:chOff x="-44" y="1473"/>
            <a:chExt cx="981" cy="1105"/>
          </a:xfrm>
        </p:grpSpPr>
        <p:pic>
          <p:nvPicPr>
            <p:cNvPr id="61521" name="Picture 109" descr="desktop_computer_stylized_medium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1522" name="Freeform 110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32377 w 356"/>
                <a:gd name="T3" fmla="*/ 2307 h 368"/>
                <a:gd name="T4" fmla="*/ 38409 w 356"/>
                <a:gd name="T5" fmla="*/ 48069 h 368"/>
                <a:gd name="T6" fmla="*/ 8465 w 356"/>
                <a:gd name="T7" fmla="*/ 60116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</p:grpSp>
      <p:grpSp>
        <p:nvGrpSpPr>
          <p:cNvPr id="61481" name="Group 228"/>
          <p:cNvGrpSpPr>
            <a:grpSpLocks/>
          </p:cNvGrpSpPr>
          <p:nvPr/>
        </p:nvGrpSpPr>
        <p:grpSpPr bwMode="auto">
          <a:xfrm>
            <a:off x="6915151" y="2160589"/>
            <a:ext cx="1128713" cy="439737"/>
            <a:chOff x="4650" y="1129"/>
            <a:chExt cx="246" cy="95"/>
          </a:xfrm>
        </p:grpSpPr>
        <p:sp>
          <p:nvSpPr>
            <p:cNvPr id="61513" name="Oval 407"/>
            <p:cNvSpPr>
              <a:spLocks noChangeArrowheads="1"/>
            </p:cNvSpPr>
            <p:nvPr/>
          </p:nvSpPr>
          <p:spPr bwMode="auto">
            <a:xfrm>
              <a:off x="4651" y="1171"/>
              <a:ext cx="244" cy="53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Comic Sans MS" panose="030F0702030302020204" pitchFamily="66" charset="0"/>
              </a:endParaRPr>
            </a:p>
          </p:txBody>
        </p:sp>
        <p:sp>
          <p:nvSpPr>
            <p:cNvPr id="61514" name="Rectangle 410"/>
            <p:cNvSpPr>
              <a:spLocks noChangeArrowheads="1"/>
            </p:cNvSpPr>
            <p:nvPr/>
          </p:nvSpPr>
          <p:spPr bwMode="auto">
            <a:xfrm>
              <a:off x="4651" y="1165"/>
              <a:ext cx="245" cy="33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latin typeface="Comic Sans MS" panose="030F0702030302020204" pitchFamily="66" charset="0"/>
              </a:endParaRPr>
            </a:p>
          </p:txBody>
        </p:sp>
        <p:sp>
          <p:nvSpPr>
            <p:cNvPr id="61515" name="Oval 411"/>
            <p:cNvSpPr>
              <a:spLocks noChangeArrowheads="1"/>
            </p:cNvSpPr>
            <p:nvPr/>
          </p:nvSpPr>
          <p:spPr bwMode="auto">
            <a:xfrm>
              <a:off x="4650" y="1129"/>
              <a:ext cx="244" cy="62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Comic Sans MS" panose="030F0702030302020204" pitchFamily="66" charset="0"/>
              </a:endParaRPr>
            </a:p>
          </p:txBody>
        </p:sp>
        <p:grpSp>
          <p:nvGrpSpPr>
            <p:cNvPr id="61516" name="Group 232"/>
            <p:cNvGrpSpPr>
              <a:grpSpLocks/>
            </p:cNvGrpSpPr>
            <p:nvPr/>
          </p:nvGrpSpPr>
          <p:grpSpPr bwMode="auto">
            <a:xfrm>
              <a:off x="4699" y="1145"/>
              <a:ext cx="138" cy="29"/>
              <a:chOff x="2468" y="1332"/>
              <a:chExt cx="310" cy="60"/>
            </a:xfrm>
          </p:grpSpPr>
          <p:sp>
            <p:nvSpPr>
              <p:cNvPr id="61519" name="Freeform 233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12700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61520" name="Freeform 234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12700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61517" name="Line 235"/>
            <p:cNvSpPr>
              <a:spLocks noChangeShapeType="1"/>
            </p:cNvSpPr>
            <p:nvPr/>
          </p:nvSpPr>
          <p:spPr bwMode="auto">
            <a:xfrm>
              <a:off x="4651" y="1158"/>
              <a:ext cx="0" cy="4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61518" name="Line 236"/>
            <p:cNvSpPr>
              <a:spLocks noChangeShapeType="1"/>
            </p:cNvSpPr>
            <p:nvPr/>
          </p:nvSpPr>
          <p:spPr bwMode="auto">
            <a:xfrm>
              <a:off x="4894" y="1160"/>
              <a:ext cx="0" cy="4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</p:grpSp>
      <p:sp>
        <p:nvSpPr>
          <p:cNvPr id="74794" name="Rectangle 6"/>
          <p:cNvSpPr>
            <a:spLocks noChangeArrowheads="1"/>
          </p:cNvSpPr>
          <p:nvPr/>
        </p:nvSpPr>
        <p:spPr bwMode="auto">
          <a:xfrm>
            <a:off x="2130426" y="3930651"/>
            <a:ext cx="8131175" cy="2030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lnSpc>
                <a:spcPct val="85000"/>
              </a:lnSpc>
              <a:spcBef>
                <a:spcPct val="20000"/>
              </a:spcBef>
              <a:buClr>
                <a:schemeClr val="accent2"/>
              </a:buClr>
              <a:buSzPct val="85000"/>
              <a:defRPr/>
            </a:pPr>
            <a:r>
              <a:rPr lang="en-US" sz="2800" dirty="0">
                <a:solidFill>
                  <a:srgbClr val="C00000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queuing and loss: </a:t>
            </a:r>
          </a:p>
          <a:p>
            <a:pPr marL="287338" indent="-287338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dirty="0">
                <a:solidFill>
                  <a:srgbClr val="000099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if arrival rate (in bits) to link exceeds transmission rate of link for a period of time:</a:t>
            </a:r>
          </a:p>
          <a:p>
            <a:pPr marL="742950" lvl="1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Comic Sans MS" panose="030F0702030302020204" pitchFamily="66" charset="0"/>
              <a:buChar char="­"/>
              <a:defRPr/>
            </a:pPr>
            <a:r>
              <a:rPr lang="en-US" dirty="0">
                <a:solidFill>
                  <a:srgbClr val="000099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packets will queue, wait to be transmitted on link </a:t>
            </a:r>
          </a:p>
          <a:p>
            <a:pPr marL="742950" lvl="1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Comic Sans MS" panose="030F0702030302020204" pitchFamily="66" charset="0"/>
              <a:buChar char="­"/>
              <a:defRPr/>
            </a:pPr>
            <a:r>
              <a:rPr lang="en-US" dirty="0">
                <a:solidFill>
                  <a:srgbClr val="000099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packets can be dropped (lost) if memory (buffer) fills up</a:t>
            </a:r>
          </a:p>
        </p:txBody>
      </p:sp>
      <p:pic>
        <p:nvPicPr>
          <p:cNvPr id="61483" name="Picture 16" descr="underline_base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988" y="1023143"/>
            <a:ext cx="7807817" cy="1166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1484" name="Group 228"/>
          <p:cNvGrpSpPr>
            <a:grpSpLocks/>
          </p:cNvGrpSpPr>
          <p:nvPr/>
        </p:nvGrpSpPr>
        <p:grpSpPr bwMode="auto">
          <a:xfrm>
            <a:off x="7054851" y="2930525"/>
            <a:ext cx="1128713" cy="439738"/>
            <a:chOff x="4650" y="1129"/>
            <a:chExt cx="246" cy="95"/>
          </a:xfrm>
        </p:grpSpPr>
        <p:sp>
          <p:nvSpPr>
            <p:cNvPr id="61505" name="Oval 407"/>
            <p:cNvSpPr>
              <a:spLocks noChangeArrowheads="1"/>
            </p:cNvSpPr>
            <p:nvPr/>
          </p:nvSpPr>
          <p:spPr bwMode="auto">
            <a:xfrm>
              <a:off x="4651" y="1171"/>
              <a:ext cx="244" cy="53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Comic Sans MS" panose="030F0702030302020204" pitchFamily="66" charset="0"/>
              </a:endParaRPr>
            </a:p>
          </p:txBody>
        </p:sp>
        <p:sp>
          <p:nvSpPr>
            <p:cNvPr id="61506" name="Rectangle 410"/>
            <p:cNvSpPr>
              <a:spLocks noChangeArrowheads="1"/>
            </p:cNvSpPr>
            <p:nvPr/>
          </p:nvSpPr>
          <p:spPr bwMode="auto">
            <a:xfrm>
              <a:off x="4651" y="1165"/>
              <a:ext cx="245" cy="33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latin typeface="Comic Sans MS" panose="030F0702030302020204" pitchFamily="66" charset="0"/>
              </a:endParaRPr>
            </a:p>
          </p:txBody>
        </p:sp>
        <p:sp>
          <p:nvSpPr>
            <p:cNvPr id="61507" name="Oval 411"/>
            <p:cNvSpPr>
              <a:spLocks noChangeArrowheads="1"/>
            </p:cNvSpPr>
            <p:nvPr/>
          </p:nvSpPr>
          <p:spPr bwMode="auto">
            <a:xfrm>
              <a:off x="4650" y="1129"/>
              <a:ext cx="244" cy="62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Comic Sans MS" panose="030F0702030302020204" pitchFamily="66" charset="0"/>
              </a:endParaRPr>
            </a:p>
          </p:txBody>
        </p:sp>
        <p:grpSp>
          <p:nvGrpSpPr>
            <p:cNvPr id="61508" name="Group 232"/>
            <p:cNvGrpSpPr>
              <a:grpSpLocks/>
            </p:cNvGrpSpPr>
            <p:nvPr/>
          </p:nvGrpSpPr>
          <p:grpSpPr bwMode="auto">
            <a:xfrm>
              <a:off x="4699" y="1145"/>
              <a:ext cx="138" cy="29"/>
              <a:chOff x="2468" y="1332"/>
              <a:chExt cx="310" cy="60"/>
            </a:xfrm>
          </p:grpSpPr>
          <p:sp>
            <p:nvSpPr>
              <p:cNvPr id="61511" name="Freeform 233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12700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61512" name="Freeform 234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12700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61509" name="Line 235"/>
            <p:cNvSpPr>
              <a:spLocks noChangeShapeType="1"/>
            </p:cNvSpPr>
            <p:nvPr/>
          </p:nvSpPr>
          <p:spPr bwMode="auto">
            <a:xfrm>
              <a:off x="4651" y="1158"/>
              <a:ext cx="0" cy="4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61510" name="Line 236"/>
            <p:cNvSpPr>
              <a:spLocks noChangeShapeType="1"/>
            </p:cNvSpPr>
            <p:nvPr/>
          </p:nvSpPr>
          <p:spPr bwMode="auto">
            <a:xfrm>
              <a:off x="4894" y="1160"/>
              <a:ext cx="0" cy="4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</p:grpSp>
      <p:grpSp>
        <p:nvGrpSpPr>
          <p:cNvPr id="61485" name="Group 347"/>
          <p:cNvGrpSpPr>
            <a:grpSpLocks/>
          </p:cNvGrpSpPr>
          <p:nvPr/>
        </p:nvGrpSpPr>
        <p:grpSpPr bwMode="auto">
          <a:xfrm>
            <a:off x="7040564" y="2897189"/>
            <a:ext cx="1171575" cy="534987"/>
            <a:chOff x="1871277" y="1576300"/>
            <a:chExt cx="1128371" cy="437861"/>
          </a:xfrm>
        </p:grpSpPr>
        <p:sp>
          <p:nvSpPr>
            <p:cNvPr id="85" name="Oval 84"/>
            <p:cNvSpPr>
              <a:spLocks noChangeArrowheads="1"/>
            </p:cNvSpPr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6" name="Rectangle 85"/>
            <p:cNvSpPr/>
            <p:nvPr/>
          </p:nvSpPr>
          <p:spPr bwMode="auto">
            <a:xfrm>
              <a:off x="1871277" y="1740011"/>
              <a:ext cx="1128371" cy="115637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87" name="Oval 86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8" name="Freeform 87"/>
            <p:cNvSpPr/>
            <p:nvPr/>
          </p:nvSpPr>
          <p:spPr bwMode="auto">
            <a:xfrm>
              <a:off x="2160250" y="1673746"/>
              <a:ext cx="547367" cy="161112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89" name="Freeform 88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90" name="Freeform 89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91" name="Freeform 90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cxnSp>
          <p:nvCxnSpPr>
            <p:cNvPr id="92" name="Straight Connector 91"/>
            <p:cNvCxnSpPr>
              <a:cxnSpLocks noChangeShapeType="1"/>
              <a:endCxn id="87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3" name="Straight Connector 92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61486" name="Group 347"/>
          <p:cNvGrpSpPr>
            <a:grpSpLocks/>
          </p:cNvGrpSpPr>
          <p:nvPr/>
        </p:nvGrpSpPr>
        <p:grpSpPr bwMode="auto">
          <a:xfrm>
            <a:off x="6867526" y="2116139"/>
            <a:ext cx="1173163" cy="534987"/>
            <a:chOff x="1871277" y="1576300"/>
            <a:chExt cx="1128371" cy="437861"/>
          </a:xfrm>
        </p:grpSpPr>
        <p:sp>
          <p:nvSpPr>
            <p:cNvPr id="95" name="Oval 94"/>
            <p:cNvSpPr>
              <a:spLocks noChangeArrowheads="1"/>
            </p:cNvSpPr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96" name="Rectangle 95"/>
            <p:cNvSpPr/>
            <p:nvPr/>
          </p:nvSpPr>
          <p:spPr bwMode="auto">
            <a:xfrm>
              <a:off x="1871277" y="1740011"/>
              <a:ext cx="1128371" cy="115637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97" name="Oval 96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98" name="Freeform 97"/>
            <p:cNvSpPr/>
            <p:nvPr/>
          </p:nvSpPr>
          <p:spPr bwMode="auto">
            <a:xfrm>
              <a:off x="2159859" y="1673746"/>
              <a:ext cx="548152" cy="161112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99" name="Freeform 98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100" name="Freeform 99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101" name="Freeform 100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cxnSp>
          <p:nvCxnSpPr>
            <p:cNvPr id="102" name="Straight Connector 101"/>
            <p:cNvCxnSpPr>
              <a:cxnSpLocks noChangeShapeType="1"/>
              <a:endCxn id="97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3" name="Straight Connector 102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114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0344472" y="6669360"/>
            <a:ext cx="1384395" cy="18864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>
                <a:solidFill>
                  <a:schemeClr val="accent2"/>
                </a:solidFill>
                <a:latin typeface="Tahoma" panose="020B0604030504040204" pitchFamily="34" charset="0"/>
              </a:rPr>
              <a:t>1.3 network core</a:t>
            </a:r>
          </a:p>
        </p:txBody>
      </p:sp>
    </p:spTree>
    <p:extLst>
      <p:ext uri="{BB962C8B-B14F-4D97-AF65-F5344CB8AC3E}">
        <p14:creationId xmlns:p14="http://schemas.microsoft.com/office/powerpoint/2010/main" val="37224290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31C5AE9D-47BB-4D28-94FA-A536E25045A0}" type="slidenum">
              <a:rPr lang="en-US" altLang="zh-CN" sz="1200" smtClean="0">
                <a:solidFill>
                  <a:schemeClr val="accent4"/>
                </a:solidFill>
                <a:latin typeface="Tahoma" panose="020B0604030504040204" pitchFamily="34" charset="0"/>
              </a:rPr>
              <a:pPr/>
              <a:t>32</a:t>
            </a:fld>
            <a:endParaRPr lang="en-US" altLang="zh-CN" sz="1200" dirty="0">
              <a:solidFill>
                <a:schemeClr val="accent4"/>
              </a:solidFill>
              <a:latin typeface="Tahoma" panose="020B0604030504040204" pitchFamily="34" charset="0"/>
            </a:endParaRPr>
          </a:p>
        </p:txBody>
      </p:sp>
      <p:sp>
        <p:nvSpPr>
          <p:cNvPr id="63489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20650"/>
            <a:ext cx="7772400" cy="1143000"/>
          </a:xfrm>
        </p:spPr>
        <p:txBody>
          <a:bodyPr/>
          <a:lstStyle/>
          <a:p>
            <a:r>
              <a:rPr lang="en-US" altLang="zh-CN"/>
              <a:t>Two key network-core functions</a:t>
            </a:r>
          </a:p>
        </p:txBody>
      </p:sp>
      <p:sp>
        <p:nvSpPr>
          <p:cNvPr id="63490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7999413" y="1728788"/>
            <a:ext cx="4192587" cy="4648200"/>
          </a:xfrm>
        </p:spPr>
        <p:txBody>
          <a:bodyPr/>
          <a:lstStyle/>
          <a:p>
            <a:pPr marL="0" indent="0">
              <a:buNone/>
            </a:pPr>
            <a:r>
              <a:rPr lang="en-US" altLang="zh-CN" i="1" dirty="0">
                <a:solidFill>
                  <a:srgbClr val="C00000"/>
                </a:solidFill>
              </a:rPr>
              <a:t>forwarding</a:t>
            </a:r>
            <a:r>
              <a:rPr lang="en-US" altLang="zh-CN" sz="2400" i="1" dirty="0">
                <a:solidFill>
                  <a:srgbClr val="C00000"/>
                </a:solidFill>
              </a:rPr>
              <a:t>:</a:t>
            </a:r>
            <a:r>
              <a:rPr lang="en-US" altLang="zh-CN" sz="2400" dirty="0">
                <a:solidFill>
                  <a:srgbClr val="C00000"/>
                </a:solidFill>
              </a:rPr>
              <a:t> </a:t>
            </a:r>
            <a:r>
              <a:rPr lang="en-US" altLang="zh-CN" sz="2400" dirty="0"/>
              <a:t>move packets from router’</a:t>
            </a:r>
            <a:r>
              <a:rPr lang="en-US" altLang="ja-JP" sz="2400" dirty="0"/>
              <a:t>s input to appropriate router output</a:t>
            </a:r>
          </a:p>
          <a:p>
            <a:pPr marL="0" indent="0">
              <a:buNone/>
            </a:pPr>
            <a:endParaRPr lang="en-US" altLang="zh-CN" dirty="0"/>
          </a:p>
        </p:txBody>
      </p:sp>
      <p:pic>
        <p:nvPicPr>
          <p:cNvPr id="63493" name="Picture 6" descr="underline_base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59" y="959008"/>
            <a:ext cx="6423594" cy="970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3494" name="Rectangle 3"/>
          <p:cNvSpPr txBox="1">
            <a:spLocks noChangeArrowheads="1"/>
          </p:cNvSpPr>
          <p:nvPr/>
        </p:nvSpPr>
        <p:spPr bwMode="auto">
          <a:xfrm>
            <a:off x="1908175" y="1385888"/>
            <a:ext cx="4192588" cy="1693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85000"/>
              </a:lnSpc>
              <a:spcBef>
                <a:spcPct val="7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800" i="1" dirty="0">
                <a:solidFill>
                  <a:srgbClr val="C00000"/>
                </a:solidFill>
                <a:latin typeface="Comic Sans MS" panose="030F0702030302020204" pitchFamily="66" charset="0"/>
              </a:rPr>
              <a:t>routing:</a:t>
            </a:r>
            <a:r>
              <a:rPr lang="en-US" altLang="zh-CN" sz="2800" dirty="0">
                <a:solidFill>
                  <a:srgbClr val="C00000"/>
                </a:solidFill>
                <a:latin typeface="Comic Sans MS" panose="030F0702030302020204" pitchFamily="66" charset="0"/>
              </a:rPr>
              <a:t> </a:t>
            </a:r>
            <a:r>
              <a:rPr lang="en-US" altLang="zh-CN" dirty="0">
                <a:solidFill>
                  <a:srgbClr val="000099"/>
                </a:solidFill>
                <a:latin typeface="Comic Sans MS" panose="030F0702030302020204" pitchFamily="66" charset="0"/>
              </a:rPr>
              <a:t>determines source-destination route taken by packets</a:t>
            </a:r>
          </a:p>
          <a:p>
            <a:pPr lvl="1">
              <a:lnSpc>
                <a:spcPct val="85000"/>
              </a:lnSpc>
              <a:buClr>
                <a:srgbClr val="000099"/>
              </a:buClr>
              <a:buFont typeface="Wingdings" panose="05000000000000000000" pitchFamily="2" charset="2"/>
              <a:buChar char="§"/>
            </a:pPr>
            <a:r>
              <a:rPr lang="en-US" altLang="zh-CN" i="1" dirty="0">
                <a:solidFill>
                  <a:srgbClr val="000099"/>
                </a:solidFill>
                <a:latin typeface="Comic Sans MS" panose="030F0702030302020204" pitchFamily="66" charset="0"/>
              </a:rPr>
              <a:t>routing algorithms</a:t>
            </a:r>
            <a:endParaRPr lang="en-US" altLang="zh-CN" dirty="0">
              <a:solidFill>
                <a:srgbClr val="000099"/>
              </a:solidFill>
              <a:latin typeface="Comic Sans MS" panose="030F0702030302020204" pitchFamily="66" charset="0"/>
            </a:endParaRPr>
          </a:p>
          <a:p>
            <a: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None/>
            </a:pPr>
            <a:endParaRPr lang="en-US" altLang="zh-CN" sz="2800" dirty="0">
              <a:latin typeface="Comic Sans MS" panose="030F0702030302020204" pitchFamily="66" charset="0"/>
            </a:endParaRPr>
          </a:p>
        </p:txBody>
      </p:sp>
      <p:sp>
        <p:nvSpPr>
          <p:cNvPr id="11" name="Freeform 3"/>
          <p:cNvSpPr>
            <a:spLocks/>
          </p:cNvSpPr>
          <p:nvPr/>
        </p:nvSpPr>
        <p:spPr bwMode="auto">
          <a:xfrm rot="16200000">
            <a:off x="4813301" y="3600451"/>
            <a:ext cx="2198687" cy="1497012"/>
          </a:xfrm>
          <a:custGeom>
            <a:avLst/>
            <a:gdLst>
              <a:gd name="T0" fmla="*/ 0 w 1443"/>
              <a:gd name="T1" fmla="*/ 0 h 816"/>
              <a:gd name="T2" fmla="*/ 1076 w 1443"/>
              <a:gd name="T3" fmla="*/ 782 h 816"/>
              <a:gd name="T4" fmla="*/ 1320 w 1443"/>
              <a:gd name="T5" fmla="*/ 788 h 816"/>
              <a:gd name="T6" fmla="*/ 1443 w 1443"/>
              <a:gd name="T7" fmla="*/ 5 h 816"/>
              <a:gd name="T8" fmla="*/ 0 w 1443"/>
              <a:gd name="T9" fmla="*/ 0 h 816"/>
              <a:gd name="connsiteX0" fmla="*/ 0 w 10000"/>
              <a:gd name="connsiteY0" fmla="*/ 0 h 9714"/>
              <a:gd name="connsiteX1" fmla="*/ 3718 w 10000"/>
              <a:gd name="connsiteY1" fmla="*/ 8779 h 9714"/>
              <a:gd name="connsiteX2" fmla="*/ 9148 w 10000"/>
              <a:gd name="connsiteY2" fmla="*/ 9657 h 9714"/>
              <a:gd name="connsiteX3" fmla="*/ 10000 w 10000"/>
              <a:gd name="connsiteY3" fmla="*/ 61 h 9714"/>
              <a:gd name="connsiteX4" fmla="*/ 0 w 10000"/>
              <a:gd name="connsiteY4" fmla="*/ 0 h 9714"/>
              <a:gd name="connsiteX0" fmla="*/ 0 w 10000"/>
              <a:gd name="connsiteY0" fmla="*/ 0 h 9095"/>
              <a:gd name="connsiteX1" fmla="*/ 3718 w 10000"/>
              <a:gd name="connsiteY1" fmla="*/ 9037 h 9095"/>
              <a:gd name="connsiteX2" fmla="*/ 5712 w 10000"/>
              <a:gd name="connsiteY2" fmla="*/ 8929 h 9095"/>
              <a:gd name="connsiteX3" fmla="*/ 10000 w 10000"/>
              <a:gd name="connsiteY3" fmla="*/ 63 h 9095"/>
              <a:gd name="connsiteX4" fmla="*/ 0 w 10000"/>
              <a:gd name="connsiteY4" fmla="*/ 0 h 9095"/>
              <a:gd name="connsiteX0" fmla="*/ 0 w 10000"/>
              <a:gd name="connsiteY0" fmla="*/ 0 h 10000"/>
              <a:gd name="connsiteX1" fmla="*/ 3718 w 10000"/>
              <a:gd name="connsiteY1" fmla="*/ 9936 h 10000"/>
              <a:gd name="connsiteX2" fmla="*/ 5712 w 10000"/>
              <a:gd name="connsiteY2" fmla="*/ 9817 h 10000"/>
              <a:gd name="connsiteX3" fmla="*/ 10000 w 10000"/>
              <a:gd name="connsiteY3" fmla="*/ 69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3718 w 10000"/>
              <a:gd name="connsiteY1" fmla="*/ 9936 h 10000"/>
              <a:gd name="connsiteX2" fmla="*/ 5712 w 10000"/>
              <a:gd name="connsiteY2" fmla="*/ 9817 h 10000"/>
              <a:gd name="connsiteX3" fmla="*/ 10000 w 10000"/>
              <a:gd name="connsiteY3" fmla="*/ 69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3718 w 10000"/>
              <a:gd name="connsiteY1" fmla="*/ 9936 h 10000"/>
              <a:gd name="connsiteX2" fmla="*/ 5712 w 10000"/>
              <a:gd name="connsiteY2" fmla="*/ 9817 h 10000"/>
              <a:gd name="connsiteX3" fmla="*/ 10000 w 10000"/>
              <a:gd name="connsiteY3" fmla="*/ 69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3718 w 10000"/>
              <a:gd name="connsiteY1" fmla="*/ 9936 h 10000"/>
              <a:gd name="connsiteX2" fmla="*/ 5712 w 10000"/>
              <a:gd name="connsiteY2" fmla="*/ 9817 h 10000"/>
              <a:gd name="connsiteX3" fmla="*/ 10000 w 10000"/>
              <a:gd name="connsiteY3" fmla="*/ 69 h 10000"/>
              <a:gd name="connsiteX4" fmla="*/ 0 w 10000"/>
              <a:gd name="connsiteY4" fmla="*/ 0 h 10000"/>
              <a:gd name="connsiteX0" fmla="*/ 0 w 8989"/>
              <a:gd name="connsiteY0" fmla="*/ 0 h 11618"/>
              <a:gd name="connsiteX1" fmla="*/ 2707 w 8989"/>
              <a:gd name="connsiteY1" fmla="*/ 11554 h 11618"/>
              <a:gd name="connsiteX2" fmla="*/ 4701 w 8989"/>
              <a:gd name="connsiteY2" fmla="*/ 11435 h 11618"/>
              <a:gd name="connsiteX3" fmla="*/ 8989 w 8989"/>
              <a:gd name="connsiteY3" fmla="*/ 1687 h 11618"/>
              <a:gd name="connsiteX4" fmla="*/ 0 w 8989"/>
              <a:gd name="connsiteY4" fmla="*/ 0 h 11618"/>
              <a:gd name="connsiteX0" fmla="*/ 0 w 9888"/>
              <a:gd name="connsiteY0" fmla="*/ 115 h 10115"/>
              <a:gd name="connsiteX1" fmla="*/ 3011 w 9888"/>
              <a:gd name="connsiteY1" fmla="*/ 10060 h 10115"/>
              <a:gd name="connsiteX2" fmla="*/ 5230 w 9888"/>
              <a:gd name="connsiteY2" fmla="*/ 9957 h 10115"/>
              <a:gd name="connsiteX3" fmla="*/ 9888 w 9888"/>
              <a:gd name="connsiteY3" fmla="*/ 0 h 10115"/>
              <a:gd name="connsiteX4" fmla="*/ 0 w 9888"/>
              <a:gd name="connsiteY4" fmla="*/ 115 h 10115"/>
              <a:gd name="connsiteX0" fmla="*/ 0 w 9829"/>
              <a:gd name="connsiteY0" fmla="*/ 0 h 10833"/>
              <a:gd name="connsiteX1" fmla="*/ 2874 w 9829"/>
              <a:gd name="connsiteY1" fmla="*/ 10779 h 10833"/>
              <a:gd name="connsiteX2" fmla="*/ 5118 w 9829"/>
              <a:gd name="connsiteY2" fmla="*/ 10677 h 10833"/>
              <a:gd name="connsiteX3" fmla="*/ 9829 w 9829"/>
              <a:gd name="connsiteY3" fmla="*/ 833 h 10833"/>
              <a:gd name="connsiteX4" fmla="*/ 0 w 9829"/>
              <a:gd name="connsiteY4" fmla="*/ 0 h 10833"/>
              <a:gd name="connsiteX0" fmla="*/ 0 w 10289"/>
              <a:gd name="connsiteY0" fmla="*/ 0 h 10000"/>
              <a:gd name="connsiteX1" fmla="*/ 2924 w 10289"/>
              <a:gd name="connsiteY1" fmla="*/ 9950 h 10000"/>
              <a:gd name="connsiteX2" fmla="*/ 5207 w 10289"/>
              <a:gd name="connsiteY2" fmla="*/ 9856 h 10000"/>
              <a:gd name="connsiteX3" fmla="*/ 10289 w 10289"/>
              <a:gd name="connsiteY3" fmla="*/ 54 h 10000"/>
              <a:gd name="connsiteX4" fmla="*/ 0 w 10289"/>
              <a:gd name="connsiteY4" fmla="*/ 0 h 10000"/>
              <a:gd name="connsiteX0" fmla="*/ 0 w 10289"/>
              <a:gd name="connsiteY0" fmla="*/ 0 h 10953"/>
              <a:gd name="connsiteX1" fmla="*/ 2924 w 10289"/>
              <a:gd name="connsiteY1" fmla="*/ 9950 h 10953"/>
              <a:gd name="connsiteX2" fmla="*/ 3723 w 10289"/>
              <a:gd name="connsiteY2" fmla="*/ 10695 h 10953"/>
              <a:gd name="connsiteX3" fmla="*/ 5207 w 10289"/>
              <a:gd name="connsiteY3" fmla="*/ 9856 h 10953"/>
              <a:gd name="connsiteX4" fmla="*/ 10289 w 10289"/>
              <a:gd name="connsiteY4" fmla="*/ 54 h 10953"/>
              <a:gd name="connsiteX5" fmla="*/ 0 w 10289"/>
              <a:gd name="connsiteY5" fmla="*/ 0 h 10953"/>
              <a:gd name="connsiteX0" fmla="*/ 0 w 10289"/>
              <a:gd name="connsiteY0" fmla="*/ 0 h 11138"/>
              <a:gd name="connsiteX1" fmla="*/ 2924 w 10289"/>
              <a:gd name="connsiteY1" fmla="*/ 9950 h 11138"/>
              <a:gd name="connsiteX2" fmla="*/ 5207 w 10289"/>
              <a:gd name="connsiteY2" fmla="*/ 9856 h 11138"/>
              <a:gd name="connsiteX3" fmla="*/ 10289 w 10289"/>
              <a:gd name="connsiteY3" fmla="*/ 54 h 11138"/>
              <a:gd name="connsiteX4" fmla="*/ 0 w 10289"/>
              <a:gd name="connsiteY4" fmla="*/ 0 h 11138"/>
              <a:gd name="connsiteX0" fmla="*/ 0 w 10289"/>
              <a:gd name="connsiteY0" fmla="*/ 0 h 10669"/>
              <a:gd name="connsiteX1" fmla="*/ 2924 w 10289"/>
              <a:gd name="connsiteY1" fmla="*/ 9950 h 10669"/>
              <a:gd name="connsiteX2" fmla="*/ 5207 w 10289"/>
              <a:gd name="connsiteY2" fmla="*/ 9856 h 10669"/>
              <a:gd name="connsiteX3" fmla="*/ 10289 w 10289"/>
              <a:gd name="connsiteY3" fmla="*/ 54 h 10669"/>
              <a:gd name="connsiteX4" fmla="*/ 0 w 10289"/>
              <a:gd name="connsiteY4" fmla="*/ 0 h 10669"/>
              <a:gd name="connsiteX0" fmla="*/ 0 w 10289"/>
              <a:gd name="connsiteY0" fmla="*/ 0 h 10734"/>
              <a:gd name="connsiteX1" fmla="*/ 2924 w 10289"/>
              <a:gd name="connsiteY1" fmla="*/ 9950 h 10734"/>
              <a:gd name="connsiteX2" fmla="*/ 4455 w 10289"/>
              <a:gd name="connsiteY2" fmla="*/ 10094 h 10734"/>
              <a:gd name="connsiteX3" fmla="*/ 10289 w 10289"/>
              <a:gd name="connsiteY3" fmla="*/ 54 h 10734"/>
              <a:gd name="connsiteX4" fmla="*/ 0 w 10289"/>
              <a:gd name="connsiteY4" fmla="*/ 0 h 10734"/>
              <a:gd name="connsiteX0" fmla="*/ 0 w 10289"/>
              <a:gd name="connsiteY0" fmla="*/ 0 h 10107"/>
              <a:gd name="connsiteX1" fmla="*/ 2924 w 10289"/>
              <a:gd name="connsiteY1" fmla="*/ 9950 h 10107"/>
              <a:gd name="connsiteX2" fmla="*/ 4455 w 10289"/>
              <a:gd name="connsiteY2" fmla="*/ 10094 h 10107"/>
              <a:gd name="connsiteX3" fmla="*/ 10289 w 10289"/>
              <a:gd name="connsiteY3" fmla="*/ 54 h 10107"/>
              <a:gd name="connsiteX4" fmla="*/ 0 w 10289"/>
              <a:gd name="connsiteY4" fmla="*/ 0 h 10107"/>
              <a:gd name="connsiteX0" fmla="*/ 0 w 10289"/>
              <a:gd name="connsiteY0" fmla="*/ 0 h 10107"/>
              <a:gd name="connsiteX1" fmla="*/ 2924 w 10289"/>
              <a:gd name="connsiteY1" fmla="*/ 9950 h 10107"/>
              <a:gd name="connsiteX2" fmla="*/ 4455 w 10289"/>
              <a:gd name="connsiteY2" fmla="*/ 10094 h 10107"/>
              <a:gd name="connsiteX3" fmla="*/ 10289 w 10289"/>
              <a:gd name="connsiteY3" fmla="*/ 54 h 10107"/>
              <a:gd name="connsiteX4" fmla="*/ 0 w 10289"/>
              <a:gd name="connsiteY4" fmla="*/ 0 h 10107"/>
              <a:gd name="connsiteX0" fmla="*/ 0 w 10289"/>
              <a:gd name="connsiteY0" fmla="*/ 0 h 10107"/>
              <a:gd name="connsiteX1" fmla="*/ 2924 w 10289"/>
              <a:gd name="connsiteY1" fmla="*/ 9950 h 10107"/>
              <a:gd name="connsiteX2" fmla="*/ 4455 w 10289"/>
              <a:gd name="connsiteY2" fmla="*/ 10094 h 10107"/>
              <a:gd name="connsiteX3" fmla="*/ 10289 w 10289"/>
              <a:gd name="connsiteY3" fmla="*/ 54 h 10107"/>
              <a:gd name="connsiteX4" fmla="*/ 0 w 10289"/>
              <a:gd name="connsiteY4" fmla="*/ 0 h 10107"/>
              <a:gd name="connsiteX0" fmla="*/ 0 w 10289"/>
              <a:gd name="connsiteY0" fmla="*/ 0 h 9960"/>
              <a:gd name="connsiteX1" fmla="*/ 2924 w 10289"/>
              <a:gd name="connsiteY1" fmla="*/ 9950 h 9960"/>
              <a:gd name="connsiteX2" fmla="*/ 4166 w 10289"/>
              <a:gd name="connsiteY2" fmla="*/ 9776 h 9960"/>
              <a:gd name="connsiteX3" fmla="*/ 10289 w 10289"/>
              <a:gd name="connsiteY3" fmla="*/ 54 h 9960"/>
              <a:gd name="connsiteX4" fmla="*/ 0 w 10289"/>
              <a:gd name="connsiteY4" fmla="*/ 0 h 9960"/>
              <a:gd name="connsiteX0" fmla="*/ 0 w 10000"/>
              <a:gd name="connsiteY0" fmla="*/ 0 h 10000"/>
              <a:gd name="connsiteX1" fmla="*/ 2842 w 10000"/>
              <a:gd name="connsiteY1" fmla="*/ 9990 h 10000"/>
              <a:gd name="connsiteX2" fmla="*/ 4049 w 10000"/>
              <a:gd name="connsiteY2" fmla="*/ 9815 h 10000"/>
              <a:gd name="connsiteX3" fmla="*/ 10000 w 10000"/>
              <a:gd name="connsiteY3" fmla="*/ 54 h 10000"/>
              <a:gd name="connsiteX4" fmla="*/ 0 w 10000"/>
              <a:gd name="connsiteY4" fmla="*/ 0 h 10000"/>
              <a:gd name="connsiteX0" fmla="*/ 0 w 10000"/>
              <a:gd name="connsiteY0" fmla="*/ 0 h 10400"/>
              <a:gd name="connsiteX1" fmla="*/ 2740 w 10000"/>
              <a:gd name="connsiteY1" fmla="*/ 10397 h 10400"/>
              <a:gd name="connsiteX2" fmla="*/ 4049 w 10000"/>
              <a:gd name="connsiteY2" fmla="*/ 9815 h 10400"/>
              <a:gd name="connsiteX3" fmla="*/ 10000 w 10000"/>
              <a:gd name="connsiteY3" fmla="*/ 54 h 10400"/>
              <a:gd name="connsiteX4" fmla="*/ 0 w 10000"/>
              <a:gd name="connsiteY4" fmla="*/ 0 h 10400"/>
              <a:gd name="connsiteX0" fmla="*/ 0 w 10000"/>
              <a:gd name="connsiteY0" fmla="*/ 0 h 10419"/>
              <a:gd name="connsiteX1" fmla="*/ 2740 w 10000"/>
              <a:gd name="connsiteY1" fmla="*/ 10397 h 10419"/>
              <a:gd name="connsiteX2" fmla="*/ 3599 w 10000"/>
              <a:gd name="connsiteY2" fmla="*/ 10338 h 10419"/>
              <a:gd name="connsiteX3" fmla="*/ 10000 w 10000"/>
              <a:gd name="connsiteY3" fmla="*/ 54 h 10419"/>
              <a:gd name="connsiteX4" fmla="*/ 0 w 10000"/>
              <a:gd name="connsiteY4" fmla="*/ 0 h 10419"/>
              <a:gd name="connsiteX0" fmla="*/ 0 w 10000"/>
              <a:gd name="connsiteY0" fmla="*/ 0 h 10397"/>
              <a:gd name="connsiteX1" fmla="*/ 2740 w 10000"/>
              <a:gd name="connsiteY1" fmla="*/ 10397 h 10397"/>
              <a:gd name="connsiteX2" fmla="*/ 3599 w 10000"/>
              <a:gd name="connsiteY2" fmla="*/ 10338 h 10397"/>
              <a:gd name="connsiteX3" fmla="*/ 10000 w 10000"/>
              <a:gd name="connsiteY3" fmla="*/ 54 h 10397"/>
              <a:gd name="connsiteX4" fmla="*/ 0 w 10000"/>
              <a:gd name="connsiteY4" fmla="*/ 0 h 10397"/>
              <a:gd name="connsiteX0" fmla="*/ 0 w 10614"/>
              <a:gd name="connsiteY0" fmla="*/ 0 h 10397"/>
              <a:gd name="connsiteX1" fmla="*/ 2740 w 10614"/>
              <a:gd name="connsiteY1" fmla="*/ 10397 h 10397"/>
              <a:gd name="connsiteX2" fmla="*/ 3599 w 10614"/>
              <a:gd name="connsiteY2" fmla="*/ 10338 h 10397"/>
              <a:gd name="connsiteX3" fmla="*/ 10614 w 10614"/>
              <a:gd name="connsiteY3" fmla="*/ 112 h 10397"/>
              <a:gd name="connsiteX4" fmla="*/ 0 w 10614"/>
              <a:gd name="connsiteY4" fmla="*/ 0 h 10397"/>
              <a:gd name="connsiteX0" fmla="*/ 0 w 10614"/>
              <a:gd name="connsiteY0" fmla="*/ 0 h 10397"/>
              <a:gd name="connsiteX1" fmla="*/ 2740 w 10614"/>
              <a:gd name="connsiteY1" fmla="*/ 10397 h 10397"/>
              <a:gd name="connsiteX2" fmla="*/ 3599 w 10614"/>
              <a:gd name="connsiteY2" fmla="*/ 10338 h 10397"/>
              <a:gd name="connsiteX3" fmla="*/ 10614 w 10614"/>
              <a:gd name="connsiteY3" fmla="*/ 112 h 10397"/>
              <a:gd name="connsiteX4" fmla="*/ 0 w 10614"/>
              <a:gd name="connsiteY4" fmla="*/ 0 h 10397"/>
              <a:gd name="connsiteX0" fmla="*/ 0 w 10675"/>
              <a:gd name="connsiteY0" fmla="*/ 0 h 10310"/>
              <a:gd name="connsiteX1" fmla="*/ 2801 w 10675"/>
              <a:gd name="connsiteY1" fmla="*/ 10310 h 10310"/>
              <a:gd name="connsiteX2" fmla="*/ 3660 w 10675"/>
              <a:gd name="connsiteY2" fmla="*/ 10251 h 10310"/>
              <a:gd name="connsiteX3" fmla="*/ 10675 w 10675"/>
              <a:gd name="connsiteY3" fmla="*/ 25 h 10310"/>
              <a:gd name="connsiteX4" fmla="*/ 0 w 10675"/>
              <a:gd name="connsiteY4" fmla="*/ 0 h 10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675" h="10310">
                <a:moveTo>
                  <a:pt x="0" y="0"/>
                </a:moveTo>
                <a:cubicBezTo>
                  <a:pt x="3109" y="3835"/>
                  <a:pt x="2511" y="6378"/>
                  <a:pt x="2801" y="10310"/>
                </a:cubicBezTo>
                <a:cubicBezTo>
                  <a:pt x="3337" y="10277"/>
                  <a:pt x="2862" y="10312"/>
                  <a:pt x="3660" y="10251"/>
                </a:cubicBezTo>
                <a:cubicBezTo>
                  <a:pt x="5139" y="5189"/>
                  <a:pt x="6996" y="3438"/>
                  <a:pt x="10675" y="25"/>
                </a:cubicBezTo>
                <a:lnTo>
                  <a:pt x="0" y="0"/>
                </a:lnTo>
                <a:close/>
              </a:path>
            </a:pathLst>
          </a:custGeom>
          <a:gradFill rotWithShape="1">
            <a:gsLst>
              <a:gs pos="75000">
                <a:srgbClr val="7BE5CA"/>
              </a:gs>
              <a:gs pos="0">
                <a:schemeClr val="accent1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/>
        </p:spPr>
        <p:txBody>
          <a:bodyPr/>
          <a:lstStyle/>
          <a:p>
            <a:pPr>
              <a:defRPr/>
            </a:pPr>
            <a:endParaRPr lang="en-US" dirty="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grpSp>
        <p:nvGrpSpPr>
          <p:cNvPr id="63496" name="Group 4"/>
          <p:cNvGrpSpPr>
            <a:grpSpLocks/>
          </p:cNvGrpSpPr>
          <p:nvPr/>
        </p:nvGrpSpPr>
        <p:grpSpPr bwMode="auto">
          <a:xfrm>
            <a:off x="2852738" y="3152776"/>
            <a:ext cx="2317750" cy="2341809"/>
            <a:chOff x="272609" y="3015788"/>
            <a:chExt cx="2317750" cy="2341809"/>
          </a:xfrm>
        </p:grpSpPr>
        <p:sp>
          <p:nvSpPr>
            <p:cNvPr id="63710" name="Rectangle 4"/>
            <p:cNvSpPr>
              <a:spLocks noChangeArrowheads="1"/>
            </p:cNvSpPr>
            <p:nvPr/>
          </p:nvSpPr>
          <p:spPr bwMode="auto">
            <a:xfrm>
              <a:off x="272609" y="3015788"/>
              <a:ext cx="2317750" cy="2333625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 sz="180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3711" name="Oval 5"/>
            <p:cNvSpPr>
              <a:spLocks noChangeArrowheads="1"/>
            </p:cNvSpPr>
            <p:nvPr/>
          </p:nvSpPr>
          <p:spPr bwMode="auto">
            <a:xfrm>
              <a:off x="398021" y="3068176"/>
              <a:ext cx="2095500" cy="604837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 sz="180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3712" name="Text Box 108"/>
            <p:cNvSpPr txBox="1">
              <a:spLocks noChangeArrowheads="1"/>
            </p:cNvSpPr>
            <p:nvPr/>
          </p:nvSpPr>
          <p:spPr bwMode="auto">
            <a:xfrm>
              <a:off x="526609" y="3225338"/>
              <a:ext cx="1863725" cy="304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zh-CN" sz="1400">
                  <a:solidFill>
                    <a:srgbClr val="000099"/>
                  </a:solidFill>
                  <a:latin typeface="Comic Sans MS" panose="030F0702030302020204" pitchFamily="66" charset="0"/>
                </a:rPr>
                <a:t>routing algorithm</a:t>
              </a:r>
            </a:p>
          </p:txBody>
        </p:sp>
        <p:sp>
          <p:nvSpPr>
            <p:cNvPr id="63713" name="Rectangle 109"/>
            <p:cNvSpPr>
              <a:spLocks noChangeArrowheads="1"/>
            </p:cNvSpPr>
            <p:nvPr/>
          </p:nvSpPr>
          <p:spPr bwMode="auto">
            <a:xfrm>
              <a:off x="451996" y="3973051"/>
              <a:ext cx="2005013" cy="12795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 sz="180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3714" name="Text Box 110"/>
            <p:cNvSpPr txBox="1">
              <a:spLocks noChangeArrowheads="1"/>
            </p:cNvSpPr>
            <p:nvPr/>
          </p:nvSpPr>
          <p:spPr bwMode="auto">
            <a:xfrm>
              <a:off x="532959" y="3925426"/>
              <a:ext cx="2016899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zh-CN" sz="1400">
                  <a:solidFill>
                    <a:srgbClr val="000099"/>
                  </a:solidFill>
                  <a:latin typeface="Comic Sans MS" panose="030F0702030302020204" pitchFamily="66" charset="0"/>
                </a:rPr>
                <a:t>local forwarding table</a:t>
              </a:r>
            </a:p>
          </p:txBody>
        </p:sp>
        <p:sp>
          <p:nvSpPr>
            <p:cNvPr id="63715" name="Text Box 111"/>
            <p:cNvSpPr txBox="1">
              <a:spLocks noChangeArrowheads="1"/>
            </p:cNvSpPr>
            <p:nvPr/>
          </p:nvSpPr>
          <p:spPr bwMode="auto">
            <a:xfrm>
              <a:off x="415484" y="4173076"/>
              <a:ext cx="1212850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zh-CN" sz="1400">
                  <a:solidFill>
                    <a:srgbClr val="000099"/>
                  </a:solidFill>
                  <a:latin typeface="Comic Sans MS" panose="030F0702030302020204" pitchFamily="66" charset="0"/>
                </a:rPr>
                <a:t>header value</a:t>
              </a:r>
            </a:p>
          </p:txBody>
        </p:sp>
        <p:sp>
          <p:nvSpPr>
            <p:cNvPr id="63716" name="Text Box 112"/>
            <p:cNvSpPr txBox="1">
              <a:spLocks noChangeArrowheads="1"/>
            </p:cNvSpPr>
            <p:nvPr/>
          </p:nvSpPr>
          <p:spPr bwMode="auto">
            <a:xfrm>
              <a:off x="1482284" y="4174663"/>
              <a:ext cx="1041400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zh-CN" sz="1400">
                  <a:solidFill>
                    <a:srgbClr val="000099"/>
                  </a:solidFill>
                  <a:latin typeface="Comic Sans MS" panose="030F0702030302020204" pitchFamily="66" charset="0"/>
                </a:rPr>
                <a:t>output link</a:t>
              </a:r>
            </a:p>
          </p:txBody>
        </p:sp>
        <p:sp>
          <p:nvSpPr>
            <p:cNvPr id="63717" name="Line 113"/>
            <p:cNvSpPr>
              <a:spLocks noChangeShapeType="1"/>
            </p:cNvSpPr>
            <p:nvPr/>
          </p:nvSpPr>
          <p:spPr bwMode="auto">
            <a:xfrm>
              <a:off x="1580709" y="4185776"/>
              <a:ext cx="7937" cy="1066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3718" name="Text Box 114"/>
            <p:cNvSpPr txBox="1">
              <a:spLocks noChangeArrowheads="1"/>
            </p:cNvSpPr>
            <p:nvPr/>
          </p:nvSpPr>
          <p:spPr bwMode="auto">
            <a:xfrm>
              <a:off x="791181" y="4549247"/>
              <a:ext cx="492443" cy="7694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r" eaLnBrk="1" hangingPunct="1"/>
              <a:r>
                <a:rPr lang="en-US" altLang="zh-CN" sz="1100" dirty="0">
                  <a:solidFill>
                    <a:srgbClr val="000099"/>
                  </a:solidFill>
                  <a:latin typeface="Consolas" panose="020B0609020204030204" pitchFamily="49" charset="0"/>
                </a:rPr>
                <a:t>0100</a:t>
              </a:r>
            </a:p>
            <a:p>
              <a:pPr algn="r" eaLnBrk="1" hangingPunct="1"/>
              <a:r>
                <a:rPr lang="en-US" altLang="zh-CN" sz="1100" dirty="0">
                  <a:solidFill>
                    <a:srgbClr val="000099"/>
                  </a:solidFill>
                  <a:latin typeface="Consolas" panose="020B0609020204030204" pitchFamily="49" charset="0"/>
                </a:rPr>
                <a:t>0101</a:t>
              </a:r>
            </a:p>
            <a:p>
              <a:pPr algn="r" eaLnBrk="1" hangingPunct="1"/>
              <a:r>
                <a:rPr lang="en-US" altLang="zh-CN" sz="1100" dirty="0">
                  <a:solidFill>
                    <a:srgbClr val="000099"/>
                  </a:solidFill>
                  <a:latin typeface="Consolas" panose="020B0609020204030204" pitchFamily="49" charset="0"/>
                </a:rPr>
                <a:t>0111</a:t>
              </a:r>
            </a:p>
            <a:p>
              <a:pPr algn="r" eaLnBrk="1" hangingPunct="1"/>
              <a:r>
                <a:rPr lang="en-US" altLang="zh-CN" sz="1100" dirty="0">
                  <a:solidFill>
                    <a:srgbClr val="000099"/>
                  </a:solidFill>
                  <a:latin typeface="Consolas" panose="020B0609020204030204" pitchFamily="49" charset="0"/>
                </a:rPr>
                <a:t>1001</a:t>
              </a:r>
            </a:p>
          </p:txBody>
        </p:sp>
        <p:sp>
          <p:nvSpPr>
            <p:cNvPr id="63719" name="Text Box 115"/>
            <p:cNvSpPr txBox="1">
              <a:spLocks noChangeArrowheads="1"/>
            </p:cNvSpPr>
            <p:nvPr/>
          </p:nvSpPr>
          <p:spPr bwMode="auto">
            <a:xfrm>
              <a:off x="1868504" y="4588156"/>
              <a:ext cx="261610" cy="7694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zh-CN" sz="1100">
                  <a:solidFill>
                    <a:srgbClr val="000099"/>
                  </a:solidFill>
                  <a:latin typeface="Consolas" panose="020B0609020204030204" pitchFamily="49" charset="0"/>
                </a:rPr>
                <a:t>3</a:t>
              </a:r>
            </a:p>
            <a:p>
              <a:pPr algn="ctr" eaLnBrk="1" hangingPunct="1"/>
              <a:r>
                <a:rPr lang="en-US" altLang="zh-CN" sz="1100">
                  <a:solidFill>
                    <a:srgbClr val="000099"/>
                  </a:solidFill>
                  <a:latin typeface="Consolas" panose="020B0609020204030204" pitchFamily="49" charset="0"/>
                </a:rPr>
                <a:t>2</a:t>
              </a:r>
            </a:p>
            <a:p>
              <a:pPr algn="ctr" eaLnBrk="1" hangingPunct="1"/>
              <a:r>
                <a:rPr lang="en-US" altLang="zh-CN" sz="1100">
                  <a:solidFill>
                    <a:srgbClr val="000099"/>
                  </a:solidFill>
                  <a:latin typeface="Consolas" panose="020B0609020204030204" pitchFamily="49" charset="0"/>
                </a:rPr>
                <a:t>2</a:t>
              </a:r>
            </a:p>
            <a:p>
              <a:pPr algn="ctr" eaLnBrk="1" hangingPunct="1"/>
              <a:r>
                <a:rPr lang="en-US" altLang="zh-CN" sz="1100">
                  <a:solidFill>
                    <a:srgbClr val="000099"/>
                  </a:solidFill>
                  <a:latin typeface="Consolas" panose="020B0609020204030204" pitchFamily="49" charset="0"/>
                </a:rPr>
                <a:t>1</a:t>
              </a:r>
            </a:p>
          </p:txBody>
        </p:sp>
        <p:sp>
          <p:nvSpPr>
            <p:cNvPr id="63720" name="Line 116"/>
            <p:cNvSpPr>
              <a:spLocks noChangeShapeType="1"/>
            </p:cNvSpPr>
            <p:nvPr/>
          </p:nvSpPr>
          <p:spPr bwMode="auto">
            <a:xfrm>
              <a:off x="451996" y="4442951"/>
              <a:ext cx="2006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3721" name="Line 117"/>
            <p:cNvSpPr>
              <a:spLocks noChangeShapeType="1"/>
            </p:cNvSpPr>
            <p:nvPr/>
          </p:nvSpPr>
          <p:spPr bwMode="auto">
            <a:xfrm>
              <a:off x="444059" y="4195301"/>
              <a:ext cx="2006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3722" name="AutoShape 118"/>
            <p:cNvSpPr>
              <a:spLocks noChangeArrowheads="1"/>
            </p:cNvSpPr>
            <p:nvPr/>
          </p:nvSpPr>
          <p:spPr bwMode="auto">
            <a:xfrm rot="5400000">
              <a:off x="1350521" y="3680951"/>
              <a:ext cx="241300" cy="273050"/>
            </a:xfrm>
            <a:prstGeom prst="rightArrow">
              <a:avLst>
                <a:gd name="adj1" fmla="val 51167"/>
                <a:gd name="adj2" fmla="val 39736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 sz="180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</p:grpSp>
      <p:grpSp>
        <p:nvGrpSpPr>
          <p:cNvPr id="63497" name="Group 3"/>
          <p:cNvGrpSpPr>
            <a:grpSpLocks/>
          </p:cNvGrpSpPr>
          <p:nvPr/>
        </p:nvGrpSpPr>
        <p:grpSpPr bwMode="auto">
          <a:xfrm>
            <a:off x="4079776" y="3632201"/>
            <a:ext cx="5389662" cy="2989375"/>
            <a:chOff x="1444634" y="3641726"/>
            <a:chExt cx="5387966" cy="2989843"/>
          </a:xfrm>
        </p:grpSpPr>
        <p:sp>
          <p:nvSpPr>
            <p:cNvPr id="63560" name="Freeform 2"/>
            <p:cNvSpPr>
              <a:spLocks/>
            </p:cNvSpPr>
            <p:nvPr/>
          </p:nvSpPr>
          <p:spPr bwMode="auto">
            <a:xfrm>
              <a:off x="3894138" y="4260851"/>
              <a:ext cx="2847975" cy="1481138"/>
            </a:xfrm>
            <a:custGeom>
              <a:avLst/>
              <a:gdLst>
                <a:gd name="T0" fmla="*/ 2147483647 w 1794"/>
                <a:gd name="T1" fmla="*/ 2147483647 h 933"/>
                <a:gd name="T2" fmla="*/ 2147483647 w 1794"/>
                <a:gd name="T3" fmla="*/ 2147483647 h 933"/>
                <a:gd name="T4" fmla="*/ 2147483647 w 1794"/>
                <a:gd name="T5" fmla="*/ 2147483647 h 933"/>
                <a:gd name="T6" fmla="*/ 2147483647 w 1794"/>
                <a:gd name="T7" fmla="*/ 2147483647 h 933"/>
                <a:gd name="T8" fmla="*/ 2147483647 w 1794"/>
                <a:gd name="T9" fmla="*/ 2147483647 h 933"/>
                <a:gd name="T10" fmla="*/ 2147483647 w 1794"/>
                <a:gd name="T11" fmla="*/ 2147483647 h 933"/>
                <a:gd name="T12" fmla="*/ 2147483647 w 1794"/>
                <a:gd name="T13" fmla="*/ 2147483647 h 933"/>
                <a:gd name="T14" fmla="*/ 2147483647 w 1794"/>
                <a:gd name="T15" fmla="*/ 2147483647 h 933"/>
                <a:gd name="T16" fmla="*/ 2147483647 w 1794"/>
                <a:gd name="T17" fmla="*/ 2147483647 h 933"/>
                <a:gd name="T18" fmla="*/ 2147483647 w 1794"/>
                <a:gd name="T19" fmla="*/ 2147483647 h 933"/>
                <a:gd name="T20" fmla="*/ 2147483647 w 1794"/>
                <a:gd name="T21" fmla="*/ 2147483647 h 93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794"/>
                <a:gd name="T34" fmla="*/ 0 h 933"/>
                <a:gd name="T35" fmla="*/ 1794 w 1794"/>
                <a:gd name="T36" fmla="*/ 933 h 933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794" h="933">
                  <a:moveTo>
                    <a:pt x="6" y="483"/>
                  </a:moveTo>
                  <a:cubicBezTo>
                    <a:pt x="0" y="365"/>
                    <a:pt x="16" y="189"/>
                    <a:pt x="108" y="125"/>
                  </a:cubicBezTo>
                  <a:cubicBezTo>
                    <a:pt x="200" y="61"/>
                    <a:pt x="389" y="116"/>
                    <a:pt x="559" y="100"/>
                  </a:cubicBezTo>
                  <a:cubicBezTo>
                    <a:pt x="729" y="84"/>
                    <a:pt x="935" y="0"/>
                    <a:pt x="1128" y="29"/>
                  </a:cubicBezTo>
                  <a:cubicBezTo>
                    <a:pt x="1321" y="58"/>
                    <a:pt x="1638" y="142"/>
                    <a:pt x="1716" y="275"/>
                  </a:cubicBezTo>
                  <a:cubicBezTo>
                    <a:pt x="1794" y="408"/>
                    <a:pt x="1652" y="721"/>
                    <a:pt x="1596" y="827"/>
                  </a:cubicBezTo>
                  <a:cubicBezTo>
                    <a:pt x="1540" y="933"/>
                    <a:pt x="1506" y="894"/>
                    <a:pt x="1380" y="911"/>
                  </a:cubicBezTo>
                  <a:cubicBezTo>
                    <a:pt x="1254" y="928"/>
                    <a:pt x="1001" y="929"/>
                    <a:pt x="840" y="929"/>
                  </a:cubicBezTo>
                  <a:cubicBezTo>
                    <a:pt x="679" y="929"/>
                    <a:pt x="530" y="927"/>
                    <a:pt x="414" y="911"/>
                  </a:cubicBezTo>
                  <a:cubicBezTo>
                    <a:pt x="298" y="895"/>
                    <a:pt x="211" y="903"/>
                    <a:pt x="143" y="832"/>
                  </a:cubicBezTo>
                  <a:cubicBezTo>
                    <a:pt x="75" y="761"/>
                    <a:pt x="4" y="624"/>
                    <a:pt x="6" y="483"/>
                  </a:cubicBezTo>
                  <a:close/>
                </a:path>
              </a:pathLst>
            </a:custGeom>
            <a:solidFill>
              <a:srgbClr val="66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99"/>
                </a:solidFill>
              </a:endParaRPr>
            </a:p>
          </p:txBody>
        </p:sp>
        <p:sp>
          <p:nvSpPr>
            <p:cNvPr id="63561" name="Freeform 6"/>
            <p:cNvSpPr>
              <a:spLocks/>
            </p:cNvSpPr>
            <p:nvPr/>
          </p:nvSpPr>
          <p:spPr bwMode="auto">
            <a:xfrm>
              <a:off x="4532313" y="4564063"/>
              <a:ext cx="542925" cy="295275"/>
            </a:xfrm>
            <a:custGeom>
              <a:avLst/>
              <a:gdLst>
                <a:gd name="T0" fmla="*/ 0 w 342"/>
                <a:gd name="T1" fmla="*/ 2147483647 h 186"/>
                <a:gd name="T2" fmla="*/ 2147483647 w 342"/>
                <a:gd name="T3" fmla="*/ 0 h 186"/>
                <a:gd name="T4" fmla="*/ 0 60000 65536"/>
                <a:gd name="T5" fmla="*/ 0 60000 65536"/>
                <a:gd name="T6" fmla="*/ 0 w 342"/>
                <a:gd name="T7" fmla="*/ 0 h 186"/>
                <a:gd name="T8" fmla="*/ 342 w 342"/>
                <a:gd name="T9" fmla="*/ 186 h 18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42" h="186">
                  <a:moveTo>
                    <a:pt x="0" y="186"/>
                  </a:moveTo>
                  <a:lnTo>
                    <a:pt x="342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99"/>
                </a:solidFill>
              </a:endParaRPr>
            </a:p>
          </p:txBody>
        </p:sp>
        <p:grpSp>
          <p:nvGrpSpPr>
            <p:cNvPr id="63562" name="Group 7"/>
            <p:cNvGrpSpPr>
              <a:grpSpLocks/>
            </p:cNvGrpSpPr>
            <p:nvPr/>
          </p:nvGrpSpPr>
          <p:grpSpPr bwMode="auto">
            <a:xfrm>
              <a:off x="4038600" y="4738688"/>
              <a:ext cx="501650" cy="233363"/>
              <a:chOff x="3600" y="219"/>
              <a:chExt cx="360" cy="175"/>
            </a:xfrm>
          </p:grpSpPr>
          <p:sp>
            <p:nvSpPr>
              <p:cNvPr id="63697" name="Oval 8"/>
              <p:cNvSpPr>
                <a:spLocks noChangeArrowheads="1"/>
              </p:cNvSpPr>
              <p:nvPr/>
            </p:nvSpPr>
            <p:spPr bwMode="auto">
              <a:xfrm>
                <a:off x="3605" y="298"/>
                <a:ext cx="355" cy="96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 sz="1800">
                  <a:solidFill>
                    <a:srgbClr val="000099"/>
                  </a:solidFill>
                </a:endParaRPr>
              </a:p>
            </p:txBody>
          </p:sp>
          <p:sp>
            <p:nvSpPr>
              <p:cNvPr id="63698" name="Line 9"/>
              <p:cNvSpPr>
                <a:spLocks noChangeShapeType="1"/>
              </p:cNvSpPr>
              <p:nvPr/>
            </p:nvSpPr>
            <p:spPr bwMode="auto">
              <a:xfrm>
                <a:off x="3605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99"/>
                  </a:solidFill>
                </a:endParaRPr>
              </a:p>
            </p:txBody>
          </p:sp>
          <p:sp>
            <p:nvSpPr>
              <p:cNvPr id="63699" name="Line 10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99"/>
                  </a:solidFill>
                </a:endParaRPr>
              </a:p>
            </p:txBody>
          </p:sp>
          <p:sp>
            <p:nvSpPr>
              <p:cNvPr id="63700" name="Rectangle 11"/>
              <p:cNvSpPr>
                <a:spLocks noChangeArrowheads="1"/>
              </p:cNvSpPr>
              <p:nvPr/>
            </p:nvSpPr>
            <p:spPr bwMode="auto">
              <a:xfrm>
                <a:off x="3605" y="289"/>
                <a:ext cx="352" cy="58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63701" name="Oval 12"/>
              <p:cNvSpPr>
                <a:spLocks noChangeArrowheads="1"/>
              </p:cNvSpPr>
              <p:nvPr/>
            </p:nvSpPr>
            <p:spPr bwMode="auto">
              <a:xfrm>
                <a:off x="3603" y="219"/>
                <a:ext cx="354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 sz="1800">
                  <a:solidFill>
                    <a:srgbClr val="000099"/>
                  </a:solidFill>
                </a:endParaRPr>
              </a:p>
            </p:txBody>
          </p:sp>
          <p:grpSp>
            <p:nvGrpSpPr>
              <p:cNvPr id="63702" name="Group 13"/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63707" name="Line 14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>
                    <a:solidFill>
                      <a:srgbClr val="000099"/>
                    </a:solidFill>
                  </a:endParaRPr>
                </a:p>
              </p:txBody>
            </p:sp>
            <p:sp>
              <p:nvSpPr>
                <p:cNvPr id="63708" name="Line 15"/>
                <p:cNvSpPr>
                  <a:spLocks noChangeShapeType="1"/>
                </p:cNvSpPr>
                <p:nvPr/>
              </p:nvSpPr>
              <p:spPr bwMode="auto">
                <a:xfrm>
                  <a:off x="2944" y="942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>
                    <a:solidFill>
                      <a:srgbClr val="000099"/>
                    </a:solidFill>
                  </a:endParaRPr>
                </a:p>
              </p:txBody>
            </p:sp>
            <p:sp>
              <p:nvSpPr>
                <p:cNvPr id="63709" name="Line 16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>
                    <a:solidFill>
                      <a:srgbClr val="000099"/>
                    </a:solidFill>
                  </a:endParaRPr>
                </a:p>
              </p:txBody>
            </p:sp>
          </p:grpSp>
          <p:grpSp>
            <p:nvGrpSpPr>
              <p:cNvPr id="63703" name="Group 17"/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63704" name="Line 18"/>
                <p:cNvSpPr>
                  <a:spLocks noChangeShapeType="1"/>
                </p:cNvSpPr>
                <p:nvPr/>
              </p:nvSpPr>
              <p:spPr bwMode="auto">
                <a:xfrm flipV="1">
                  <a:off x="2848" y="846"/>
                  <a:ext cx="50" cy="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>
                    <a:solidFill>
                      <a:srgbClr val="000099"/>
                    </a:solidFill>
                  </a:endParaRPr>
                </a:p>
              </p:txBody>
            </p:sp>
            <p:sp>
              <p:nvSpPr>
                <p:cNvPr id="63705" name="Line 19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>
                    <a:solidFill>
                      <a:srgbClr val="000099"/>
                    </a:solidFill>
                  </a:endParaRPr>
                </a:p>
              </p:txBody>
            </p:sp>
            <p:sp>
              <p:nvSpPr>
                <p:cNvPr id="63706" name="Line 20"/>
                <p:cNvSpPr>
                  <a:spLocks noChangeShapeType="1"/>
                </p:cNvSpPr>
                <p:nvPr/>
              </p:nvSpPr>
              <p:spPr bwMode="auto">
                <a:xfrm>
                  <a:off x="2894" y="849"/>
                  <a:ext cx="52" cy="97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>
                    <a:solidFill>
                      <a:srgbClr val="000099"/>
                    </a:solidFill>
                  </a:endParaRPr>
                </a:p>
              </p:txBody>
            </p:sp>
          </p:grpSp>
        </p:grpSp>
        <p:grpSp>
          <p:nvGrpSpPr>
            <p:cNvPr id="63563" name="Group 21"/>
            <p:cNvGrpSpPr>
              <a:grpSpLocks/>
            </p:cNvGrpSpPr>
            <p:nvPr/>
          </p:nvGrpSpPr>
          <p:grpSpPr bwMode="auto">
            <a:xfrm>
              <a:off x="4391025" y="5376863"/>
              <a:ext cx="501650" cy="233363"/>
              <a:chOff x="3600" y="219"/>
              <a:chExt cx="360" cy="175"/>
            </a:xfrm>
          </p:grpSpPr>
          <p:sp>
            <p:nvSpPr>
              <p:cNvPr id="63684" name="Oval 22"/>
              <p:cNvSpPr>
                <a:spLocks noChangeArrowheads="1"/>
              </p:cNvSpPr>
              <p:nvPr/>
            </p:nvSpPr>
            <p:spPr bwMode="auto">
              <a:xfrm>
                <a:off x="3605" y="298"/>
                <a:ext cx="355" cy="96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 sz="1800">
                  <a:solidFill>
                    <a:srgbClr val="000099"/>
                  </a:solidFill>
                </a:endParaRPr>
              </a:p>
            </p:txBody>
          </p:sp>
          <p:sp>
            <p:nvSpPr>
              <p:cNvPr id="63685" name="Line 23"/>
              <p:cNvSpPr>
                <a:spLocks noChangeShapeType="1"/>
              </p:cNvSpPr>
              <p:nvPr/>
            </p:nvSpPr>
            <p:spPr bwMode="auto">
              <a:xfrm>
                <a:off x="3605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99"/>
                  </a:solidFill>
                </a:endParaRPr>
              </a:p>
            </p:txBody>
          </p:sp>
          <p:sp>
            <p:nvSpPr>
              <p:cNvPr id="63686" name="Line 24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99"/>
                  </a:solidFill>
                </a:endParaRPr>
              </a:p>
            </p:txBody>
          </p:sp>
          <p:sp>
            <p:nvSpPr>
              <p:cNvPr id="63687" name="Rectangle 25"/>
              <p:cNvSpPr>
                <a:spLocks noChangeArrowheads="1"/>
              </p:cNvSpPr>
              <p:nvPr/>
            </p:nvSpPr>
            <p:spPr bwMode="auto">
              <a:xfrm>
                <a:off x="3605" y="289"/>
                <a:ext cx="352" cy="58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63688" name="Oval 26"/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5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 sz="1800">
                  <a:solidFill>
                    <a:srgbClr val="000099"/>
                  </a:solidFill>
                </a:endParaRPr>
              </a:p>
            </p:txBody>
          </p:sp>
          <p:grpSp>
            <p:nvGrpSpPr>
              <p:cNvPr id="63689" name="Group 27"/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63694" name="Line 28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>
                    <a:solidFill>
                      <a:srgbClr val="000099"/>
                    </a:solidFill>
                  </a:endParaRPr>
                </a:p>
              </p:txBody>
            </p:sp>
            <p:sp>
              <p:nvSpPr>
                <p:cNvPr id="63695" name="Line 29"/>
                <p:cNvSpPr>
                  <a:spLocks noChangeShapeType="1"/>
                </p:cNvSpPr>
                <p:nvPr/>
              </p:nvSpPr>
              <p:spPr bwMode="auto">
                <a:xfrm>
                  <a:off x="2944" y="942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>
                    <a:solidFill>
                      <a:srgbClr val="000099"/>
                    </a:solidFill>
                  </a:endParaRPr>
                </a:p>
              </p:txBody>
            </p:sp>
            <p:sp>
              <p:nvSpPr>
                <p:cNvPr id="63696" name="Line 30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>
                    <a:solidFill>
                      <a:srgbClr val="000099"/>
                    </a:solidFill>
                  </a:endParaRPr>
                </a:p>
              </p:txBody>
            </p:sp>
          </p:grpSp>
          <p:grpSp>
            <p:nvGrpSpPr>
              <p:cNvPr id="63690" name="Group 31"/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63691" name="Line 32"/>
                <p:cNvSpPr>
                  <a:spLocks noChangeShapeType="1"/>
                </p:cNvSpPr>
                <p:nvPr/>
              </p:nvSpPr>
              <p:spPr bwMode="auto">
                <a:xfrm flipV="1">
                  <a:off x="2848" y="846"/>
                  <a:ext cx="50" cy="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>
                    <a:solidFill>
                      <a:srgbClr val="000099"/>
                    </a:solidFill>
                  </a:endParaRPr>
                </a:p>
              </p:txBody>
            </p:sp>
            <p:sp>
              <p:nvSpPr>
                <p:cNvPr id="63692" name="Line 33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>
                    <a:solidFill>
                      <a:srgbClr val="000099"/>
                    </a:solidFill>
                  </a:endParaRPr>
                </a:p>
              </p:txBody>
            </p:sp>
            <p:sp>
              <p:nvSpPr>
                <p:cNvPr id="63693" name="Line 34"/>
                <p:cNvSpPr>
                  <a:spLocks noChangeShapeType="1"/>
                </p:cNvSpPr>
                <p:nvPr/>
              </p:nvSpPr>
              <p:spPr bwMode="auto">
                <a:xfrm>
                  <a:off x="2894" y="849"/>
                  <a:ext cx="52" cy="97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>
                    <a:solidFill>
                      <a:srgbClr val="000099"/>
                    </a:solidFill>
                  </a:endParaRPr>
                </a:p>
              </p:txBody>
            </p:sp>
          </p:grpSp>
        </p:grpSp>
        <p:grpSp>
          <p:nvGrpSpPr>
            <p:cNvPr id="63564" name="Group 35"/>
            <p:cNvGrpSpPr>
              <a:grpSpLocks/>
            </p:cNvGrpSpPr>
            <p:nvPr/>
          </p:nvGrpSpPr>
          <p:grpSpPr bwMode="auto">
            <a:xfrm>
              <a:off x="5065713" y="4433888"/>
              <a:ext cx="501650" cy="233363"/>
              <a:chOff x="3600" y="219"/>
              <a:chExt cx="360" cy="175"/>
            </a:xfrm>
          </p:grpSpPr>
          <p:sp>
            <p:nvSpPr>
              <p:cNvPr id="63671" name="Oval 36"/>
              <p:cNvSpPr>
                <a:spLocks noChangeArrowheads="1"/>
              </p:cNvSpPr>
              <p:nvPr/>
            </p:nvSpPr>
            <p:spPr bwMode="auto">
              <a:xfrm>
                <a:off x="3605" y="298"/>
                <a:ext cx="355" cy="96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 sz="1800">
                  <a:solidFill>
                    <a:srgbClr val="000099"/>
                  </a:solidFill>
                </a:endParaRPr>
              </a:p>
            </p:txBody>
          </p:sp>
          <p:sp>
            <p:nvSpPr>
              <p:cNvPr id="63672" name="Line 37"/>
              <p:cNvSpPr>
                <a:spLocks noChangeShapeType="1"/>
              </p:cNvSpPr>
              <p:nvPr/>
            </p:nvSpPr>
            <p:spPr bwMode="auto">
              <a:xfrm>
                <a:off x="3605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99"/>
                  </a:solidFill>
                </a:endParaRPr>
              </a:p>
            </p:txBody>
          </p:sp>
          <p:sp>
            <p:nvSpPr>
              <p:cNvPr id="63673" name="Line 38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99"/>
                  </a:solidFill>
                </a:endParaRPr>
              </a:p>
            </p:txBody>
          </p:sp>
          <p:sp>
            <p:nvSpPr>
              <p:cNvPr id="63674" name="Rectangle 39"/>
              <p:cNvSpPr>
                <a:spLocks noChangeArrowheads="1"/>
              </p:cNvSpPr>
              <p:nvPr/>
            </p:nvSpPr>
            <p:spPr bwMode="auto">
              <a:xfrm>
                <a:off x="3605" y="289"/>
                <a:ext cx="352" cy="58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63675" name="Oval 40"/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5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 sz="1800">
                  <a:solidFill>
                    <a:srgbClr val="000099"/>
                  </a:solidFill>
                </a:endParaRPr>
              </a:p>
            </p:txBody>
          </p:sp>
          <p:grpSp>
            <p:nvGrpSpPr>
              <p:cNvPr id="63676" name="Group 41"/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63681" name="Line 42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>
                    <a:solidFill>
                      <a:srgbClr val="000099"/>
                    </a:solidFill>
                  </a:endParaRPr>
                </a:p>
              </p:txBody>
            </p:sp>
            <p:sp>
              <p:nvSpPr>
                <p:cNvPr id="63682" name="Line 43"/>
                <p:cNvSpPr>
                  <a:spLocks noChangeShapeType="1"/>
                </p:cNvSpPr>
                <p:nvPr/>
              </p:nvSpPr>
              <p:spPr bwMode="auto">
                <a:xfrm>
                  <a:off x="2944" y="942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>
                    <a:solidFill>
                      <a:srgbClr val="000099"/>
                    </a:solidFill>
                  </a:endParaRPr>
                </a:p>
              </p:txBody>
            </p:sp>
            <p:sp>
              <p:nvSpPr>
                <p:cNvPr id="63683" name="Line 44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>
                    <a:solidFill>
                      <a:srgbClr val="000099"/>
                    </a:solidFill>
                  </a:endParaRPr>
                </a:p>
              </p:txBody>
            </p:sp>
          </p:grpSp>
          <p:grpSp>
            <p:nvGrpSpPr>
              <p:cNvPr id="63677" name="Group 45"/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63678" name="Line 46"/>
                <p:cNvSpPr>
                  <a:spLocks noChangeShapeType="1"/>
                </p:cNvSpPr>
                <p:nvPr/>
              </p:nvSpPr>
              <p:spPr bwMode="auto">
                <a:xfrm flipV="1">
                  <a:off x="2848" y="846"/>
                  <a:ext cx="50" cy="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>
                    <a:solidFill>
                      <a:srgbClr val="000099"/>
                    </a:solidFill>
                  </a:endParaRPr>
                </a:p>
              </p:txBody>
            </p:sp>
            <p:sp>
              <p:nvSpPr>
                <p:cNvPr id="63679" name="Line 47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>
                    <a:solidFill>
                      <a:srgbClr val="000099"/>
                    </a:solidFill>
                  </a:endParaRPr>
                </a:p>
              </p:txBody>
            </p:sp>
            <p:sp>
              <p:nvSpPr>
                <p:cNvPr id="63680" name="Line 48"/>
                <p:cNvSpPr>
                  <a:spLocks noChangeShapeType="1"/>
                </p:cNvSpPr>
                <p:nvPr/>
              </p:nvSpPr>
              <p:spPr bwMode="auto">
                <a:xfrm>
                  <a:off x="2894" y="849"/>
                  <a:ext cx="52" cy="97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>
                    <a:solidFill>
                      <a:srgbClr val="000099"/>
                    </a:solidFill>
                  </a:endParaRPr>
                </a:p>
              </p:txBody>
            </p:sp>
          </p:grpSp>
        </p:grpSp>
        <p:grpSp>
          <p:nvGrpSpPr>
            <p:cNvPr id="63565" name="Group 49"/>
            <p:cNvGrpSpPr>
              <a:grpSpLocks/>
            </p:cNvGrpSpPr>
            <p:nvPr/>
          </p:nvGrpSpPr>
          <p:grpSpPr bwMode="auto">
            <a:xfrm>
              <a:off x="4987925" y="5099051"/>
              <a:ext cx="500063" cy="233363"/>
              <a:chOff x="3600" y="219"/>
              <a:chExt cx="360" cy="175"/>
            </a:xfrm>
          </p:grpSpPr>
          <p:sp>
            <p:nvSpPr>
              <p:cNvPr id="63658" name="Oval 50"/>
              <p:cNvSpPr>
                <a:spLocks noChangeArrowheads="1"/>
              </p:cNvSpPr>
              <p:nvPr/>
            </p:nvSpPr>
            <p:spPr bwMode="auto">
              <a:xfrm>
                <a:off x="3605" y="298"/>
                <a:ext cx="355" cy="96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 sz="1800">
                  <a:solidFill>
                    <a:srgbClr val="000099"/>
                  </a:solidFill>
                </a:endParaRPr>
              </a:p>
            </p:txBody>
          </p:sp>
          <p:sp>
            <p:nvSpPr>
              <p:cNvPr id="63659" name="Line 51"/>
              <p:cNvSpPr>
                <a:spLocks noChangeShapeType="1"/>
              </p:cNvSpPr>
              <p:nvPr/>
            </p:nvSpPr>
            <p:spPr bwMode="auto">
              <a:xfrm>
                <a:off x="3605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99"/>
                  </a:solidFill>
                </a:endParaRPr>
              </a:p>
            </p:txBody>
          </p:sp>
          <p:sp>
            <p:nvSpPr>
              <p:cNvPr id="63660" name="Line 52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99"/>
                  </a:solidFill>
                </a:endParaRPr>
              </a:p>
            </p:txBody>
          </p:sp>
          <p:sp>
            <p:nvSpPr>
              <p:cNvPr id="63661" name="Rectangle 53"/>
              <p:cNvSpPr>
                <a:spLocks noChangeArrowheads="1"/>
              </p:cNvSpPr>
              <p:nvPr/>
            </p:nvSpPr>
            <p:spPr bwMode="auto">
              <a:xfrm>
                <a:off x="3605" y="289"/>
                <a:ext cx="352" cy="58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63662" name="Oval 54"/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6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 sz="1800">
                  <a:solidFill>
                    <a:srgbClr val="000099"/>
                  </a:solidFill>
                </a:endParaRPr>
              </a:p>
            </p:txBody>
          </p:sp>
          <p:grpSp>
            <p:nvGrpSpPr>
              <p:cNvPr id="63663" name="Group 55"/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63668" name="Line 56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>
                    <a:solidFill>
                      <a:srgbClr val="000099"/>
                    </a:solidFill>
                  </a:endParaRPr>
                </a:p>
              </p:txBody>
            </p:sp>
            <p:sp>
              <p:nvSpPr>
                <p:cNvPr id="63669" name="Line 57"/>
                <p:cNvSpPr>
                  <a:spLocks noChangeShapeType="1"/>
                </p:cNvSpPr>
                <p:nvPr/>
              </p:nvSpPr>
              <p:spPr bwMode="auto">
                <a:xfrm>
                  <a:off x="2944" y="942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>
                    <a:solidFill>
                      <a:srgbClr val="000099"/>
                    </a:solidFill>
                  </a:endParaRPr>
                </a:p>
              </p:txBody>
            </p:sp>
            <p:sp>
              <p:nvSpPr>
                <p:cNvPr id="63670" name="Line 58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>
                    <a:solidFill>
                      <a:srgbClr val="000099"/>
                    </a:solidFill>
                  </a:endParaRPr>
                </a:p>
              </p:txBody>
            </p:sp>
          </p:grpSp>
          <p:grpSp>
            <p:nvGrpSpPr>
              <p:cNvPr id="63664" name="Group 59"/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63665" name="Line 60"/>
                <p:cNvSpPr>
                  <a:spLocks noChangeShapeType="1"/>
                </p:cNvSpPr>
                <p:nvPr/>
              </p:nvSpPr>
              <p:spPr bwMode="auto">
                <a:xfrm flipV="1">
                  <a:off x="2848" y="846"/>
                  <a:ext cx="50" cy="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>
                    <a:solidFill>
                      <a:srgbClr val="000099"/>
                    </a:solidFill>
                  </a:endParaRPr>
                </a:p>
              </p:txBody>
            </p:sp>
            <p:sp>
              <p:nvSpPr>
                <p:cNvPr id="63666" name="Line 61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>
                    <a:solidFill>
                      <a:srgbClr val="000099"/>
                    </a:solidFill>
                  </a:endParaRPr>
                </a:p>
              </p:txBody>
            </p:sp>
            <p:sp>
              <p:nvSpPr>
                <p:cNvPr id="63667" name="Line 62"/>
                <p:cNvSpPr>
                  <a:spLocks noChangeShapeType="1"/>
                </p:cNvSpPr>
                <p:nvPr/>
              </p:nvSpPr>
              <p:spPr bwMode="auto">
                <a:xfrm>
                  <a:off x="2894" y="849"/>
                  <a:ext cx="52" cy="97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>
                    <a:solidFill>
                      <a:srgbClr val="000099"/>
                    </a:solidFill>
                  </a:endParaRPr>
                </a:p>
              </p:txBody>
            </p:sp>
          </p:grpSp>
        </p:grpSp>
        <p:grpSp>
          <p:nvGrpSpPr>
            <p:cNvPr id="63566" name="Group 63"/>
            <p:cNvGrpSpPr>
              <a:grpSpLocks/>
            </p:cNvGrpSpPr>
            <p:nvPr/>
          </p:nvGrpSpPr>
          <p:grpSpPr bwMode="auto">
            <a:xfrm>
              <a:off x="5622925" y="5395913"/>
              <a:ext cx="501650" cy="233363"/>
              <a:chOff x="3600" y="219"/>
              <a:chExt cx="360" cy="175"/>
            </a:xfrm>
          </p:grpSpPr>
          <p:sp>
            <p:nvSpPr>
              <p:cNvPr id="63645" name="Oval 64"/>
              <p:cNvSpPr>
                <a:spLocks noChangeArrowheads="1"/>
              </p:cNvSpPr>
              <p:nvPr/>
            </p:nvSpPr>
            <p:spPr bwMode="auto">
              <a:xfrm>
                <a:off x="3605" y="298"/>
                <a:ext cx="355" cy="96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 sz="1800">
                  <a:solidFill>
                    <a:srgbClr val="000099"/>
                  </a:solidFill>
                </a:endParaRPr>
              </a:p>
            </p:txBody>
          </p:sp>
          <p:sp>
            <p:nvSpPr>
              <p:cNvPr id="63646" name="Line 65"/>
              <p:cNvSpPr>
                <a:spLocks noChangeShapeType="1"/>
              </p:cNvSpPr>
              <p:nvPr/>
            </p:nvSpPr>
            <p:spPr bwMode="auto">
              <a:xfrm>
                <a:off x="3605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99"/>
                  </a:solidFill>
                </a:endParaRPr>
              </a:p>
            </p:txBody>
          </p:sp>
          <p:sp>
            <p:nvSpPr>
              <p:cNvPr id="63647" name="Line 66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99"/>
                  </a:solidFill>
                </a:endParaRPr>
              </a:p>
            </p:txBody>
          </p:sp>
          <p:sp>
            <p:nvSpPr>
              <p:cNvPr id="63648" name="Rectangle 67"/>
              <p:cNvSpPr>
                <a:spLocks noChangeArrowheads="1"/>
              </p:cNvSpPr>
              <p:nvPr/>
            </p:nvSpPr>
            <p:spPr bwMode="auto">
              <a:xfrm>
                <a:off x="3605" y="289"/>
                <a:ext cx="352" cy="58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63649" name="Oval 68"/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5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 sz="1800">
                  <a:solidFill>
                    <a:srgbClr val="000099"/>
                  </a:solidFill>
                </a:endParaRPr>
              </a:p>
            </p:txBody>
          </p:sp>
          <p:grpSp>
            <p:nvGrpSpPr>
              <p:cNvPr id="63650" name="Group 69"/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63655" name="Line 70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>
                    <a:solidFill>
                      <a:srgbClr val="000099"/>
                    </a:solidFill>
                  </a:endParaRPr>
                </a:p>
              </p:txBody>
            </p:sp>
            <p:sp>
              <p:nvSpPr>
                <p:cNvPr id="63656" name="Line 71"/>
                <p:cNvSpPr>
                  <a:spLocks noChangeShapeType="1"/>
                </p:cNvSpPr>
                <p:nvPr/>
              </p:nvSpPr>
              <p:spPr bwMode="auto">
                <a:xfrm>
                  <a:off x="2944" y="942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>
                    <a:solidFill>
                      <a:srgbClr val="000099"/>
                    </a:solidFill>
                  </a:endParaRPr>
                </a:p>
              </p:txBody>
            </p:sp>
            <p:sp>
              <p:nvSpPr>
                <p:cNvPr id="63657" name="Line 72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>
                    <a:solidFill>
                      <a:srgbClr val="000099"/>
                    </a:solidFill>
                  </a:endParaRPr>
                </a:p>
              </p:txBody>
            </p:sp>
          </p:grpSp>
          <p:grpSp>
            <p:nvGrpSpPr>
              <p:cNvPr id="63651" name="Group 73"/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63652" name="Line 74"/>
                <p:cNvSpPr>
                  <a:spLocks noChangeShapeType="1"/>
                </p:cNvSpPr>
                <p:nvPr/>
              </p:nvSpPr>
              <p:spPr bwMode="auto">
                <a:xfrm flipV="1">
                  <a:off x="2848" y="846"/>
                  <a:ext cx="50" cy="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>
                    <a:solidFill>
                      <a:srgbClr val="000099"/>
                    </a:solidFill>
                  </a:endParaRPr>
                </a:p>
              </p:txBody>
            </p:sp>
            <p:sp>
              <p:nvSpPr>
                <p:cNvPr id="63653" name="Line 75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>
                    <a:solidFill>
                      <a:srgbClr val="000099"/>
                    </a:solidFill>
                  </a:endParaRPr>
                </a:p>
              </p:txBody>
            </p:sp>
            <p:sp>
              <p:nvSpPr>
                <p:cNvPr id="63654" name="Line 76"/>
                <p:cNvSpPr>
                  <a:spLocks noChangeShapeType="1"/>
                </p:cNvSpPr>
                <p:nvPr/>
              </p:nvSpPr>
              <p:spPr bwMode="auto">
                <a:xfrm>
                  <a:off x="2894" y="849"/>
                  <a:ext cx="52" cy="97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>
                    <a:solidFill>
                      <a:srgbClr val="000099"/>
                    </a:solidFill>
                  </a:endParaRPr>
                </a:p>
              </p:txBody>
            </p:sp>
          </p:grpSp>
        </p:grpSp>
        <p:grpSp>
          <p:nvGrpSpPr>
            <p:cNvPr id="63567" name="Group 77"/>
            <p:cNvGrpSpPr>
              <a:grpSpLocks/>
            </p:cNvGrpSpPr>
            <p:nvPr/>
          </p:nvGrpSpPr>
          <p:grpSpPr bwMode="auto">
            <a:xfrm>
              <a:off x="6067425" y="4740276"/>
              <a:ext cx="501650" cy="233363"/>
              <a:chOff x="3600" y="219"/>
              <a:chExt cx="360" cy="175"/>
            </a:xfrm>
          </p:grpSpPr>
          <p:sp>
            <p:nvSpPr>
              <p:cNvPr id="63632" name="Oval 78"/>
              <p:cNvSpPr>
                <a:spLocks noChangeArrowheads="1"/>
              </p:cNvSpPr>
              <p:nvPr/>
            </p:nvSpPr>
            <p:spPr bwMode="auto">
              <a:xfrm>
                <a:off x="3605" y="298"/>
                <a:ext cx="355" cy="96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 sz="1800">
                  <a:solidFill>
                    <a:srgbClr val="000099"/>
                  </a:solidFill>
                </a:endParaRPr>
              </a:p>
            </p:txBody>
          </p:sp>
          <p:sp>
            <p:nvSpPr>
              <p:cNvPr id="63633" name="Line 79"/>
              <p:cNvSpPr>
                <a:spLocks noChangeShapeType="1"/>
              </p:cNvSpPr>
              <p:nvPr/>
            </p:nvSpPr>
            <p:spPr bwMode="auto">
              <a:xfrm>
                <a:off x="3605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99"/>
                  </a:solidFill>
                </a:endParaRPr>
              </a:p>
            </p:txBody>
          </p:sp>
          <p:sp>
            <p:nvSpPr>
              <p:cNvPr id="63634" name="Line 80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99"/>
                  </a:solidFill>
                </a:endParaRPr>
              </a:p>
            </p:txBody>
          </p:sp>
          <p:sp>
            <p:nvSpPr>
              <p:cNvPr id="63635" name="Rectangle 81"/>
              <p:cNvSpPr>
                <a:spLocks noChangeArrowheads="1"/>
              </p:cNvSpPr>
              <p:nvPr/>
            </p:nvSpPr>
            <p:spPr bwMode="auto">
              <a:xfrm>
                <a:off x="3605" y="289"/>
                <a:ext cx="352" cy="58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63636" name="Oval 82"/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5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 sz="1800">
                  <a:solidFill>
                    <a:srgbClr val="000099"/>
                  </a:solidFill>
                </a:endParaRPr>
              </a:p>
            </p:txBody>
          </p:sp>
          <p:grpSp>
            <p:nvGrpSpPr>
              <p:cNvPr id="63637" name="Group 83"/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63642" name="Line 84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>
                    <a:solidFill>
                      <a:srgbClr val="000099"/>
                    </a:solidFill>
                  </a:endParaRPr>
                </a:p>
              </p:txBody>
            </p:sp>
            <p:sp>
              <p:nvSpPr>
                <p:cNvPr id="63643" name="Line 85"/>
                <p:cNvSpPr>
                  <a:spLocks noChangeShapeType="1"/>
                </p:cNvSpPr>
                <p:nvPr/>
              </p:nvSpPr>
              <p:spPr bwMode="auto">
                <a:xfrm>
                  <a:off x="2944" y="942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>
                    <a:solidFill>
                      <a:srgbClr val="000099"/>
                    </a:solidFill>
                  </a:endParaRPr>
                </a:p>
              </p:txBody>
            </p:sp>
            <p:sp>
              <p:nvSpPr>
                <p:cNvPr id="63644" name="Line 86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>
                    <a:solidFill>
                      <a:srgbClr val="000099"/>
                    </a:solidFill>
                  </a:endParaRPr>
                </a:p>
              </p:txBody>
            </p:sp>
          </p:grpSp>
          <p:grpSp>
            <p:nvGrpSpPr>
              <p:cNvPr id="63638" name="Group 87"/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63639" name="Line 88"/>
                <p:cNvSpPr>
                  <a:spLocks noChangeShapeType="1"/>
                </p:cNvSpPr>
                <p:nvPr/>
              </p:nvSpPr>
              <p:spPr bwMode="auto">
                <a:xfrm flipV="1">
                  <a:off x="2848" y="846"/>
                  <a:ext cx="50" cy="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>
                    <a:solidFill>
                      <a:srgbClr val="000099"/>
                    </a:solidFill>
                  </a:endParaRPr>
                </a:p>
              </p:txBody>
            </p:sp>
            <p:sp>
              <p:nvSpPr>
                <p:cNvPr id="63640" name="Line 89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>
                    <a:solidFill>
                      <a:srgbClr val="000099"/>
                    </a:solidFill>
                  </a:endParaRPr>
                </a:p>
              </p:txBody>
            </p:sp>
            <p:sp>
              <p:nvSpPr>
                <p:cNvPr id="63641" name="Line 90"/>
                <p:cNvSpPr>
                  <a:spLocks noChangeShapeType="1"/>
                </p:cNvSpPr>
                <p:nvPr/>
              </p:nvSpPr>
              <p:spPr bwMode="auto">
                <a:xfrm>
                  <a:off x="2894" y="849"/>
                  <a:ext cx="52" cy="97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>
                    <a:solidFill>
                      <a:srgbClr val="000099"/>
                    </a:solidFill>
                  </a:endParaRPr>
                </a:p>
              </p:txBody>
            </p:sp>
          </p:grpSp>
        </p:grpSp>
        <p:sp>
          <p:nvSpPr>
            <p:cNvPr id="63568" name="Freeform 91"/>
            <p:cNvSpPr>
              <a:spLocks/>
            </p:cNvSpPr>
            <p:nvPr/>
          </p:nvSpPr>
          <p:spPr bwMode="auto">
            <a:xfrm>
              <a:off x="5573713" y="4557713"/>
              <a:ext cx="504825" cy="307975"/>
            </a:xfrm>
            <a:custGeom>
              <a:avLst/>
              <a:gdLst>
                <a:gd name="T0" fmla="*/ 0 w 318"/>
                <a:gd name="T1" fmla="*/ 0 h 194"/>
                <a:gd name="T2" fmla="*/ 2147483647 w 318"/>
                <a:gd name="T3" fmla="*/ 2147483647 h 194"/>
                <a:gd name="T4" fmla="*/ 0 60000 65536"/>
                <a:gd name="T5" fmla="*/ 0 60000 65536"/>
                <a:gd name="T6" fmla="*/ 0 w 318"/>
                <a:gd name="T7" fmla="*/ 0 h 194"/>
                <a:gd name="T8" fmla="*/ 318 w 318"/>
                <a:gd name="T9" fmla="*/ 194 h 19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18" h="194">
                  <a:moveTo>
                    <a:pt x="0" y="0"/>
                  </a:moveTo>
                  <a:lnTo>
                    <a:pt x="318" y="194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99"/>
                </a:solidFill>
              </a:endParaRPr>
            </a:p>
          </p:txBody>
        </p:sp>
        <p:sp>
          <p:nvSpPr>
            <p:cNvPr id="63569" name="Freeform 92"/>
            <p:cNvSpPr>
              <a:spLocks/>
            </p:cNvSpPr>
            <p:nvPr/>
          </p:nvSpPr>
          <p:spPr bwMode="auto">
            <a:xfrm>
              <a:off x="4508500" y="4949826"/>
              <a:ext cx="481013" cy="238125"/>
            </a:xfrm>
            <a:custGeom>
              <a:avLst/>
              <a:gdLst>
                <a:gd name="T0" fmla="*/ 0 w 294"/>
                <a:gd name="T1" fmla="*/ 0 h 174"/>
                <a:gd name="T2" fmla="*/ 2147483647 w 294"/>
                <a:gd name="T3" fmla="*/ 2147483647 h 174"/>
                <a:gd name="T4" fmla="*/ 0 60000 65536"/>
                <a:gd name="T5" fmla="*/ 0 60000 65536"/>
                <a:gd name="T6" fmla="*/ 0 w 294"/>
                <a:gd name="T7" fmla="*/ 0 h 174"/>
                <a:gd name="T8" fmla="*/ 294 w 294"/>
                <a:gd name="T9" fmla="*/ 174 h 17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94" h="174">
                  <a:moveTo>
                    <a:pt x="0" y="0"/>
                  </a:moveTo>
                  <a:lnTo>
                    <a:pt x="294" y="174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99"/>
                </a:solidFill>
              </a:endParaRPr>
            </a:p>
          </p:txBody>
        </p:sp>
        <p:sp>
          <p:nvSpPr>
            <p:cNvPr id="63570" name="Freeform 93"/>
            <p:cNvSpPr>
              <a:spLocks/>
            </p:cNvSpPr>
            <p:nvPr/>
          </p:nvSpPr>
          <p:spPr bwMode="auto">
            <a:xfrm>
              <a:off x="5456238" y="4926013"/>
              <a:ext cx="628650" cy="247650"/>
            </a:xfrm>
            <a:custGeom>
              <a:avLst/>
              <a:gdLst>
                <a:gd name="T0" fmla="*/ 0 w 378"/>
                <a:gd name="T1" fmla="*/ 2147483647 h 174"/>
                <a:gd name="T2" fmla="*/ 2147483647 w 378"/>
                <a:gd name="T3" fmla="*/ 0 h 174"/>
                <a:gd name="T4" fmla="*/ 0 60000 65536"/>
                <a:gd name="T5" fmla="*/ 0 60000 65536"/>
                <a:gd name="T6" fmla="*/ 0 w 378"/>
                <a:gd name="T7" fmla="*/ 0 h 174"/>
                <a:gd name="T8" fmla="*/ 378 w 378"/>
                <a:gd name="T9" fmla="*/ 174 h 17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78" h="174">
                  <a:moveTo>
                    <a:pt x="0" y="174"/>
                  </a:moveTo>
                  <a:lnTo>
                    <a:pt x="378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99"/>
                </a:solidFill>
              </a:endParaRPr>
            </a:p>
          </p:txBody>
        </p:sp>
        <p:sp>
          <p:nvSpPr>
            <p:cNvPr id="63571" name="Freeform 94"/>
            <p:cNvSpPr>
              <a:spLocks/>
            </p:cNvSpPr>
            <p:nvPr/>
          </p:nvSpPr>
          <p:spPr bwMode="auto">
            <a:xfrm>
              <a:off x="6122988" y="4979988"/>
              <a:ext cx="206375" cy="508000"/>
            </a:xfrm>
            <a:custGeom>
              <a:avLst/>
              <a:gdLst>
                <a:gd name="T0" fmla="*/ 0 w 118"/>
                <a:gd name="T1" fmla="*/ 2147483647 h 500"/>
                <a:gd name="T2" fmla="*/ 2147483647 w 118"/>
                <a:gd name="T3" fmla="*/ 0 h 500"/>
                <a:gd name="T4" fmla="*/ 0 60000 65536"/>
                <a:gd name="T5" fmla="*/ 0 60000 65536"/>
                <a:gd name="T6" fmla="*/ 0 w 118"/>
                <a:gd name="T7" fmla="*/ 0 h 500"/>
                <a:gd name="T8" fmla="*/ 118 w 118"/>
                <a:gd name="T9" fmla="*/ 500 h 50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18" h="500">
                  <a:moveTo>
                    <a:pt x="0" y="500"/>
                  </a:moveTo>
                  <a:lnTo>
                    <a:pt x="118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99"/>
                </a:solidFill>
              </a:endParaRPr>
            </a:p>
          </p:txBody>
        </p:sp>
        <p:sp>
          <p:nvSpPr>
            <p:cNvPr id="63572" name="Freeform 95"/>
            <p:cNvSpPr>
              <a:spLocks/>
            </p:cNvSpPr>
            <p:nvPr/>
          </p:nvSpPr>
          <p:spPr bwMode="auto">
            <a:xfrm>
              <a:off x="4887913" y="5513388"/>
              <a:ext cx="736600" cy="74613"/>
            </a:xfrm>
            <a:custGeom>
              <a:avLst/>
              <a:gdLst>
                <a:gd name="T0" fmla="*/ 2147483647 w 370"/>
                <a:gd name="T1" fmla="*/ 2147483647 h 32"/>
                <a:gd name="T2" fmla="*/ 0 w 370"/>
                <a:gd name="T3" fmla="*/ 0 h 32"/>
                <a:gd name="T4" fmla="*/ 0 60000 65536"/>
                <a:gd name="T5" fmla="*/ 0 60000 65536"/>
                <a:gd name="T6" fmla="*/ 0 w 370"/>
                <a:gd name="T7" fmla="*/ 0 h 32"/>
                <a:gd name="T8" fmla="*/ 370 w 370"/>
                <a:gd name="T9" fmla="*/ 32 h 32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70" h="32">
                  <a:moveTo>
                    <a:pt x="370" y="32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99"/>
                </a:solidFill>
              </a:endParaRPr>
            </a:p>
          </p:txBody>
        </p:sp>
        <p:sp>
          <p:nvSpPr>
            <p:cNvPr id="63573" name="Freeform 96"/>
            <p:cNvSpPr>
              <a:spLocks/>
            </p:cNvSpPr>
            <p:nvPr/>
          </p:nvSpPr>
          <p:spPr bwMode="auto">
            <a:xfrm>
              <a:off x="4351338" y="4973638"/>
              <a:ext cx="193675" cy="425450"/>
            </a:xfrm>
            <a:custGeom>
              <a:avLst/>
              <a:gdLst>
                <a:gd name="T0" fmla="*/ 2147483647 w 176"/>
                <a:gd name="T1" fmla="*/ 2147483647 h 412"/>
                <a:gd name="T2" fmla="*/ 2147483647 w 176"/>
                <a:gd name="T3" fmla="*/ 2147483647 h 412"/>
                <a:gd name="T4" fmla="*/ 0 w 176"/>
                <a:gd name="T5" fmla="*/ 0 h 412"/>
                <a:gd name="T6" fmla="*/ 0 60000 65536"/>
                <a:gd name="T7" fmla="*/ 0 60000 65536"/>
                <a:gd name="T8" fmla="*/ 0 60000 65536"/>
                <a:gd name="T9" fmla="*/ 0 w 176"/>
                <a:gd name="T10" fmla="*/ 0 h 412"/>
                <a:gd name="T11" fmla="*/ 176 w 176"/>
                <a:gd name="T12" fmla="*/ 412 h 41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76" h="412">
                  <a:moveTo>
                    <a:pt x="162" y="408"/>
                  </a:moveTo>
                  <a:lnTo>
                    <a:pt x="176" y="412"/>
                  </a:lnTo>
                  <a:lnTo>
                    <a:pt x="0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99"/>
                </a:solidFill>
              </a:endParaRPr>
            </a:p>
          </p:txBody>
        </p:sp>
        <p:sp>
          <p:nvSpPr>
            <p:cNvPr id="63574" name="Text Box 100"/>
            <p:cNvSpPr txBox="1">
              <a:spLocks noChangeArrowheads="1"/>
            </p:cNvSpPr>
            <p:nvPr/>
          </p:nvSpPr>
          <p:spPr bwMode="auto">
            <a:xfrm>
              <a:off x="4440876" y="4483071"/>
              <a:ext cx="311067" cy="366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zh-CN" sz="1800" dirty="0">
                  <a:solidFill>
                    <a:schemeClr val="accent4"/>
                  </a:solidFill>
                </a:rPr>
                <a:t>1</a:t>
              </a:r>
            </a:p>
          </p:txBody>
        </p:sp>
        <p:sp>
          <p:nvSpPr>
            <p:cNvPr id="63575" name="Text Box 101"/>
            <p:cNvSpPr txBox="1">
              <a:spLocks noChangeArrowheads="1"/>
            </p:cNvSpPr>
            <p:nvPr/>
          </p:nvSpPr>
          <p:spPr bwMode="auto">
            <a:xfrm>
              <a:off x="4378980" y="4897394"/>
              <a:ext cx="296783" cy="3365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zh-CN" sz="1600" dirty="0">
                  <a:solidFill>
                    <a:schemeClr val="accent4"/>
                  </a:solidFill>
                </a:rPr>
                <a:t>2</a:t>
              </a:r>
            </a:p>
          </p:txBody>
        </p:sp>
        <p:sp>
          <p:nvSpPr>
            <p:cNvPr id="63576" name="Text Box 102"/>
            <p:cNvSpPr txBox="1">
              <a:spLocks noChangeArrowheads="1"/>
            </p:cNvSpPr>
            <p:nvPr/>
          </p:nvSpPr>
          <p:spPr bwMode="auto">
            <a:xfrm>
              <a:off x="4128222" y="4970416"/>
              <a:ext cx="296783" cy="3365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zh-CN" sz="1600" dirty="0">
                  <a:solidFill>
                    <a:schemeClr val="accent4"/>
                  </a:solidFill>
                </a:rPr>
                <a:t>3</a:t>
              </a:r>
            </a:p>
          </p:txBody>
        </p:sp>
        <p:grpSp>
          <p:nvGrpSpPr>
            <p:cNvPr id="63577" name="Group 1"/>
            <p:cNvGrpSpPr>
              <a:grpSpLocks/>
            </p:cNvGrpSpPr>
            <p:nvPr/>
          </p:nvGrpSpPr>
          <p:grpSpPr bwMode="auto">
            <a:xfrm rot="-2012368">
              <a:off x="2645158" y="5398104"/>
              <a:ext cx="1447800" cy="274638"/>
              <a:chOff x="2436813" y="4587876"/>
              <a:chExt cx="1447800" cy="274638"/>
            </a:xfrm>
          </p:grpSpPr>
          <p:sp>
            <p:nvSpPr>
              <p:cNvPr id="63627" name="Rectangle 97"/>
              <p:cNvSpPr>
                <a:spLocks noChangeArrowheads="1"/>
              </p:cNvSpPr>
              <p:nvPr/>
            </p:nvSpPr>
            <p:spPr bwMode="auto">
              <a:xfrm>
                <a:off x="2461850" y="4583083"/>
                <a:ext cx="1155391" cy="238116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 sz="1800">
                  <a:solidFill>
                    <a:srgbClr val="000099"/>
                  </a:solidFill>
                </a:endParaRPr>
              </a:p>
            </p:txBody>
          </p:sp>
          <p:sp>
            <p:nvSpPr>
              <p:cNvPr id="63628" name="Rectangle 98"/>
              <p:cNvSpPr>
                <a:spLocks noChangeArrowheads="1"/>
              </p:cNvSpPr>
              <p:nvPr/>
            </p:nvSpPr>
            <p:spPr bwMode="auto">
              <a:xfrm>
                <a:off x="2437928" y="4606491"/>
                <a:ext cx="1147455" cy="23811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 sz="1800">
                  <a:solidFill>
                    <a:srgbClr val="000099"/>
                  </a:solidFill>
                </a:endParaRPr>
              </a:p>
            </p:txBody>
          </p:sp>
          <p:sp>
            <p:nvSpPr>
              <p:cNvPr id="63629" name="Line 99"/>
              <p:cNvSpPr>
                <a:spLocks noChangeShapeType="1"/>
              </p:cNvSpPr>
              <p:nvPr/>
            </p:nvSpPr>
            <p:spPr bwMode="auto">
              <a:xfrm>
                <a:off x="3462418" y="4739659"/>
                <a:ext cx="422162" cy="0"/>
              </a:xfrm>
              <a:prstGeom prst="line">
                <a:avLst/>
              </a:prstGeom>
              <a:noFill/>
              <a:ln w="9525">
                <a:solidFill>
                  <a:schemeClr val="accent2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99"/>
                  </a:solidFill>
                </a:endParaRPr>
              </a:p>
            </p:txBody>
          </p:sp>
          <p:sp>
            <p:nvSpPr>
              <p:cNvPr id="63630" name="Rectangle 104"/>
              <p:cNvSpPr>
                <a:spLocks noChangeArrowheads="1"/>
              </p:cNvSpPr>
              <p:nvPr/>
            </p:nvSpPr>
            <p:spPr bwMode="auto">
              <a:xfrm>
                <a:off x="3067594" y="4610052"/>
                <a:ext cx="426923" cy="239704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 sz="1800">
                  <a:solidFill>
                    <a:srgbClr val="000099"/>
                  </a:solidFill>
                </a:endParaRPr>
              </a:p>
            </p:txBody>
          </p:sp>
          <p:sp>
            <p:nvSpPr>
              <p:cNvPr id="63631" name="Text Box 105"/>
              <p:cNvSpPr txBox="1">
                <a:spLocks noChangeArrowheads="1"/>
              </p:cNvSpPr>
              <p:nvPr/>
            </p:nvSpPr>
            <p:spPr bwMode="auto">
              <a:xfrm rot="289934">
                <a:off x="3019653" y="4584228"/>
                <a:ext cx="520561" cy="2746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eaLnBrk="1" hangingPunct="1"/>
                <a:r>
                  <a:rPr lang="en-US" altLang="zh-CN" sz="1200" dirty="0">
                    <a:solidFill>
                      <a:schemeClr val="accent4"/>
                    </a:solidFill>
                  </a:rPr>
                  <a:t>0111</a:t>
                </a:r>
              </a:p>
            </p:txBody>
          </p:sp>
        </p:grpSp>
        <p:sp>
          <p:nvSpPr>
            <p:cNvPr id="63578" name="Text Box 106"/>
            <p:cNvSpPr txBox="1">
              <a:spLocks noChangeArrowheads="1"/>
            </p:cNvSpPr>
            <p:nvPr/>
          </p:nvSpPr>
          <p:spPr bwMode="auto">
            <a:xfrm>
              <a:off x="1444634" y="6046702"/>
              <a:ext cx="3091540" cy="5848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zh-CN" sz="1600">
                  <a:solidFill>
                    <a:srgbClr val="000099"/>
                  </a:solidFill>
                  <a:latin typeface="Comic Sans MS" panose="030F0702030302020204" pitchFamily="66" charset="0"/>
                </a:rPr>
                <a:t>destination address in arriving</a:t>
              </a:r>
            </a:p>
            <a:p>
              <a:pPr eaLnBrk="1" hangingPunct="1"/>
              <a:r>
                <a:rPr lang="en-US" altLang="zh-CN" sz="1600" dirty="0">
                  <a:solidFill>
                    <a:srgbClr val="000099"/>
                  </a:solidFill>
                  <a:latin typeface="Comic Sans MS" panose="030F0702030302020204" pitchFamily="66" charset="0"/>
                </a:rPr>
                <a:t>packet</a:t>
              </a:r>
              <a:r>
                <a:rPr lang="ja-JP" altLang="en-US" sz="1600" dirty="0">
                  <a:solidFill>
                    <a:srgbClr val="000099"/>
                  </a:solidFill>
                  <a:latin typeface="Comic Sans MS" panose="030F0702030302020204" pitchFamily="66" charset="0"/>
                </a:rPr>
                <a:t>’</a:t>
              </a:r>
              <a:r>
                <a:rPr lang="en-US" altLang="ja-JP" sz="1600" dirty="0">
                  <a:solidFill>
                    <a:srgbClr val="000099"/>
                  </a:solidFill>
                  <a:latin typeface="Comic Sans MS" panose="030F0702030302020204" pitchFamily="66" charset="0"/>
                </a:rPr>
                <a:t>s header</a:t>
              </a:r>
              <a:endParaRPr lang="en-US" altLang="zh-CN" sz="1600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3579" name="Line 107"/>
            <p:cNvSpPr>
              <a:spLocks noChangeShapeType="1"/>
            </p:cNvSpPr>
            <p:nvPr/>
          </p:nvSpPr>
          <p:spPr bwMode="auto">
            <a:xfrm flipH="1">
              <a:off x="2626848" y="4873581"/>
              <a:ext cx="1407736" cy="91436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</a:endParaRPr>
            </a:p>
          </p:txBody>
        </p:sp>
        <p:sp>
          <p:nvSpPr>
            <p:cNvPr id="63580" name="Line 119"/>
            <p:cNvSpPr>
              <a:spLocks noChangeShapeType="1"/>
            </p:cNvSpPr>
            <p:nvPr/>
          </p:nvSpPr>
          <p:spPr bwMode="auto">
            <a:xfrm flipH="1" flipV="1">
              <a:off x="3588616" y="5648254"/>
              <a:ext cx="22219" cy="45083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</a:endParaRPr>
            </a:p>
          </p:txBody>
        </p:sp>
        <p:sp>
          <p:nvSpPr>
            <p:cNvPr id="63581" name="Freeform 121"/>
            <p:cNvSpPr>
              <a:spLocks/>
            </p:cNvSpPr>
            <p:nvPr/>
          </p:nvSpPr>
          <p:spPr bwMode="auto">
            <a:xfrm flipH="1">
              <a:off x="6254750" y="4370388"/>
              <a:ext cx="577850" cy="371475"/>
            </a:xfrm>
            <a:custGeom>
              <a:avLst/>
              <a:gdLst>
                <a:gd name="T0" fmla="*/ 0 w 1443"/>
                <a:gd name="T1" fmla="*/ 0 h 816"/>
                <a:gd name="T2" fmla="*/ 2147483647 w 1443"/>
                <a:gd name="T3" fmla="*/ 2147483647 h 816"/>
                <a:gd name="T4" fmla="*/ 2147483647 w 1443"/>
                <a:gd name="T5" fmla="*/ 2147483647 h 816"/>
                <a:gd name="T6" fmla="*/ 2147483647 w 1443"/>
                <a:gd name="T7" fmla="*/ 2147483647 h 816"/>
                <a:gd name="T8" fmla="*/ 0 w 1443"/>
                <a:gd name="T9" fmla="*/ 0 h 81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43"/>
                <a:gd name="T16" fmla="*/ 0 h 816"/>
                <a:gd name="T17" fmla="*/ 1443 w 1443"/>
                <a:gd name="T18" fmla="*/ 816 h 81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43" h="816">
                  <a:moveTo>
                    <a:pt x="0" y="0"/>
                  </a:moveTo>
                  <a:cubicBezTo>
                    <a:pt x="571" y="285"/>
                    <a:pt x="856" y="408"/>
                    <a:pt x="1076" y="782"/>
                  </a:cubicBezTo>
                  <a:cubicBezTo>
                    <a:pt x="1185" y="775"/>
                    <a:pt x="1220" y="816"/>
                    <a:pt x="1320" y="788"/>
                  </a:cubicBezTo>
                  <a:cubicBezTo>
                    <a:pt x="1264" y="347"/>
                    <a:pt x="1276" y="352"/>
                    <a:pt x="1443" y="5"/>
                  </a:cubicBezTo>
                  <a:cubicBezTo>
                    <a:pt x="867" y="5"/>
                    <a:pt x="233" y="0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chemeClr val="accent1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</a:endParaRPr>
            </a:p>
          </p:txBody>
        </p:sp>
        <p:sp>
          <p:nvSpPr>
            <p:cNvPr id="63582" name="Freeform 122"/>
            <p:cNvSpPr>
              <a:spLocks/>
            </p:cNvSpPr>
            <p:nvPr/>
          </p:nvSpPr>
          <p:spPr bwMode="auto">
            <a:xfrm flipH="1">
              <a:off x="5243513" y="4086226"/>
              <a:ext cx="577850" cy="371475"/>
            </a:xfrm>
            <a:custGeom>
              <a:avLst/>
              <a:gdLst>
                <a:gd name="T0" fmla="*/ 0 w 1443"/>
                <a:gd name="T1" fmla="*/ 0 h 816"/>
                <a:gd name="T2" fmla="*/ 2147483647 w 1443"/>
                <a:gd name="T3" fmla="*/ 2147483647 h 816"/>
                <a:gd name="T4" fmla="*/ 2147483647 w 1443"/>
                <a:gd name="T5" fmla="*/ 2147483647 h 816"/>
                <a:gd name="T6" fmla="*/ 2147483647 w 1443"/>
                <a:gd name="T7" fmla="*/ 2147483647 h 816"/>
                <a:gd name="T8" fmla="*/ 0 w 1443"/>
                <a:gd name="T9" fmla="*/ 0 h 81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43"/>
                <a:gd name="T16" fmla="*/ 0 h 816"/>
                <a:gd name="T17" fmla="*/ 1443 w 1443"/>
                <a:gd name="T18" fmla="*/ 816 h 81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43" h="816">
                  <a:moveTo>
                    <a:pt x="0" y="0"/>
                  </a:moveTo>
                  <a:cubicBezTo>
                    <a:pt x="571" y="285"/>
                    <a:pt x="856" y="408"/>
                    <a:pt x="1076" y="782"/>
                  </a:cubicBezTo>
                  <a:cubicBezTo>
                    <a:pt x="1185" y="775"/>
                    <a:pt x="1220" y="816"/>
                    <a:pt x="1320" y="788"/>
                  </a:cubicBezTo>
                  <a:cubicBezTo>
                    <a:pt x="1264" y="347"/>
                    <a:pt x="1276" y="352"/>
                    <a:pt x="1443" y="5"/>
                  </a:cubicBezTo>
                  <a:cubicBezTo>
                    <a:pt x="867" y="5"/>
                    <a:pt x="233" y="0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chemeClr val="accent1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</a:endParaRPr>
            </a:p>
          </p:txBody>
        </p:sp>
        <p:sp>
          <p:nvSpPr>
            <p:cNvPr id="63583" name="Freeform 123"/>
            <p:cNvSpPr>
              <a:spLocks/>
            </p:cNvSpPr>
            <p:nvPr/>
          </p:nvSpPr>
          <p:spPr bwMode="auto">
            <a:xfrm flipH="1" flipV="1">
              <a:off x="5911850" y="5632451"/>
              <a:ext cx="542925" cy="371475"/>
            </a:xfrm>
            <a:custGeom>
              <a:avLst/>
              <a:gdLst>
                <a:gd name="T0" fmla="*/ 0 w 1443"/>
                <a:gd name="T1" fmla="*/ 0 h 816"/>
                <a:gd name="T2" fmla="*/ 2147483647 w 1443"/>
                <a:gd name="T3" fmla="*/ 2147483647 h 816"/>
                <a:gd name="T4" fmla="*/ 2147483647 w 1443"/>
                <a:gd name="T5" fmla="*/ 2147483647 h 816"/>
                <a:gd name="T6" fmla="*/ 2147483647 w 1443"/>
                <a:gd name="T7" fmla="*/ 2147483647 h 816"/>
                <a:gd name="T8" fmla="*/ 0 w 1443"/>
                <a:gd name="T9" fmla="*/ 0 h 81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43"/>
                <a:gd name="T16" fmla="*/ 0 h 816"/>
                <a:gd name="T17" fmla="*/ 1443 w 1443"/>
                <a:gd name="T18" fmla="*/ 816 h 81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43" h="816">
                  <a:moveTo>
                    <a:pt x="0" y="0"/>
                  </a:moveTo>
                  <a:cubicBezTo>
                    <a:pt x="571" y="285"/>
                    <a:pt x="856" y="408"/>
                    <a:pt x="1076" y="782"/>
                  </a:cubicBezTo>
                  <a:cubicBezTo>
                    <a:pt x="1185" y="775"/>
                    <a:pt x="1220" y="816"/>
                    <a:pt x="1320" y="788"/>
                  </a:cubicBezTo>
                  <a:cubicBezTo>
                    <a:pt x="1264" y="347"/>
                    <a:pt x="1276" y="352"/>
                    <a:pt x="1443" y="5"/>
                  </a:cubicBezTo>
                  <a:cubicBezTo>
                    <a:pt x="867" y="5"/>
                    <a:pt x="233" y="0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chemeClr val="accent1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</a:endParaRPr>
            </a:p>
          </p:txBody>
        </p:sp>
        <p:sp>
          <p:nvSpPr>
            <p:cNvPr id="63584" name="Freeform 124"/>
            <p:cNvSpPr>
              <a:spLocks/>
            </p:cNvSpPr>
            <p:nvPr/>
          </p:nvSpPr>
          <p:spPr bwMode="auto">
            <a:xfrm flipH="1" flipV="1">
              <a:off x="4562475" y="5616576"/>
              <a:ext cx="542925" cy="371475"/>
            </a:xfrm>
            <a:custGeom>
              <a:avLst/>
              <a:gdLst>
                <a:gd name="T0" fmla="*/ 0 w 1443"/>
                <a:gd name="T1" fmla="*/ 0 h 816"/>
                <a:gd name="T2" fmla="*/ 2147483647 w 1443"/>
                <a:gd name="T3" fmla="*/ 2147483647 h 816"/>
                <a:gd name="T4" fmla="*/ 2147483647 w 1443"/>
                <a:gd name="T5" fmla="*/ 2147483647 h 816"/>
                <a:gd name="T6" fmla="*/ 2147483647 w 1443"/>
                <a:gd name="T7" fmla="*/ 2147483647 h 816"/>
                <a:gd name="T8" fmla="*/ 0 w 1443"/>
                <a:gd name="T9" fmla="*/ 0 h 81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43"/>
                <a:gd name="T16" fmla="*/ 0 h 816"/>
                <a:gd name="T17" fmla="*/ 1443 w 1443"/>
                <a:gd name="T18" fmla="*/ 816 h 81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43" h="816">
                  <a:moveTo>
                    <a:pt x="0" y="0"/>
                  </a:moveTo>
                  <a:cubicBezTo>
                    <a:pt x="571" y="285"/>
                    <a:pt x="856" y="408"/>
                    <a:pt x="1076" y="782"/>
                  </a:cubicBezTo>
                  <a:cubicBezTo>
                    <a:pt x="1185" y="775"/>
                    <a:pt x="1220" y="816"/>
                    <a:pt x="1320" y="788"/>
                  </a:cubicBezTo>
                  <a:cubicBezTo>
                    <a:pt x="1264" y="347"/>
                    <a:pt x="1276" y="352"/>
                    <a:pt x="1443" y="5"/>
                  </a:cubicBezTo>
                  <a:cubicBezTo>
                    <a:pt x="867" y="5"/>
                    <a:pt x="233" y="0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chemeClr val="accent1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</a:endParaRPr>
            </a:p>
          </p:txBody>
        </p:sp>
        <p:sp>
          <p:nvSpPr>
            <p:cNvPr id="63585" name="Freeform 125"/>
            <p:cNvSpPr>
              <a:spLocks/>
            </p:cNvSpPr>
            <p:nvPr/>
          </p:nvSpPr>
          <p:spPr bwMode="auto">
            <a:xfrm flipH="1" flipV="1">
              <a:off x="5202238" y="5324476"/>
              <a:ext cx="542925" cy="452438"/>
            </a:xfrm>
            <a:custGeom>
              <a:avLst/>
              <a:gdLst>
                <a:gd name="T0" fmla="*/ 0 w 1443"/>
                <a:gd name="T1" fmla="*/ 0 h 816"/>
                <a:gd name="T2" fmla="*/ 2147483647 w 1443"/>
                <a:gd name="T3" fmla="*/ 2147483647 h 816"/>
                <a:gd name="T4" fmla="*/ 2147483647 w 1443"/>
                <a:gd name="T5" fmla="*/ 2147483647 h 816"/>
                <a:gd name="T6" fmla="*/ 2147483647 w 1443"/>
                <a:gd name="T7" fmla="*/ 2147483647 h 816"/>
                <a:gd name="T8" fmla="*/ 0 w 1443"/>
                <a:gd name="T9" fmla="*/ 0 h 81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43"/>
                <a:gd name="T16" fmla="*/ 0 h 816"/>
                <a:gd name="T17" fmla="*/ 1443 w 1443"/>
                <a:gd name="T18" fmla="*/ 816 h 81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43" h="816">
                  <a:moveTo>
                    <a:pt x="0" y="0"/>
                  </a:moveTo>
                  <a:cubicBezTo>
                    <a:pt x="571" y="285"/>
                    <a:pt x="856" y="408"/>
                    <a:pt x="1076" y="782"/>
                  </a:cubicBezTo>
                  <a:cubicBezTo>
                    <a:pt x="1185" y="775"/>
                    <a:pt x="1220" y="816"/>
                    <a:pt x="1320" y="788"/>
                  </a:cubicBezTo>
                  <a:cubicBezTo>
                    <a:pt x="1264" y="347"/>
                    <a:pt x="1276" y="352"/>
                    <a:pt x="1443" y="5"/>
                  </a:cubicBezTo>
                  <a:cubicBezTo>
                    <a:pt x="867" y="5"/>
                    <a:pt x="233" y="0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chemeClr val="accent1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</a:endParaRPr>
            </a:p>
          </p:txBody>
        </p:sp>
        <p:grpSp>
          <p:nvGrpSpPr>
            <p:cNvPr id="63586" name="Group 126"/>
            <p:cNvGrpSpPr>
              <a:grpSpLocks/>
            </p:cNvGrpSpPr>
            <p:nvPr/>
          </p:nvGrpSpPr>
          <p:grpSpPr bwMode="auto">
            <a:xfrm>
              <a:off x="5251450" y="3641726"/>
              <a:ext cx="550863" cy="452438"/>
              <a:chOff x="2886" y="1668"/>
              <a:chExt cx="347" cy="285"/>
            </a:xfrm>
          </p:grpSpPr>
          <p:sp>
            <p:nvSpPr>
              <p:cNvPr id="63620" name="Rectangle 127"/>
              <p:cNvSpPr>
                <a:spLocks noChangeArrowheads="1"/>
              </p:cNvSpPr>
              <p:nvPr/>
            </p:nvSpPr>
            <p:spPr bwMode="auto">
              <a:xfrm>
                <a:off x="2886" y="1668"/>
                <a:ext cx="347" cy="285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 sz="1800">
                  <a:solidFill>
                    <a:srgbClr val="000099"/>
                  </a:solidFill>
                </a:endParaRPr>
              </a:p>
            </p:txBody>
          </p:sp>
          <p:sp>
            <p:nvSpPr>
              <p:cNvPr id="63621" name="Oval 128"/>
              <p:cNvSpPr>
                <a:spLocks noChangeArrowheads="1"/>
              </p:cNvSpPr>
              <p:nvPr/>
            </p:nvSpPr>
            <p:spPr bwMode="auto">
              <a:xfrm>
                <a:off x="2905" y="1674"/>
                <a:ext cx="314" cy="74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 sz="1800">
                  <a:solidFill>
                    <a:srgbClr val="000099"/>
                  </a:solidFill>
                </a:endParaRPr>
              </a:p>
            </p:txBody>
          </p:sp>
          <p:sp>
            <p:nvSpPr>
              <p:cNvPr id="63622" name="Rectangle 129"/>
              <p:cNvSpPr>
                <a:spLocks noChangeArrowheads="1"/>
              </p:cNvSpPr>
              <p:nvPr/>
            </p:nvSpPr>
            <p:spPr bwMode="auto">
              <a:xfrm>
                <a:off x="2913" y="1785"/>
                <a:ext cx="300" cy="15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 sz="1800">
                  <a:solidFill>
                    <a:srgbClr val="000099"/>
                  </a:solidFill>
                </a:endParaRPr>
              </a:p>
            </p:txBody>
          </p:sp>
          <p:sp>
            <p:nvSpPr>
              <p:cNvPr id="63623" name="Line 130"/>
              <p:cNvSpPr>
                <a:spLocks noChangeShapeType="1"/>
              </p:cNvSpPr>
              <p:nvPr/>
            </p:nvSpPr>
            <p:spPr bwMode="auto">
              <a:xfrm>
                <a:off x="3082" y="1811"/>
                <a:ext cx="1" cy="13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</a:endParaRPr>
              </a:p>
            </p:txBody>
          </p:sp>
          <p:sp>
            <p:nvSpPr>
              <p:cNvPr id="63624" name="Line 131"/>
              <p:cNvSpPr>
                <a:spLocks noChangeShapeType="1"/>
              </p:cNvSpPr>
              <p:nvPr/>
            </p:nvSpPr>
            <p:spPr bwMode="auto">
              <a:xfrm>
                <a:off x="2913" y="1842"/>
                <a:ext cx="3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</a:endParaRPr>
              </a:p>
            </p:txBody>
          </p:sp>
          <p:sp>
            <p:nvSpPr>
              <p:cNvPr id="63625" name="Line 132"/>
              <p:cNvSpPr>
                <a:spLocks noChangeShapeType="1"/>
              </p:cNvSpPr>
              <p:nvPr/>
            </p:nvSpPr>
            <p:spPr bwMode="auto">
              <a:xfrm>
                <a:off x="2912" y="1812"/>
                <a:ext cx="3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</a:endParaRPr>
              </a:p>
            </p:txBody>
          </p:sp>
          <p:sp>
            <p:nvSpPr>
              <p:cNvPr id="63626" name="AutoShape 133"/>
              <p:cNvSpPr>
                <a:spLocks noChangeArrowheads="1"/>
              </p:cNvSpPr>
              <p:nvPr/>
            </p:nvSpPr>
            <p:spPr bwMode="auto">
              <a:xfrm rot="5400000">
                <a:off x="3051" y="1745"/>
                <a:ext cx="29" cy="41"/>
              </a:xfrm>
              <a:prstGeom prst="rightArrow">
                <a:avLst>
                  <a:gd name="adj1" fmla="val 51167"/>
                  <a:gd name="adj2" fmla="val 39736"/>
                </a:avLst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 sz="1800">
                  <a:solidFill>
                    <a:srgbClr val="000099"/>
                  </a:solidFill>
                </a:endParaRPr>
              </a:p>
            </p:txBody>
          </p:sp>
        </p:grpSp>
        <p:grpSp>
          <p:nvGrpSpPr>
            <p:cNvPr id="63587" name="Group 134"/>
            <p:cNvGrpSpPr>
              <a:grpSpLocks/>
            </p:cNvGrpSpPr>
            <p:nvPr/>
          </p:nvGrpSpPr>
          <p:grpSpPr bwMode="auto">
            <a:xfrm>
              <a:off x="6264275" y="3914776"/>
              <a:ext cx="550863" cy="452438"/>
              <a:chOff x="2886" y="1668"/>
              <a:chExt cx="347" cy="285"/>
            </a:xfrm>
          </p:grpSpPr>
          <p:sp>
            <p:nvSpPr>
              <p:cNvPr id="63613" name="Rectangle 135"/>
              <p:cNvSpPr>
                <a:spLocks noChangeArrowheads="1"/>
              </p:cNvSpPr>
              <p:nvPr/>
            </p:nvSpPr>
            <p:spPr bwMode="auto">
              <a:xfrm>
                <a:off x="2886" y="1668"/>
                <a:ext cx="347" cy="285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 sz="1800">
                  <a:solidFill>
                    <a:srgbClr val="000099"/>
                  </a:solidFill>
                </a:endParaRPr>
              </a:p>
            </p:txBody>
          </p:sp>
          <p:sp>
            <p:nvSpPr>
              <p:cNvPr id="63614" name="Oval 136"/>
              <p:cNvSpPr>
                <a:spLocks noChangeArrowheads="1"/>
              </p:cNvSpPr>
              <p:nvPr/>
            </p:nvSpPr>
            <p:spPr bwMode="auto">
              <a:xfrm>
                <a:off x="2905" y="1674"/>
                <a:ext cx="314" cy="74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 sz="1800">
                  <a:solidFill>
                    <a:srgbClr val="000099"/>
                  </a:solidFill>
                </a:endParaRPr>
              </a:p>
            </p:txBody>
          </p:sp>
          <p:sp>
            <p:nvSpPr>
              <p:cNvPr id="63615" name="Rectangle 137"/>
              <p:cNvSpPr>
                <a:spLocks noChangeArrowheads="1"/>
              </p:cNvSpPr>
              <p:nvPr/>
            </p:nvSpPr>
            <p:spPr bwMode="auto">
              <a:xfrm>
                <a:off x="2913" y="1785"/>
                <a:ext cx="300" cy="15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 sz="1800">
                  <a:solidFill>
                    <a:srgbClr val="000099"/>
                  </a:solidFill>
                </a:endParaRPr>
              </a:p>
            </p:txBody>
          </p:sp>
          <p:sp>
            <p:nvSpPr>
              <p:cNvPr id="63616" name="Line 138"/>
              <p:cNvSpPr>
                <a:spLocks noChangeShapeType="1"/>
              </p:cNvSpPr>
              <p:nvPr/>
            </p:nvSpPr>
            <p:spPr bwMode="auto">
              <a:xfrm>
                <a:off x="3082" y="1811"/>
                <a:ext cx="1" cy="13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</a:endParaRPr>
              </a:p>
            </p:txBody>
          </p:sp>
          <p:sp>
            <p:nvSpPr>
              <p:cNvPr id="63617" name="Line 139"/>
              <p:cNvSpPr>
                <a:spLocks noChangeShapeType="1"/>
              </p:cNvSpPr>
              <p:nvPr/>
            </p:nvSpPr>
            <p:spPr bwMode="auto">
              <a:xfrm>
                <a:off x="2913" y="1842"/>
                <a:ext cx="3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</a:endParaRPr>
              </a:p>
            </p:txBody>
          </p:sp>
          <p:sp>
            <p:nvSpPr>
              <p:cNvPr id="63618" name="Line 140"/>
              <p:cNvSpPr>
                <a:spLocks noChangeShapeType="1"/>
              </p:cNvSpPr>
              <p:nvPr/>
            </p:nvSpPr>
            <p:spPr bwMode="auto">
              <a:xfrm>
                <a:off x="2912" y="1812"/>
                <a:ext cx="3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</a:endParaRPr>
              </a:p>
            </p:txBody>
          </p:sp>
          <p:sp>
            <p:nvSpPr>
              <p:cNvPr id="63619" name="AutoShape 141"/>
              <p:cNvSpPr>
                <a:spLocks noChangeArrowheads="1"/>
              </p:cNvSpPr>
              <p:nvPr/>
            </p:nvSpPr>
            <p:spPr bwMode="auto">
              <a:xfrm rot="5400000">
                <a:off x="3051" y="1745"/>
                <a:ext cx="29" cy="41"/>
              </a:xfrm>
              <a:prstGeom prst="rightArrow">
                <a:avLst>
                  <a:gd name="adj1" fmla="val 51167"/>
                  <a:gd name="adj2" fmla="val 39736"/>
                </a:avLst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 sz="1800">
                  <a:solidFill>
                    <a:srgbClr val="000099"/>
                  </a:solidFill>
                </a:endParaRPr>
              </a:p>
            </p:txBody>
          </p:sp>
        </p:grpSp>
        <p:grpSp>
          <p:nvGrpSpPr>
            <p:cNvPr id="63588" name="Group 142"/>
            <p:cNvGrpSpPr>
              <a:grpSpLocks/>
            </p:cNvGrpSpPr>
            <p:nvPr/>
          </p:nvGrpSpPr>
          <p:grpSpPr bwMode="auto">
            <a:xfrm>
              <a:off x="5894388" y="5991226"/>
              <a:ext cx="550863" cy="452438"/>
              <a:chOff x="2886" y="1668"/>
              <a:chExt cx="347" cy="285"/>
            </a:xfrm>
          </p:grpSpPr>
          <p:sp>
            <p:nvSpPr>
              <p:cNvPr id="63606" name="Rectangle 143"/>
              <p:cNvSpPr>
                <a:spLocks noChangeArrowheads="1"/>
              </p:cNvSpPr>
              <p:nvPr/>
            </p:nvSpPr>
            <p:spPr bwMode="auto">
              <a:xfrm>
                <a:off x="2886" y="1668"/>
                <a:ext cx="347" cy="285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 sz="1800">
                  <a:solidFill>
                    <a:srgbClr val="000099"/>
                  </a:solidFill>
                </a:endParaRPr>
              </a:p>
            </p:txBody>
          </p:sp>
          <p:sp>
            <p:nvSpPr>
              <p:cNvPr id="63607" name="Oval 144"/>
              <p:cNvSpPr>
                <a:spLocks noChangeArrowheads="1"/>
              </p:cNvSpPr>
              <p:nvPr/>
            </p:nvSpPr>
            <p:spPr bwMode="auto">
              <a:xfrm>
                <a:off x="2905" y="1674"/>
                <a:ext cx="314" cy="74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 sz="1800">
                  <a:solidFill>
                    <a:srgbClr val="000099"/>
                  </a:solidFill>
                </a:endParaRPr>
              </a:p>
            </p:txBody>
          </p:sp>
          <p:sp>
            <p:nvSpPr>
              <p:cNvPr id="63608" name="Rectangle 145"/>
              <p:cNvSpPr>
                <a:spLocks noChangeArrowheads="1"/>
              </p:cNvSpPr>
              <p:nvPr/>
            </p:nvSpPr>
            <p:spPr bwMode="auto">
              <a:xfrm>
                <a:off x="2913" y="1785"/>
                <a:ext cx="300" cy="15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 sz="1800">
                  <a:solidFill>
                    <a:srgbClr val="000099"/>
                  </a:solidFill>
                </a:endParaRPr>
              </a:p>
            </p:txBody>
          </p:sp>
          <p:sp>
            <p:nvSpPr>
              <p:cNvPr id="63609" name="Line 146"/>
              <p:cNvSpPr>
                <a:spLocks noChangeShapeType="1"/>
              </p:cNvSpPr>
              <p:nvPr/>
            </p:nvSpPr>
            <p:spPr bwMode="auto">
              <a:xfrm>
                <a:off x="3082" y="1811"/>
                <a:ext cx="1" cy="13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</a:endParaRPr>
              </a:p>
            </p:txBody>
          </p:sp>
          <p:sp>
            <p:nvSpPr>
              <p:cNvPr id="63610" name="Line 147"/>
              <p:cNvSpPr>
                <a:spLocks noChangeShapeType="1"/>
              </p:cNvSpPr>
              <p:nvPr/>
            </p:nvSpPr>
            <p:spPr bwMode="auto">
              <a:xfrm>
                <a:off x="2913" y="1842"/>
                <a:ext cx="3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</a:endParaRPr>
              </a:p>
            </p:txBody>
          </p:sp>
          <p:sp>
            <p:nvSpPr>
              <p:cNvPr id="63611" name="Line 148"/>
              <p:cNvSpPr>
                <a:spLocks noChangeShapeType="1"/>
              </p:cNvSpPr>
              <p:nvPr/>
            </p:nvSpPr>
            <p:spPr bwMode="auto">
              <a:xfrm>
                <a:off x="2912" y="1812"/>
                <a:ext cx="3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</a:endParaRPr>
              </a:p>
            </p:txBody>
          </p:sp>
          <p:sp>
            <p:nvSpPr>
              <p:cNvPr id="63612" name="AutoShape 149"/>
              <p:cNvSpPr>
                <a:spLocks noChangeArrowheads="1"/>
              </p:cNvSpPr>
              <p:nvPr/>
            </p:nvSpPr>
            <p:spPr bwMode="auto">
              <a:xfrm rot="5400000">
                <a:off x="3051" y="1745"/>
                <a:ext cx="29" cy="41"/>
              </a:xfrm>
              <a:prstGeom prst="rightArrow">
                <a:avLst>
                  <a:gd name="adj1" fmla="val 51167"/>
                  <a:gd name="adj2" fmla="val 39736"/>
                </a:avLst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 sz="1800">
                  <a:solidFill>
                    <a:srgbClr val="000099"/>
                  </a:solidFill>
                </a:endParaRPr>
              </a:p>
            </p:txBody>
          </p:sp>
        </p:grpSp>
        <p:grpSp>
          <p:nvGrpSpPr>
            <p:cNvPr id="63589" name="Group 150"/>
            <p:cNvGrpSpPr>
              <a:grpSpLocks/>
            </p:cNvGrpSpPr>
            <p:nvPr/>
          </p:nvGrpSpPr>
          <p:grpSpPr bwMode="auto">
            <a:xfrm>
              <a:off x="5199063" y="5772151"/>
              <a:ext cx="550863" cy="452438"/>
              <a:chOff x="2886" y="1668"/>
              <a:chExt cx="347" cy="285"/>
            </a:xfrm>
          </p:grpSpPr>
          <p:sp>
            <p:nvSpPr>
              <p:cNvPr id="63599" name="Rectangle 151"/>
              <p:cNvSpPr>
                <a:spLocks noChangeArrowheads="1"/>
              </p:cNvSpPr>
              <p:nvPr/>
            </p:nvSpPr>
            <p:spPr bwMode="auto">
              <a:xfrm>
                <a:off x="2886" y="1668"/>
                <a:ext cx="347" cy="285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 sz="1800">
                  <a:solidFill>
                    <a:srgbClr val="000099"/>
                  </a:solidFill>
                </a:endParaRPr>
              </a:p>
            </p:txBody>
          </p:sp>
          <p:sp>
            <p:nvSpPr>
              <p:cNvPr id="63600" name="Oval 152"/>
              <p:cNvSpPr>
                <a:spLocks noChangeArrowheads="1"/>
              </p:cNvSpPr>
              <p:nvPr/>
            </p:nvSpPr>
            <p:spPr bwMode="auto">
              <a:xfrm>
                <a:off x="2905" y="1674"/>
                <a:ext cx="314" cy="74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 sz="1800">
                  <a:solidFill>
                    <a:srgbClr val="000099"/>
                  </a:solidFill>
                </a:endParaRPr>
              </a:p>
            </p:txBody>
          </p:sp>
          <p:sp>
            <p:nvSpPr>
              <p:cNvPr id="63601" name="Rectangle 153"/>
              <p:cNvSpPr>
                <a:spLocks noChangeArrowheads="1"/>
              </p:cNvSpPr>
              <p:nvPr/>
            </p:nvSpPr>
            <p:spPr bwMode="auto">
              <a:xfrm>
                <a:off x="2913" y="1785"/>
                <a:ext cx="300" cy="15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 sz="1800">
                  <a:solidFill>
                    <a:srgbClr val="000099"/>
                  </a:solidFill>
                </a:endParaRPr>
              </a:p>
            </p:txBody>
          </p:sp>
          <p:sp>
            <p:nvSpPr>
              <p:cNvPr id="63602" name="Line 154"/>
              <p:cNvSpPr>
                <a:spLocks noChangeShapeType="1"/>
              </p:cNvSpPr>
              <p:nvPr/>
            </p:nvSpPr>
            <p:spPr bwMode="auto">
              <a:xfrm>
                <a:off x="3082" y="1811"/>
                <a:ext cx="1" cy="13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</a:endParaRPr>
              </a:p>
            </p:txBody>
          </p:sp>
          <p:sp>
            <p:nvSpPr>
              <p:cNvPr id="63603" name="Line 155"/>
              <p:cNvSpPr>
                <a:spLocks noChangeShapeType="1"/>
              </p:cNvSpPr>
              <p:nvPr/>
            </p:nvSpPr>
            <p:spPr bwMode="auto">
              <a:xfrm>
                <a:off x="2913" y="1842"/>
                <a:ext cx="3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</a:endParaRPr>
              </a:p>
            </p:txBody>
          </p:sp>
          <p:sp>
            <p:nvSpPr>
              <p:cNvPr id="63604" name="Line 156"/>
              <p:cNvSpPr>
                <a:spLocks noChangeShapeType="1"/>
              </p:cNvSpPr>
              <p:nvPr/>
            </p:nvSpPr>
            <p:spPr bwMode="auto">
              <a:xfrm>
                <a:off x="2912" y="1812"/>
                <a:ext cx="3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</a:endParaRPr>
              </a:p>
            </p:txBody>
          </p:sp>
          <p:sp>
            <p:nvSpPr>
              <p:cNvPr id="63605" name="AutoShape 157"/>
              <p:cNvSpPr>
                <a:spLocks noChangeArrowheads="1"/>
              </p:cNvSpPr>
              <p:nvPr/>
            </p:nvSpPr>
            <p:spPr bwMode="auto">
              <a:xfrm rot="5400000">
                <a:off x="3051" y="1745"/>
                <a:ext cx="29" cy="41"/>
              </a:xfrm>
              <a:prstGeom prst="rightArrow">
                <a:avLst>
                  <a:gd name="adj1" fmla="val 51167"/>
                  <a:gd name="adj2" fmla="val 39736"/>
                </a:avLst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 sz="1800">
                  <a:solidFill>
                    <a:srgbClr val="000099"/>
                  </a:solidFill>
                </a:endParaRPr>
              </a:p>
            </p:txBody>
          </p:sp>
        </p:grpSp>
        <p:grpSp>
          <p:nvGrpSpPr>
            <p:cNvPr id="63590" name="Group 158"/>
            <p:cNvGrpSpPr>
              <a:grpSpLocks/>
            </p:cNvGrpSpPr>
            <p:nvPr/>
          </p:nvGrpSpPr>
          <p:grpSpPr bwMode="auto">
            <a:xfrm>
              <a:off x="4543425" y="5964238"/>
              <a:ext cx="550863" cy="452438"/>
              <a:chOff x="2886" y="1668"/>
              <a:chExt cx="347" cy="285"/>
            </a:xfrm>
          </p:grpSpPr>
          <p:sp>
            <p:nvSpPr>
              <p:cNvPr id="63592" name="Rectangle 159"/>
              <p:cNvSpPr>
                <a:spLocks noChangeArrowheads="1"/>
              </p:cNvSpPr>
              <p:nvPr/>
            </p:nvSpPr>
            <p:spPr bwMode="auto">
              <a:xfrm>
                <a:off x="2886" y="1668"/>
                <a:ext cx="347" cy="285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 sz="1800">
                  <a:solidFill>
                    <a:srgbClr val="000099"/>
                  </a:solidFill>
                </a:endParaRPr>
              </a:p>
            </p:txBody>
          </p:sp>
          <p:sp>
            <p:nvSpPr>
              <p:cNvPr id="63593" name="Oval 160"/>
              <p:cNvSpPr>
                <a:spLocks noChangeArrowheads="1"/>
              </p:cNvSpPr>
              <p:nvPr/>
            </p:nvSpPr>
            <p:spPr bwMode="auto">
              <a:xfrm>
                <a:off x="2905" y="1674"/>
                <a:ext cx="314" cy="74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 sz="1800">
                  <a:solidFill>
                    <a:srgbClr val="000099"/>
                  </a:solidFill>
                </a:endParaRPr>
              </a:p>
            </p:txBody>
          </p:sp>
          <p:sp>
            <p:nvSpPr>
              <p:cNvPr id="63594" name="Rectangle 161"/>
              <p:cNvSpPr>
                <a:spLocks noChangeArrowheads="1"/>
              </p:cNvSpPr>
              <p:nvPr/>
            </p:nvSpPr>
            <p:spPr bwMode="auto">
              <a:xfrm>
                <a:off x="2913" y="1785"/>
                <a:ext cx="300" cy="15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 sz="1800">
                  <a:solidFill>
                    <a:srgbClr val="000099"/>
                  </a:solidFill>
                </a:endParaRPr>
              </a:p>
            </p:txBody>
          </p:sp>
          <p:sp>
            <p:nvSpPr>
              <p:cNvPr id="63595" name="Line 162"/>
              <p:cNvSpPr>
                <a:spLocks noChangeShapeType="1"/>
              </p:cNvSpPr>
              <p:nvPr/>
            </p:nvSpPr>
            <p:spPr bwMode="auto">
              <a:xfrm>
                <a:off x="3082" y="1811"/>
                <a:ext cx="1" cy="13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</a:endParaRPr>
              </a:p>
            </p:txBody>
          </p:sp>
          <p:sp>
            <p:nvSpPr>
              <p:cNvPr id="63596" name="Line 163"/>
              <p:cNvSpPr>
                <a:spLocks noChangeShapeType="1"/>
              </p:cNvSpPr>
              <p:nvPr/>
            </p:nvSpPr>
            <p:spPr bwMode="auto">
              <a:xfrm>
                <a:off x="2913" y="1842"/>
                <a:ext cx="3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</a:endParaRPr>
              </a:p>
            </p:txBody>
          </p:sp>
          <p:sp>
            <p:nvSpPr>
              <p:cNvPr id="63597" name="Line 164"/>
              <p:cNvSpPr>
                <a:spLocks noChangeShapeType="1"/>
              </p:cNvSpPr>
              <p:nvPr/>
            </p:nvSpPr>
            <p:spPr bwMode="auto">
              <a:xfrm>
                <a:off x="2912" y="1812"/>
                <a:ext cx="3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</a:endParaRPr>
              </a:p>
            </p:txBody>
          </p:sp>
          <p:sp>
            <p:nvSpPr>
              <p:cNvPr id="63598" name="AutoShape 165"/>
              <p:cNvSpPr>
                <a:spLocks noChangeArrowheads="1"/>
              </p:cNvSpPr>
              <p:nvPr/>
            </p:nvSpPr>
            <p:spPr bwMode="auto">
              <a:xfrm rot="5400000">
                <a:off x="3051" y="1745"/>
                <a:ext cx="29" cy="41"/>
              </a:xfrm>
              <a:prstGeom prst="rightArrow">
                <a:avLst>
                  <a:gd name="adj1" fmla="val 51167"/>
                  <a:gd name="adj2" fmla="val 39736"/>
                </a:avLst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 sz="1800">
                  <a:solidFill>
                    <a:srgbClr val="000099"/>
                  </a:solidFill>
                </a:endParaRPr>
              </a:p>
            </p:txBody>
          </p:sp>
        </p:grpSp>
        <p:sp>
          <p:nvSpPr>
            <p:cNvPr id="63591" name="Freeform 120"/>
            <p:cNvSpPr>
              <a:spLocks/>
            </p:cNvSpPr>
            <p:nvPr/>
          </p:nvSpPr>
          <p:spPr bwMode="auto">
            <a:xfrm>
              <a:off x="3757473" y="4834039"/>
              <a:ext cx="1041539" cy="336504"/>
            </a:xfrm>
            <a:custGeom>
              <a:avLst/>
              <a:gdLst>
                <a:gd name="T0" fmla="*/ 0 w 10844"/>
                <a:gd name="T1" fmla="*/ 2147483647 h 14797"/>
                <a:gd name="T2" fmla="*/ 2147483647 w 10844"/>
                <a:gd name="T3" fmla="*/ 2147483647 h 14797"/>
                <a:gd name="T4" fmla="*/ 2147483647 w 10844"/>
                <a:gd name="T5" fmla="*/ 2147483647 h 14797"/>
                <a:gd name="T6" fmla="*/ 0 60000 65536"/>
                <a:gd name="T7" fmla="*/ 0 60000 65536"/>
                <a:gd name="T8" fmla="*/ 0 60000 65536"/>
                <a:gd name="T9" fmla="*/ 0 w 10844"/>
                <a:gd name="T10" fmla="*/ 0 h 14797"/>
                <a:gd name="T11" fmla="*/ 10844 w 10844"/>
                <a:gd name="T12" fmla="*/ 14797 h 1479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0844" h="14797">
                  <a:moveTo>
                    <a:pt x="0" y="14797"/>
                  </a:moveTo>
                  <a:cubicBezTo>
                    <a:pt x="2168" y="9517"/>
                    <a:pt x="5654" y="-1331"/>
                    <a:pt x="7042" y="135"/>
                  </a:cubicBezTo>
                  <a:cubicBezTo>
                    <a:pt x="8563" y="1950"/>
                    <a:pt x="9984" y="6698"/>
                    <a:pt x="10844" y="9978"/>
                  </a:cubicBezTo>
                </a:path>
              </a:pathLst>
            </a:custGeom>
            <a:noFill/>
            <a:ln w="57150" cmpd="sng">
              <a:solidFill>
                <a:srgbClr val="FF3300"/>
              </a:solidFill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</a:endParaRPr>
            </a:p>
          </p:txBody>
        </p:sp>
      </p:grpSp>
      <p:cxnSp>
        <p:nvCxnSpPr>
          <p:cNvPr id="63498" name="Straight Connector 421888"/>
          <p:cNvCxnSpPr>
            <a:cxnSpLocks noChangeShapeType="1"/>
          </p:cNvCxnSpPr>
          <p:nvPr/>
        </p:nvCxnSpPr>
        <p:spPr bwMode="auto">
          <a:xfrm>
            <a:off x="3721100" y="2743201"/>
            <a:ext cx="209550" cy="574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3499" name="Straight Connector 421894"/>
          <p:cNvCxnSpPr>
            <a:cxnSpLocks noChangeShapeType="1"/>
          </p:cNvCxnSpPr>
          <p:nvPr/>
        </p:nvCxnSpPr>
        <p:spPr bwMode="auto">
          <a:xfrm flipH="1">
            <a:off x="5076825" y="2822576"/>
            <a:ext cx="2393950" cy="13255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63500" name="Group 347"/>
          <p:cNvGrpSpPr>
            <a:grpSpLocks/>
          </p:cNvGrpSpPr>
          <p:nvPr/>
        </p:nvGrpSpPr>
        <p:grpSpPr bwMode="auto">
          <a:xfrm>
            <a:off x="7623176" y="5089525"/>
            <a:ext cx="523875" cy="261938"/>
            <a:chOff x="1871277" y="1576300"/>
            <a:chExt cx="1128371" cy="437861"/>
          </a:xfrm>
        </p:grpSpPr>
        <p:sp>
          <p:nvSpPr>
            <p:cNvPr id="177" name="Oval 176"/>
            <p:cNvSpPr>
              <a:spLocks noChangeArrowheads="1"/>
            </p:cNvSpPr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78" name="Rectangle 177"/>
            <p:cNvSpPr/>
            <p:nvPr/>
          </p:nvSpPr>
          <p:spPr bwMode="auto">
            <a:xfrm>
              <a:off x="1871277" y="1740829"/>
              <a:ext cx="1128371" cy="114110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79" name="Oval 178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80" name="Freeform 179"/>
            <p:cNvSpPr/>
            <p:nvPr/>
          </p:nvSpPr>
          <p:spPr bwMode="auto">
            <a:xfrm>
              <a:off x="2158499" y="1674488"/>
              <a:ext cx="550509" cy="159222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81" name="Freeform 180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82" name="Freeform 181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83" name="Freeform 182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184" name="Straight Connector 183"/>
            <p:cNvCxnSpPr>
              <a:cxnSpLocks noChangeShapeType="1"/>
              <a:endCxn id="179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85" name="Straight Connector 184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63501" name="Group 347"/>
          <p:cNvGrpSpPr>
            <a:grpSpLocks/>
          </p:cNvGrpSpPr>
          <p:nvPr/>
        </p:nvGrpSpPr>
        <p:grpSpPr bwMode="auto">
          <a:xfrm>
            <a:off x="7005639" y="5353051"/>
            <a:ext cx="523875" cy="263525"/>
            <a:chOff x="1871277" y="1576300"/>
            <a:chExt cx="1128371" cy="437861"/>
          </a:xfrm>
        </p:grpSpPr>
        <p:sp>
          <p:nvSpPr>
            <p:cNvPr id="187" name="Oval 186"/>
            <p:cNvSpPr>
              <a:spLocks noChangeArrowheads="1"/>
            </p:cNvSpPr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88" name="Rectangle 187"/>
            <p:cNvSpPr/>
            <p:nvPr/>
          </p:nvSpPr>
          <p:spPr bwMode="auto">
            <a:xfrm>
              <a:off x="1871277" y="1739838"/>
              <a:ext cx="1128371" cy="116060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89" name="Oval 188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90" name="Freeform 189"/>
            <p:cNvSpPr/>
            <p:nvPr/>
          </p:nvSpPr>
          <p:spPr bwMode="auto">
            <a:xfrm>
              <a:off x="2158499" y="1673896"/>
              <a:ext cx="550507" cy="160900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91" name="Freeform 190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92" name="Freeform 191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93" name="Freeform 192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194" name="Straight Connector 193"/>
            <p:cNvCxnSpPr>
              <a:cxnSpLocks noChangeShapeType="1"/>
              <a:endCxn id="189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95" name="Straight Connector 194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63502" name="Group 347"/>
          <p:cNvGrpSpPr>
            <a:grpSpLocks/>
          </p:cNvGrpSpPr>
          <p:nvPr/>
        </p:nvGrpSpPr>
        <p:grpSpPr bwMode="auto">
          <a:xfrm>
            <a:off x="8247064" y="5376864"/>
            <a:ext cx="523875" cy="261937"/>
            <a:chOff x="1871277" y="1576300"/>
            <a:chExt cx="1128371" cy="437861"/>
          </a:xfrm>
        </p:grpSpPr>
        <p:sp>
          <p:nvSpPr>
            <p:cNvPr id="197" name="Oval 196"/>
            <p:cNvSpPr>
              <a:spLocks noChangeArrowheads="1"/>
            </p:cNvSpPr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98" name="Rectangle 197"/>
            <p:cNvSpPr/>
            <p:nvPr/>
          </p:nvSpPr>
          <p:spPr bwMode="auto">
            <a:xfrm>
              <a:off x="1871277" y="1740830"/>
              <a:ext cx="1128371" cy="114109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99" name="Oval 198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00" name="Freeform 199"/>
            <p:cNvSpPr/>
            <p:nvPr/>
          </p:nvSpPr>
          <p:spPr bwMode="auto">
            <a:xfrm>
              <a:off x="2158499" y="1674486"/>
              <a:ext cx="550507" cy="159222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01" name="Freeform 200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02" name="Freeform 201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03" name="Freeform 202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204" name="Straight Connector 203"/>
            <p:cNvCxnSpPr>
              <a:cxnSpLocks noChangeShapeType="1"/>
              <a:endCxn id="199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05" name="Straight Connector 204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63503" name="Group 347"/>
          <p:cNvGrpSpPr>
            <a:grpSpLocks/>
          </p:cNvGrpSpPr>
          <p:nvPr/>
        </p:nvGrpSpPr>
        <p:grpSpPr bwMode="auto">
          <a:xfrm>
            <a:off x="8689975" y="4721226"/>
            <a:ext cx="522288" cy="263525"/>
            <a:chOff x="1871277" y="1576300"/>
            <a:chExt cx="1128371" cy="437861"/>
          </a:xfrm>
        </p:grpSpPr>
        <p:sp>
          <p:nvSpPr>
            <p:cNvPr id="207" name="Oval 206"/>
            <p:cNvSpPr>
              <a:spLocks noChangeArrowheads="1"/>
            </p:cNvSpPr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08" name="Rectangle 207"/>
            <p:cNvSpPr/>
            <p:nvPr/>
          </p:nvSpPr>
          <p:spPr bwMode="auto">
            <a:xfrm>
              <a:off x="1871277" y="1739838"/>
              <a:ext cx="1128371" cy="116060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09" name="Oval 208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10" name="Freeform 209"/>
            <p:cNvSpPr/>
            <p:nvPr/>
          </p:nvSpPr>
          <p:spPr bwMode="auto">
            <a:xfrm>
              <a:off x="2159371" y="1673896"/>
              <a:ext cx="548751" cy="160900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11" name="Freeform 210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12" name="Freeform 211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13" name="Freeform 212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214" name="Straight Connector 213"/>
            <p:cNvCxnSpPr>
              <a:cxnSpLocks noChangeShapeType="1"/>
              <a:endCxn id="209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5" name="Straight Connector 214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63504" name="Group 347"/>
          <p:cNvGrpSpPr>
            <a:grpSpLocks/>
          </p:cNvGrpSpPr>
          <p:nvPr/>
        </p:nvGrpSpPr>
        <p:grpSpPr bwMode="auto">
          <a:xfrm>
            <a:off x="7693025" y="4416425"/>
            <a:ext cx="522288" cy="261938"/>
            <a:chOff x="1871277" y="1576300"/>
            <a:chExt cx="1128371" cy="437861"/>
          </a:xfrm>
        </p:grpSpPr>
        <p:sp>
          <p:nvSpPr>
            <p:cNvPr id="217" name="Oval 216"/>
            <p:cNvSpPr>
              <a:spLocks noChangeArrowheads="1"/>
            </p:cNvSpPr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18" name="Rectangle 217"/>
            <p:cNvSpPr/>
            <p:nvPr/>
          </p:nvSpPr>
          <p:spPr bwMode="auto">
            <a:xfrm>
              <a:off x="1871277" y="1740829"/>
              <a:ext cx="1128371" cy="114110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19" name="Oval 218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20" name="Freeform 219"/>
            <p:cNvSpPr/>
            <p:nvPr/>
          </p:nvSpPr>
          <p:spPr bwMode="auto">
            <a:xfrm>
              <a:off x="2159371" y="1674488"/>
              <a:ext cx="548751" cy="159222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21" name="Freeform 220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22" name="Freeform 221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23" name="Freeform 222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224" name="Straight Connector 223"/>
            <p:cNvCxnSpPr>
              <a:cxnSpLocks noChangeShapeType="1"/>
              <a:endCxn id="219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5" name="Straight Connector 224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63505" name="Group 347"/>
          <p:cNvGrpSpPr>
            <a:grpSpLocks/>
          </p:cNvGrpSpPr>
          <p:nvPr/>
        </p:nvGrpSpPr>
        <p:grpSpPr bwMode="auto">
          <a:xfrm>
            <a:off x="6673851" y="4714876"/>
            <a:ext cx="523875" cy="263525"/>
            <a:chOff x="1871277" y="1576300"/>
            <a:chExt cx="1128371" cy="437861"/>
          </a:xfrm>
        </p:grpSpPr>
        <p:sp>
          <p:nvSpPr>
            <p:cNvPr id="227" name="Oval 226"/>
            <p:cNvSpPr>
              <a:spLocks noChangeArrowheads="1"/>
            </p:cNvSpPr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28" name="Rectangle 227"/>
            <p:cNvSpPr/>
            <p:nvPr/>
          </p:nvSpPr>
          <p:spPr bwMode="auto">
            <a:xfrm>
              <a:off x="1871277" y="1739838"/>
              <a:ext cx="1128371" cy="116060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29" name="Oval 228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30" name="Freeform 229"/>
            <p:cNvSpPr/>
            <p:nvPr/>
          </p:nvSpPr>
          <p:spPr bwMode="auto">
            <a:xfrm>
              <a:off x="2158499" y="1673896"/>
              <a:ext cx="550509" cy="160900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31" name="Freeform 230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32" name="Freeform 231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33" name="Freeform 232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234" name="Straight Connector 233"/>
            <p:cNvCxnSpPr>
              <a:cxnSpLocks noChangeShapeType="1"/>
              <a:endCxn id="229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35" name="Straight Connector 234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236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0344472" y="6669360"/>
            <a:ext cx="1384395" cy="18864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>
                <a:solidFill>
                  <a:schemeClr val="accent2"/>
                </a:solidFill>
                <a:latin typeface="Tahoma" panose="020B0604030504040204" pitchFamily="34" charset="0"/>
              </a:rPr>
              <a:t>1.3 network core</a:t>
            </a:r>
          </a:p>
        </p:txBody>
      </p:sp>
    </p:spTree>
    <p:extLst>
      <p:ext uri="{BB962C8B-B14F-4D97-AF65-F5344CB8AC3E}">
        <p14:creationId xmlns:p14="http://schemas.microsoft.com/office/powerpoint/2010/main" val="31662207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0" name="Straight Connector 379"/>
          <p:cNvCxnSpPr/>
          <p:nvPr/>
        </p:nvCxnSpPr>
        <p:spPr bwMode="auto">
          <a:xfrm rot="16200000" flipH="1">
            <a:off x="6897688" y="2093913"/>
            <a:ext cx="557213" cy="269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1" name="Straight Connector 380"/>
          <p:cNvCxnSpPr/>
          <p:nvPr/>
        </p:nvCxnSpPr>
        <p:spPr bwMode="auto">
          <a:xfrm rot="5400000">
            <a:off x="7292182" y="1988345"/>
            <a:ext cx="444500" cy="3508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2" name="Straight Connector 381"/>
          <p:cNvCxnSpPr/>
          <p:nvPr/>
        </p:nvCxnSpPr>
        <p:spPr bwMode="auto">
          <a:xfrm>
            <a:off x="6567488" y="2374900"/>
            <a:ext cx="4683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4516" name="Group 347"/>
          <p:cNvGrpSpPr>
            <a:grpSpLocks/>
          </p:cNvGrpSpPr>
          <p:nvPr/>
        </p:nvGrpSpPr>
        <p:grpSpPr bwMode="auto">
          <a:xfrm>
            <a:off x="6967539" y="2192338"/>
            <a:ext cx="815975" cy="449262"/>
            <a:chOff x="1871277" y="1576300"/>
            <a:chExt cx="1128371" cy="437861"/>
          </a:xfrm>
        </p:grpSpPr>
        <p:sp>
          <p:nvSpPr>
            <p:cNvPr id="129" name="Oval 128"/>
            <p:cNvSpPr>
              <a:spLocks noChangeArrowheads="1"/>
            </p:cNvSpPr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130" name="Rectangle 129"/>
            <p:cNvSpPr/>
            <p:nvPr/>
          </p:nvSpPr>
          <p:spPr bwMode="auto">
            <a:xfrm>
              <a:off x="1871277" y="1740305"/>
              <a:ext cx="1128371" cy="116041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31" name="Oval 130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132" name="Freeform 131"/>
            <p:cNvSpPr/>
            <p:nvPr/>
          </p:nvSpPr>
          <p:spPr bwMode="auto">
            <a:xfrm>
              <a:off x="2158857" y="1673774"/>
              <a:ext cx="548819" cy="160910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33" name="Freeform 132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134" name="Freeform 133"/>
            <p:cNvSpPr>
              <a:spLocks/>
            </p:cNvSpPr>
            <p:nvPr/>
          </p:nvSpPr>
          <p:spPr bwMode="auto">
            <a:xfrm>
              <a:off x="2553833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135" name="Freeform 134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cxnSp>
          <p:nvCxnSpPr>
            <p:cNvPr id="136" name="Straight Connector 135"/>
            <p:cNvCxnSpPr>
              <a:cxnSpLocks noChangeShapeType="1"/>
              <a:endCxn id="131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37" name="Straight Connector 136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64517" name="Group 347"/>
          <p:cNvGrpSpPr>
            <a:grpSpLocks/>
          </p:cNvGrpSpPr>
          <p:nvPr/>
        </p:nvGrpSpPr>
        <p:grpSpPr bwMode="auto">
          <a:xfrm>
            <a:off x="9142414" y="2201863"/>
            <a:ext cx="815975" cy="449262"/>
            <a:chOff x="1871277" y="1576300"/>
            <a:chExt cx="1128371" cy="437861"/>
          </a:xfrm>
        </p:grpSpPr>
        <p:sp>
          <p:nvSpPr>
            <p:cNvPr id="119" name="Oval 118"/>
            <p:cNvSpPr>
              <a:spLocks noChangeArrowheads="1"/>
            </p:cNvSpPr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120" name="Rectangle 119"/>
            <p:cNvSpPr/>
            <p:nvPr/>
          </p:nvSpPr>
          <p:spPr bwMode="auto">
            <a:xfrm>
              <a:off x="1871277" y="1740305"/>
              <a:ext cx="1128371" cy="116041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21" name="Oval 120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122" name="Freeform 121"/>
            <p:cNvSpPr/>
            <p:nvPr/>
          </p:nvSpPr>
          <p:spPr bwMode="auto">
            <a:xfrm>
              <a:off x="2158857" y="1673774"/>
              <a:ext cx="548819" cy="160910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23" name="Freeform 122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124" name="Freeform 123"/>
            <p:cNvSpPr>
              <a:spLocks/>
            </p:cNvSpPr>
            <p:nvPr/>
          </p:nvSpPr>
          <p:spPr bwMode="auto">
            <a:xfrm>
              <a:off x="2553833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125" name="Freeform 124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cxnSp>
          <p:nvCxnSpPr>
            <p:cNvPr id="126" name="Straight Connector 125"/>
            <p:cNvCxnSpPr>
              <a:cxnSpLocks noChangeShapeType="1"/>
              <a:endCxn id="121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7" name="Straight Connector 126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388" name="Straight Connector 387"/>
          <p:cNvCxnSpPr/>
          <p:nvPr/>
        </p:nvCxnSpPr>
        <p:spPr bwMode="auto">
          <a:xfrm rot="16200000" flipV="1">
            <a:off x="9377363" y="4473575"/>
            <a:ext cx="557212" cy="1476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9" name="Straight Connector 388"/>
          <p:cNvCxnSpPr/>
          <p:nvPr/>
        </p:nvCxnSpPr>
        <p:spPr bwMode="auto">
          <a:xfrm rot="5400000" flipH="1" flipV="1">
            <a:off x="9128126" y="4460876"/>
            <a:ext cx="501650" cy="1174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4520" name="Group 347"/>
          <p:cNvGrpSpPr>
            <a:grpSpLocks/>
          </p:cNvGrpSpPr>
          <p:nvPr/>
        </p:nvGrpSpPr>
        <p:grpSpPr bwMode="auto">
          <a:xfrm>
            <a:off x="9191626" y="3878263"/>
            <a:ext cx="815975" cy="449262"/>
            <a:chOff x="1871277" y="1576300"/>
            <a:chExt cx="1128371" cy="437861"/>
          </a:xfrm>
        </p:grpSpPr>
        <p:sp>
          <p:nvSpPr>
            <p:cNvPr id="109" name="Oval 108"/>
            <p:cNvSpPr>
              <a:spLocks noChangeArrowheads="1"/>
            </p:cNvSpPr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110" name="Rectangle 109"/>
            <p:cNvSpPr/>
            <p:nvPr/>
          </p:nvSpPr>
          <p:spPr bwMode="auto">
            <a:xfrm>
              <a:off x="1871277" y="1740305"/>
              <a:ext cx="1128371" cy="116041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11" name="Oval 110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112" name="Freeform 111"/>
            <p:cNvSpPr/>
            <p:nvPr/>
          </p:nvSpPr>
          <p:spPr bwMode="auto">
            <a:xfrm>
              <a:off x="2158859" y="1673774"/>
              <a:ext cx="548819" cy="160910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13" name="Freeform 112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114" name="Freeform 113"/>
            <p:cNvSpPr>
              <a:spLocks/>
            </p:cNvSpPr>
            <p:nvPr/>
          </p:nvSpPr>
          <p:spPr bwMode="auto">
            <a:xfrm>
              <a:off x="2553833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115" name="Freeform 114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cxnSp>
          <p:nvCxnSpPr>
            <p:cNvPr id="116" name="Straight Connector 115"/>
            <p:cNvCxnSpPr>
              <a:cxnSpLocks noChangeShapeType="1"/>
              <a:endCxn id="111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7" name="Straight Connector 116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64525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5A0FE85F-9C42-41D4-AE6A-4BA95D3569C1}" type="slidenum">
              <a:rPr lang="en-US" altLang="zh-CN" sz="1200" smtClean="0">
                <a:solidFill>
                  <a:schemeClr val="accent4"/>
                </a:solidFill>
                <a:latin typeface="Tahoma" panose="020B0604030504040204" pitchFamily="34" charset="0"/>
              </a:rPr>
              <a:pPr/>
              <a:t>33</a:t>
            </a:fld>
            <a:endParaRPr lang="en-US" altLang="zh-CN" sz="1200" dirty="0">
              <a:solidFill>
                <a:schemeClr val="accent4"/>
              </a:solidFill>
              <a:latin typeface="Tahoma" panose="020B0604030504040204" pitchFamily="34" charset="0"/>
            </a:endParaRPr>
          </a:p>
        </p:txBody>
      </p:sp>
      <p:sp>
        <p:nvSpPr>
          <p:cNvPr id="64522" name="Rectangle 1026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274638"/>
            <a:ext cx="8210550" cy="719137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zh-CN" sz="4000" dirty="0"/>
              <a:t>Alternative core: circuit switching</a:t>
            </a:r>
            <a:endParaRPr lang="en-US" altLang="zh-CN" dirty="0"/>
          </a:p>
        </p:txBody>
      </p:sp>
      <p:sp>
        <p:nvSpPr>
          <p:cNvPr id="77827" name="Rectangle 1027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674688" y="1419874"/>
            <a:ext cx="4465638" cy="4648200"/>
          </a:xfrm>
        </p:spPr>
        <p:txBody>
          <a:bodyPr>
            <a:normAutofit fontScale="85000" lnSpcReduction="10000"/>
          </a:bodyPr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dirty="0">
                <a:solidFill>
                  <a:srgbClr val="CC0000"/>
                </a:solidFill>
              </a:rPr>
              <a:t>end-end resources allocated to, reserved for </a:t>
            </a:r>
            <a:r>
              <a:rPr lang="en-US" altLang="ja-JP" dirty="0">
                <a:solidFill>
                  <a:srgbClr val="CC0000"/>
                </a:solidFill>
              </a:rPr>
              <a:t>"call" between source &amp; </a:t>
            </a:r>
            <a:r>
              <a:rPr lang="en-US" altLang="ja-JP" dirty="0" err="1">
                <a:solidFill>
                  <a:srgbClr val="CC0000"/>
                </a:solidFill>
              </a:rPr>
              <a:t>dest</a:t>
            </a:r>
            <a:r>
              <a:rPr lang="en-US" altLang="ja-JP" dirty="0">
                <a:solidFill>
                  <a:srgbClr val="CC0000"/>
                </a:solidFill>
              </a:rPr>
              <a:t>:</a:t>
            </a:r>
          </a:p>
          <a:p>
            <a:pPr eaLnBrk="1" hangingPunct="1">
              <a:buFont typeface="Wingdings" panose="05000000000000000000" pitchFamily="2" charset="2"/>
              <a:buChar char="n"/>
            </a:pPr>
            <a:r>
              <a:rPr lang="en-US" altLang="zh-CN" sz="2400" dirty="0"/>
              <a:t>in diagram, each link has four circuits. </a:t>
            </a:r>
          </a:p>
          <a:p>
            <a:pPr marL="682625" lvl="1" indent="-225425"/>
            <a:r>
              <a:rPr lang="en-US" altLang="zh-CN" dirty="0">
                <a:ea typeface="MS PGothic" panose="020B0600070205080204" pitchFamily="34" charset="-128"/>
              </a:rPr>
              <a:t>call gets 2</a:t>
            </a:r>
            <a:r>
              <a:rPr lang="en-US" altLang="zh-CN" baseline="30000" dirty="0">
                <a:ea typeface="MS PGothic" panose="020B0600070205080204" pitchFamily="34" charset="-128"/>
              </a:rPr>
              <a:t>nd</a:t>
            </a:r>
            <a:r>
              <a:rPr lang="en-US" altLang="zh-CN" dirty="0">
                <a:ea typeface="MS PGothic" panose="020B0600070205080204" pitchFamily="34" charset="-128"/>
              </a:rPr>
              <a:t> circuit in top link and 1</a:t>
            </a:r>
            <a:r>
              <a:rPr lang="en-US" altLang="zh-CN" baseline="30000" dirty="0">
                <a:ea typeface="MS PGothic" panose="020B0600070205080204" pitchFamily="34" charset="-128"/>
              </a:rPr>
              <a:t>st</a:t>
            </a:r>
            <a:r>
              <a:rPr lang="en-US" altLang="zh-CN" dirty="0">
                <a:ea typeface="MS PGothic" panose="020B0600070205080204" pitchFamily="34" charset="-128"/>
              </a:rPr>
              <a:t> circuit in right link.</a:t>
            </a:r>
          </a:p>
          <a:p>
            <a:pPr eaLnBrk="1" hangingPunct="1">
              <a:buFont typeface="Wingdings" panose="05000000000000000000" pitchFamily="2" charset="2"/>
              <a:buChar char="n"/>
            </a:pPr>
            <a:r>
              <a:rPr lang="en-US" altLang="zh-CN" sz="2400" dirty="0"/>
              <a:t>dedicated resources: no sharing</a:t>
            </a:r>
          </a:p>
          <a:p>
            <a:pPr marL="682625" lvl="1" indent="-225425"/>
            <a:r>
              <a:rPr lang="en-US" altLang="zh-CN" dirty="0">
                <a:ea typeface="宋体" panose="02010600030101010101" pitchFamily="2" charset="-122"/>
              </a:rPr>
              <a:t>circuit-like (guaranteed) performance</a:t>
            </a:r>
          </a:p>
          <a:p>
            <a:pPr eaLnBrk="1" hangingPunct="1">
              <a:buFont typeface="Wingdings" panose="05000000000000000000" pitchFamily="2" charset="2"/>
              <a:buChar char="n"/>
            </a:pPr>
            <a:r>
              <a:rPr lang="en-US" altLang="zh-CN" sz="2400" dirty="0"/>
              <a:t>circuit segment idle if not used by call </a:t>
            </a:r>
            <a:r>
              <a:rPr lang="en-US" altLang="zh-CN" sz="2400" i="1" dirty="0"/>
              <a:t>(no sharing)</a:t>
            </a:r>
          </a:p>
          <a:p>
            <a:pPr eaLnBrk="1" hangingPunct="1">
              <a:buFont typeface="Wingdings" panose="05000000000000000000" pitchFamily="2" charset="2"/>
              <a:buChar char="n"/>
            </a:pPr>
            <a:r>
              <a:rPr lang="en-US" altLang="zh-CN" sz="2400" dirty="0"/>
              <a:t>commonly used in traditional telephone networks</a:t>
            </a:r>
          </a:p>
        </p:txBody>
      </p:sp>
      <p:pic>
        <p:nvPicPr>
          <p:cNvPr id="64524" name="Picture 691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06" y="918350"/>
            <a:ext cx="7709694" cy="117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4526" name="Group 100"/>
          <p:cNvGrpSpPr>
            <a:grpSpLocks/>
          </p:cNvGrpSpPr>
          <p:nvPr/>
        </p:nvGrpSpPr>
        <p:grpSpPr bwMode="auto">
          <a:xfrm>
            <a:off x="6273801" y="1371600"/>
            <a:ext cx="631825" cy="503238"/>
            <a:chOff x="-44" y="1473"/>
            <a:chExt cx="981" cy="1105"/>
          </a:xfrm>
        </p:grpSpPr>
        <p:pic>
          <p:nvPicPr>
            <p:cNvPr id="64582" name="Picture 101" descr="desktop_computer_stylized_medium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4583" name="Freeform 102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3117 w 356"/>
                <a:gd name="T3" fmla="*/ 180 h 368"/>
                <a:gd name="T4" fmla="*/ 3697 w 356"/>
                <a:gd name="T5" fmla="*/ 3750 h 368"/>
                <a:gd name="T6" fmla="*/ 815 w 356"/>
                <a:gd name="T7" fmla="*/ 4705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64527" name="Group 100"/>
          <p:cNvGrpSpPr>
            <a:grpSpLocks/>
          </p:cNvGrpSpPr>
          <p:nvPr/>
        </p:nvGrpSpPr>
        <p:grpSpPr bwMode="auto">
          <a:xfrm>
            <a:off x="10023476" y="4603750"/>
            <a:ext cx="631825" cy="503238"/>
            <a:chOff x="-44" y="1473"/>
            <a:chExt cx="981" cy="1105"/>
          </a:xfrm>
        </p:grpSpPr>
        <p:pic>
          <p:nvPicPr>
            <p:cNvPr id="64580" name="Picture 101" descr="desktop_computer_stylized_medium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4581" name="Freeform 102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3117 w 356"/>
                <a:gd name="T3" fmla="*/ 180 h 368"/>
                <a:gd name="T4" fmla="*/ 3697 w 356"/>
                <a:gd name="T5" fmla="*/ 3750 h 368"/>
                <a:gd name="T6" fmla="*/ 815 w 356"/>
                <a:gd name="T7" fmla="*/ 4705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sp>
        <p:nvSpPr>
          <p:cNvPr id="365" name="Rectangle 364"/>
          <p:cNvSpPr/>
          <p:nvPr/>
        </p:nvSpPr>
        <p:spPr bwMode="auto">
          <a:xfrm>
            <a:off x="7797800" y="2319338"/>
            <a:ext cx="1346200" cy="5556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366" name="Rectangle 365"/>
          <p:cNvSpPr/>
          <p:nvPr/>
        </p:nvSpPr>
        <p:spPr bwMode="auto">
          <a:xfrm>
            <a:off x="7797800" y="2374901"/>
            <a:ext cx="1346200" cy="55563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367" name="Rectangle 366"/>
          <p:cNvSpPr/>
          <p:nvPr/>
        </p:nvSpPr>
        <p:spPr bwMode="auto">
          <a:xfrm>
            <a:off x="7797800" y="2430463"/>
            <a:ext cx="1346200" cy="5556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368" name="Rectangle 367"/>
          <p:cNvSpPr/>
          <p:nvPr/>
        </p:nvSpPr>
        <p:spPr bwMode="auto">
          <a:xfrm>
            <a:off x="7797800" y="2486026"/>
            <a:ext cx="1346200" cy="5556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grpSp>
        <p:nvGrpSpPr>
          <p:cNvPr id="64532" name="Group 142"/>
          <p:cNvGrpSpPr>
            <a:grpSpLocks/>
          </p:cNvGrpSpPr>
          <p:nvPr/>
        </p:nvGrpSpPr>
        <p:grpSpPr bwMode="auto">
          <a:xfrm>
            <a:off x="7094538" y="3878264"/>
            <a:ext cx="760412" cy="390525"/>
            <a:chOff x="2356" y="1300"/>
            <a:chExt cx="555" cy="194"/>
          </a:xfrm>
        </p:grpSpPr>
        <p:sp>
          <p:nvSpPr>
            <p:cNvPr id="64572" name="Oval 407"/>
            <p:cNvSpPr>
              <a:spLocks noChangeArrowheads="1"/>
            </p:cNvSpPr>
            <p:nvPr/>
          </p:nvSpPr>
          <p:spPr bwMode="auto">
            <a:xfrm>
              <a:off x="2357" y="1385"/>
              <a:ext cx="551" cy="109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Times New Roman" panose="02020603050405020304" pitchFamily="18" charset="0"/>
              </a:endParaRPr>
            </a:p>
          </p:txBody>
        </p:sp>
        <p:sp>
          <p:nvSpPr>
            <p:cNvPr id="64573" name="Rectangle 410"/>
            <p:cNvSpPr>
              <a:spLocks noChangeArrowheads="1"/>
            </p:cNvSpPr>
            <p:nvPr/>
          </p:nvSpPr>
          <p:spPr bwMode="auto">
            <a:xfrm>
              <a:off x="2357" y="1374"/>
              <a:ext cx="554" cy="66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latin typeface="Times New Roman" panose="02020603050405020304" pitchFamily="18" charset="0"/>
              </a:endParaRPr>
            </a:p>
          </p:txBody>
        </p:sp>
        <p:sp>
          <p:nvSpPr>
            <p:cNvPr id="64574" name="Oval 411"/>
            <p:cNvSpPr>
              <a:spLocks noChangeArrowheads="1"/>
            </p:cNvSpPr>
            <p:nvPr/>
          </p:nvSpPr>
          <p:spPr bwMode="auto">
            <a:xfrm>
              <a:off x="2356" y="1300"/>
              <a:ext cx="551" cy="127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Times New Roman" panose="02020603050405020304" pitchFamily="18" charset="0"/>
              </a:endParaRPr>
            </a:p>
          </p:txBody>
        </p:sp>
        <p:grpSp>
          <p:nvGrpSpPr>
            <p:cNvPr id="64575" name="Group 146"/>
            <p:cNvGrpSpPr>
              <a:grpSpLocks/>
            </p:cNvGrpSpPr>
            <p:nvPr/>
          </p:nvGrpSpPr>
          <p:grpSpPr bwMode="auto">
            <a:xfrm>
              <a:off x="2468" y="1332"/>
              <a:ext cx="310" cy="60"/>
              <a:chOff x="2468" y="1332"/>
              <a:chExt cx="310" cy="60"/>
            </a:xfrm>
          </p:grpSpPr>
          <p:sp>
            <p:nvSpPr>
              <p:cNvPr id="64578" name="Freeform 147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4579" name="Freeform 148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64576" name="Line 149"/>
            <p:cNvSpPr>
              <a:spLocks noChangeShapeType="1"/>
            </p:cNvSpPr>
            <p:nvPr/>
          </p:nvSpPr>
          <p:spPr bwMode="auto">
            <a:xfrm>
              <a:off x="2357" y="1361"/>
              <a:ext cx="0" cy="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4577" name="Line 150"/>
            <p:cNvSpPr>
              <a:spLocks noChangeShapeType="1"/>
            </p:cNvSpPr>
            <p:nvPr/>
          </p:nvSpPr>
          <p:spPr bwMode="auto">
            <a:xfrm>
              <a:off x="2907" y="1363"/>
              <a:ext cx="0" cy="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64533" name="Group 75"/>
          <p:cNvGrpSpPr>
            <a:grpSpLocks/>
          </p:cNvGrpSpPr>
          <p:nvPr/>
        </p:nvGrpSpPr>
        <p:grpSpPr bwMode="auto">
          <a:xfrm rot="5400000">
            <a:off x="6804819" y="3120232"/>
            <a:ext cx="1281113" cy="234950"/>
            <a:chOff x="4876800" y="1143000"/>
            <a:chExt cx="1752600" cy="304800"/>
          </a:xfrm>
        </p:grpSpPr>
        <p:sp>
          <p:nvSpPr>
            <p:cNvPr id="402" name="Rectangle 401"/>
            <p:cNvSpPr/>
            <p:nvPr/>
          </p:nvSpPr>
          <p:spPr>
            <a:xfrm>
              <a:off x="4865941" y="1169772"/>
              <a:ext cx="1752599" cy="7620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FFFFFF"/>
                </a:solidFill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403" name="Rectangle 402"/>
            <p:cNvSpPr/>
            <p:nvPr/>
          </p:nvSpPr>
          <p:spPr>
            <a:xfrm>
              <a:off x="4865941" y="1245972"/>
              <a:ext cx="1752599" cy="7619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FFFFFF"/>
                </a:solidFill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404" name="Rectangle 403"/>
            <p:cNvSpPr/>
            <p:nvPr/>
          </p:nvSpPr>
          <p:spPr>
            <a:xfrm>
              <a:off x="4865941" y="1322172"/>
              <a:ext cx="1752599" cy="7620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FFFFFF"/>
                </a:solidFill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405" name="Rectangle 404"/>
            <p:cNvSpPr/>
            <p:nvPr/>
          </p:nvSpPr>
          <p:spPr>
            <a:xfrm>
              <a:off x="4865941" y="1398372"/>
              <a:ext cx="1752599" cy="7619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FFFFFF"/>
                </a:solidFill>
                <a:ea typeface="ＭＳ Ｐゴシック" charset="0"/>
                <a:cs typeface="ＭＳ Ｐゴシック" charset="0"/>
              </a:endParaRPr>
            </a:p>
          </p:txBody>
        </p:sp>
      </p:grpSp>
      <p:grpSp>
        <p:nvGrpSpPr>
          <p:cNvPr id="64534" name="Group 80"/>
          <p:cNvGrpSpPr>
            <a:grpSpLocks/>
          </p:cNvGrpSpPr>
          <p:nvPr/>
        </p:nvGrpSpPr>
        <p:grpSpPr bwMode="auto">
          <a:xfrm>
            <a:off x="7874000" y="3990975"/>
            <a:ext cx="1328738" cy="222250"/>
            <a:chOff x="4876800" y="1143000"/>
            <a:chExt cx="1752600" cy="304800"/>
          </a:xfrm>
        </p:grpSpPr>
        <p:sp>
          <p:nvSpPr>
            <p:cNvPr id="398" name="Rectangle 397"/>
            <p:cNvSpPr/>
            <p:nvPr/>
          </p:nvSpPr>
          <p:spPr>
            <a:xfrm>
              <a:off x="4876800" y="1143000"/>
              <a:ext cx="1752600" cy="7620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FFFFFF"/>
                </a:solidFill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399" name="Rectangle 398"/>
            <p:cNvSpPr/>
            <p:nvPr/>
          </p:nvSpPr>
          <p:spPr>
            <a:xfrm>
              <a:off x="4876800" y="1219201"/>
              <a:ext cx="1752600" cy="7619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FFFFFF"/>
                </a:solidFill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400" name="Rectangle 399"/>
            <p:cNvSpPr/>
            <p:nvPr/>
          </p:nvSpPr>
          <p:spPr>
            <a:xfrm>
              <a:off x="4876800" y="1295400"/>
              <a:ext cx="1752600" cy="7620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FFFFFF"/>
                </a:solidFill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401" name="Rectangle 400"/>
            <p:cNvSpPr/>
            <p:nvPr/>
          </p:nvSpPr>
          <p:spPr>
            <a:xfrm>
              <a:off x="4876800" y="1371601"/>
              <a:ext cx="1752600" cy="7619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FFFFFF"/>
                </a:solidFill>
                <a:ea typeface="ＭＳ Ｐゴシック" charset="0"/>
                <a:cs typeface="ＭＳ Ｐゴシック" charset="0"/>
              </a:endParaRPr>
            </a:p>
          </p:txBody>
        </p:sp>
      </p:grpSp>
      <p:sp>
        <p:nvSpPr>
          <p:cNvPr id="374" name="Rectangle 373"/>
          <p:cNvSpPr/>
          <p:nvPr/>
        </p:nvSpPr>
        <p:spPr bwMode="auto">
          <a:xfrm rot="5400000">
            <a:off x="9002713" y="3208338"/>
            <a:ext cx="1281113" cy="5873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375" name="Rectangle 374"/>
          <p:cNvSpPr/>
          <p:nvPr/>
        </p:nvSpPr>
        <p:spPr bwMode="auto">
          <a:xfrm rot="5400000">
            <a:off x="8943976" y="3208339"/>
            <a:ext cx="1281113" cy="5873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376" name="Rectangle 375"/>
          <p:cNvSpPr/>
          <p:nvPr/>
        </p:nvSpPr>
        <p:spPr bwMode="auto">
          <a:xfrm rot="5400000">
            <a:off x="8885238" y="3208338"/>
            <a:ext cx="1281113" cy="5873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377" name="Rectangle 376"/>
          <p:cNvSpPr/>
          <p:nvPr/>
        </p:nvSpPr>
        <p:spPr bwMode="auto">
          <a:xfrm rot="5400000">
            <a:off x="8826501" y="3208339"/>
            <a:ext cx="1281113" cy="58737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378" name="Rectangle 377"/>
          <p:cNvSpPr/>
          <p:nvPr/>
        </p:nvSpPr>
        <p:spPr bwMode="auto">
          <a:xfrm rot="3198033">
            <a:off x="6703219" y="1955006"/>
            <a:ext cx="654050" cy="5873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379" name="Rectangle 378"/>
          <p:cNvSpPr/>
          <p:nvPr/>
        </p:nvSpPr>
        <p:spPr bwMode="auto">
          <a:xfrm rot="3198033">
            <a:off x="9750426" y="4462464"/>
            <a:ext cx="652463" cy="58737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cxnSp>
        <p:nvCxnSpPr>
          <p:cNvPr id="383" name="Straight Connector 382"/>
          <p:cNvCxnSpPr>
            <a:endCxn id="64576" idx="0"/>
          </p:cNvCxnSpPr>
          <p:nvPr/>
        </p:nvCxnSpPr>
        <p:spPr bwMode="auto">
          <a:xfrm>
            <a:off x="6567489" y="3990976"/>
            <a:ext cx="528637" cy="111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4" name="Straight Connector 383"/>
          <p:cNvCxnSpPr>
            <a:endCxn id="64574" idx="1"/>
          </p:cNvCxnSpPr>
          <p:nvPr/>
        </p:nvCxnSpPr>
        <p:spPr bwMode="auto">
          <a:xfrm>
            <a:off x="6742113" y="3600451"/>
            <a:ext cx="461962" cy="3159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5" name="Straight Connector 384"/>
          <p:cNvCxnSpPr>
            <a:endCxn id="64572" idx="3"/>
          </p:cNvCxnSpPr>
          <p:nvPr/>
        </p:nvCxnSpPr>
        <p:spPr bwMode="auto">
          <a:xfrm flipV="1">
            <a:off x="6683375" y="4237038"/>
            <a:ext cx="522288" cy="3111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6" name="Straight Connector 385"/>
          <p:cNvCxnSpPr/>
          <p:nvPr/>
        </p:nvCxnSpPr>
        <p:spPr bwMode="auto">
          <a:xfrm rot="5400000" flipH="1" flipV="1">
            <a:off x="7019132" y="4461670"/>
            <a:ext cx="501650" cy="1158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7" name="Straight Connector 386"/>
          <p:cNvCxnSpPr/>
          <p:nvPr/>
        </p:nvCxnSpPr>
        <p:spPr bwMode="auto">
          <a:xfrm rot="10800000">
            <a:off x="9964738" y="4102100"/>
            <a:ext cx="70326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0" name="Straight Connector 389"/>
          <p:cNvCxnSpPr/>
          <p:nvPr/>
        </p:nvCxnSpPr>
        <p:spPr bwMode="auto">
          <a:xfrm rot="16200000" flipH="1">
            <a:off x="9231313" y="1914525"/>
            <a:ext cx="557212" cy="269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4547" name="Group 100"/>
          <p:cNvGrpSpPr>
            <a:grpSpLocks/>
          </p:cNvGrpSpPr>
          <p:nvPr/>
        </p:nvGrpSpPr>
        <p:grpSpPr bwMode="auto">
          <a:xfrm>
            <a:off x="9496425" y="1371600"/>
            <a:ext cx="630238" cy="503238"/>
            <a:chOff x="-44" y="1473"/>
            <a:chExt cx="981" cy="1105"/>
          </a:xfrm>
        </p:grpSpPr>
        <p:pic>
          <p:nvPicPr>
            <p:cNvPr id="64562" name="Picture 101" descr="desktop_computer_stylized_medium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4563" name="Freeform 102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3117 w 356"/>
                <a:gd name="T3" fmla="*/ 180 h 368"/>
                <a:gd name="T4" fmla="*/ 3697 w 356"/>
                <a:gd name="T5" fmla="*/ 3750 h 368"/>
                <a:gd name="T6" fmla="*/ 815 w 356"/>
                <a:gd name="T7" fmla="*/ 4705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cxnSp>
        <p:nvCxnSpPr>
          <p:cNvPr id="392" name="Straight Connector 391"/>
          <p:cNvCxnSpPr/>
          <p:nvPr/>
        </p:nvCxnSpPr>
        <p:spPr bwMode="auto">
          <a:xfrm rot="5400000">
            <a:off x="9685338" y="1751013"/>
            <a:ext cx="500062" cy="4111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3" name="Rectangle 392"/>
          <p:cNvSpPr/>
          <p:nvPr/>
        </p:nvSpPr>
        <p:spPr bwMode="auto">
          <a:xfrm rot="1015003">
            <a:off x="7189788" y="2289175"/>
            <a:ext cx="601662" cy="5873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394" name="Rectangle 393"/>
          <p:cNvSpPr/>
          <p:nvPr/>
        </p:nvSpPr>
        <p:spPr bwMode="auto">
          <a:xfrm rot="2465437" flipV="1">
            <a:off x="9404350" y="4048125"/>
            <a:ext cx="522288" cy="5715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395" name="Rectangle 394"/>
          <p:cNvSpPr/>
          <p:nvPr/>
        </p:nvSpPr>
        <p:spPr bwMode="auto">
          <a:xfrm rot="2177866" flipV="1">
            <a:off x="9129714" y="2474913"/>
            <a:ext cx="382587" cy="6985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grpSp>
        <p:nvGrpSpPr>
          <p:cNvPr id="64552" name="Group 347"/>
          <p:cNvGrpSpPr>
            <a:grpSpLocks/>
          </p:cNvGrpSpPr>
          <p:nvPr/>
        </p:nvGrpSpPr>
        <p:grpSpPr bwMode="auto">
          <a:xfrm>
            <a:off x="7053264" y="3871913"/>
            <a:ext cx="815975" cy="449262"/>
            <a:chOff x="1871277" y="1576300"/>
            <a:chExt cx="1128371" cy="437861"/>
          </a:xfrm>
        </p:grpSpPr>
        <p:sp>
          <p:nvSpPr>
            <p:cNvPr id="89" name="Oval 88"/>
            <p:cNvSpPr>
              <a:spLocks noChangeArrowheads="1"/>
            </p:cNvSpPr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90" name="Rectangle 89"/>
            <p:cNvSpPr/>
            <p:nvPr/>
          </p:nvSpPr>
          <p:spPr bwMode="auto">
            <a:xfrm>
              <a:off x="1871277" y="1740305"/>
              <a:ext cx="1128371" cy="116041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91" name="Oval 90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92" name="Freeform 91"/>
            <p:cNvSpPr/>
            <p:nvPr/>
          </p:nvSpPr>
          <p:spPr bwMode="auto">
            <a:xfrm>
              <a:off x="2158857" y="1673774"/>
              <a:ext cx="548819" cy="160910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93" name="Freeform 92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94" name="Freeform 93"/>
            <p:cNvSpPr>
              <a:spLocks/>
            </p:cNvSpPr>
            <p:nvPr/>
          </p:nvSpPr>
          <p:spPr bwMode="auto">
            <a:xfrm>
              <a:off x="2553833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95" name="Freeform 94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cxnSp>
          <p:nvCxnSpPr>
            <p:cNvPr id="96" name="Straight Connector 95"/>
            <p:cNvCxnSpPr>
              <a:cxnSpLocks noChangeShapeType="1"/>
              <a:endCxn id="91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7" name="Straight Connector 96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100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0344472" y="6669360"/>
            <a:ext cx="1384395" cy="18864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>
                <a:solidFill>
                  <a:schemeClr val="accent2"/>
                </a:solidFill>
                <a:latin typeface="Tahoma" panose="020B0604030504040204" pitchFamily="34" charset="0"/>
              </a:rPr>
              <a:t>1.3 network core</a:t>
            </a:r>
          </a:p>
        </p:txBody>
      </p:sp>
    </p:spTree>
    <p:extLst>
      <p:ext uri="{BB962C8B-B14F-4D97-AF65-F5344CB8AC3E}">
        <p14:creationId xmlns:p14="http://schemas.microsoft.com/office/powerpoint/2010/main" val="31188833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79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8BDC05BA-55F1-489B-9793-2CC818E6EF37}" type="slidenum">
              <a:rPr lang="en-US" altLang="zh-CN" sz="1200" smtClean="0">
                <a:solidFill>
                  <a:schemeClr val="accent4"/>
                </a:solidFill>
                <a:latin typeface="Tahoma" panose="020B0604030504040204" pitchFamily="34" charset="0"/>
              </a:rPr>
              <a:pPr/>
              <a:t>34</a:t>
            </a:fld>
            <a:endParaRPr lang="en-US" altLang="zh-CN" sz="1200" dirty="0">
              <a:solidFill>
                <a:schemeClr val="accent4"/>
              </a:solidFill>
              <a:latin typeface="Tahoma" panose="020B0604030504040204" pitchFamily="34" charset="0"/>
            </a:endParaRPr>
          </a:p>
        </p:txBody>
      </p:sp>
      <p:sp>
        <p:nvSpPr>
          <p:cNvPr id="6656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71438"/>
            <a:ext cx="8462963" cy="947737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zh-CN" sz="4000"/>
              <a:t>Circuit switching: FDM </a:t>
            </a:r>
            <a:r>
              <a:rPr lang="en-US" altLang="zh-CN" sz="3600"/>
              <a:t>versus</a:t>
            </a:r>
            <a:r>
              <a:rPr lang="en-US" altLang="zh-CN" sz="4000"/>
              <a:t> TDM</a:t>
            </a:r>
            <a:endParaRPr lang="fr-FR" altLang="zh-CN" sz="4000"/>
          </a:p>
        </p:txBody>
      </p:sp>
      <p:pic>
        <p:nvPicPr>
          <p:cNvPr id="66562" name="Picture 108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42" y="824490"/>
            <a:ext cx="8025357" cy="1248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1917700" y="1585913"/>
            <a:ext cx="7239000" cy="2443163"/>
            <a:chOff x="288" y="1007"/>
            <a:chExt cx="4560" cy="1539"/>
          </a:xfrm>
        </p:grpSpPr>
        <p:sp>
          <p:nvSpPr>
            <p:cNvPr id="66659" name="Text Box 4"/>
            <p:cNvSpPr txBox="1">
              <a:spLocks noChangeArrowheads="1"/>
            </p:cNvSpPr>
            <p:nvPr/>
          </p:nvSpPr>
          <p:spPr bwMode="auto">
            <a:xfrm>
              <a:off x="288" y="1007"/>
              <a:ext cx="546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zh-CN">
                  <a:solidFill>
                    <a:srgbClr val="000099"/>
                  </a:solidFill>
                  <a:latin typeface="Comic Sans MS" panose="030F0702030302020204" pitchFamily="66" charset="0"/>
                </a:rPr>
                <a:t>FDM</a:t>
              </a:r>
              <a:endParaRPr lang="fr-FR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66660" name="Group 5"/>
            <p:cNvGrpSpPr>
              <a:grpSpLocks/>
            </p:cNvGrpSpPr>
            <p:nvPr/>
          </p:nvGrpSpPr>
          <p:grpSpPr bwMode="auto">
            <a:xfrm>
              <a:off x="720" y="1392"/>
              <a:ext cx="4128" cy="1154"/>
              <a:chOff x="720" y="1392"/>
              <a:chExt cx="4128" cy="1154"/>
            </a:xfrm>
          </p:grpSpPr>
          <p:sp>
            <p:nvSpPr>
              <p:cNvPr id="66661" name="Line 6"/>
              <p:cNvSpPr>
                <a:spLocks noChangeShapeType="1"/>
              </p:cNvSpPr>
              <p:nvPr/>
            </p:nvSpPr>
            <p:spPr bwMode="auto">
              <a:xfrm flipV="1">
                <a:off x="1728" y="1392"/>
                <a:ext cx="0" cy="81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66662" name="Text Box 7"/>
              <p:cNvSpPr txBox="1">
                <a:spLocks noChangeArrowheads="1"/>
              </p:cNvSpPr>
              <p:nvPr/>
            </p:nvSpPr>
            <p:spPr bwMode="auto">
              <a:xfrm>
                <a:off x="720" y="1680"/>
                <a:ext cx="1025" cy="2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eaLnBrk="1" hangingPunct="1"/>
                <a:r>
                  <a:rPr lang="en-US" altLang="zh-CN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frequency</a:t>
                </a:r>
                <a:endParaRPr lang="fr-FR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66663" name="Line 8"/>
              <p:cNvSpPr>
                <a:spLocks noChangeShapeType="1"/>
              </p:cNvSpPr>
              <p:nvPr/>
            </p:nvSpPr>
            <p:spPr bwMode="auto">
              <a:xfrm>
                <a:off x="1728" y="2208"/>
                <a:ext cx="3120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66664" name="Text Box 9"/>
              <p:cNvSpPr txBox="1">
                <a:spLocks noChangeArrowheads="1"/>
              </p:cNvSpPr>
              <p:nvPr/>
            </p:nvSpPr>
            <p:spPr bwMode="auto">
              <a:xfrm>
                <a:off x="3048" y="2255"/>
                <a:ext cx="518" cy="2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eaLnBrk="1" hangingPunct="1"/>
                <a:r>
                  <a:rPr lang="en-US" altLang="zh-CN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time</a:t>
                </a:r>
                <a:endParaRPr lang="fr-FR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66665" name="Rectangle 10"/>
              <p:cNvSpPr>
                <a:spLocks noChangeArrowheads="1"/>
              </p:cNvSpPr>
              <p:nvPr/>
            </p:nvSpPr>
            <p:spPr bwMode="auto">
              <a:xfrm>
                <a:off x="1776" y="1584"/>
                <a:ext cx="2880" cy="57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</p:grpSp>
      <p:sp>
        <p:nvSpPr>
          <p:cNvPr id="55307" name="Rectangle 11"/>
          <p:cNvSpPr>
            <a:spLocks noChangeArrowheads="1"/>
          </p:cNvSpPr>
          <p:nvPr/>
        </p:nvSpPr>
        <p:spPr bwMode="auto">
          <a:xfrm>
            <a:off x="4267200" y="2514600"/>
            <a:ext cx="4572000" cy="228600"/>
          </a:xfrm>
          <a:prstGeom prst="rect">
            <a:avLst/>
          </a:prstGeom>
          <a:solidFill>
            <a:srgbClr val="3366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55308" name="Rectangle 12"/>
          <p:cNvSpPr>
            <a:spLocks noChangeArrowheads="1"/>
          </p:cNvSpPr>
          <p:nvPr/>
        </p:nvSpPr>
        <p:spPr bwMode="auto">
          <a:xfrm>
            <a:off x="4267200" y="2743200"/>
            <a:ext cx="4572000" cy="228600"/>
          </a:xfrm>
          <a:prstGeom prst="rect">
            <a:avLst/>
          </a:prstGeom>
          <a:solidFill>
            <a:srgbClr val="99CC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55309" name="Rectangle 13"/>
          <p:cNvSpPr>
            <a:spLocks noChangeArrowheads="1"/>
          </p:cNvSpPr>
          <p:nvPr/>
        </p:nvSpPr>
        <p:spPr bwMode="auto">
          <a:xfrm>
            <a:off x="4267200" y="2971800"/>
            <a:ext cx="4572000" cy="228600"/>
          </a:xfrm>
          <a:prstGeom prst="rect">
            <a:avLst/>
          </a:prstGeom>
          <a:solidFill>
            <a:srgbClr val="FFCC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55310" name="Rectangle 14"/>
          <p:cNvSpPr>
            <a:spLocks noChangeArrowheads="1"/>
          </p:cNvSpPr>
          <p:nvPr/>
        </p:nvSpPr>
        <p:spPr bwMode="auto">
          <a:xfrm>
            <a:off x="4267200" y="3200400"/>
            <a:ext cx="4572000" cy="228600"/>
          </a:xfrm>
          <a:prstGeom prst="rect">
            <a:avLst/>
          </a:prstGeom>
          <a:solidFill>
            <a:srgbClr val="FF00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grpSp>
        <p:nvGrpSpPr>
          <p:cNvPr id="4" name="Group 15"/>
          <p:cNvGrpSpPr>
            <a:grpSpLocks/>
          </p:cNvGrpSpPr>
          <p:nvPr/>
        </p:nvGrpSpPr>
        <p:grpSpPr bwMode="auto">
          <a:xfrm>
            <a:off x="1905000" y="3748088"/>
            <a:ext cx="7239000" cy="2520949"/>
            <a:chOff x="288" y="2543"/>
            <a:chExt cx="4560" cy="1588"/>
          </a:xfrm>
        </p:grpSpPr>
        <p:sp>
          <p:nvSpPr>
            <p:cNvPr id="66653" name="Text Box 16"/>
            <p:cNvSpPr txBox="1">
              <a:spLocks noChangeArrowheads="1"/>
            </p:cNvSpPr>
            <p:nvPr/>
          </p:nvSpPr>
          <p:spPr bwMode="auto">
            <a:xfrm>
              <a:off x="288" y="2543"/>
              <a:ext cx="561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zh-CN">
                  <a:solidFill>
                    <a:srgbClr val="000099"/>
                  </a:solidFill>
                  <a:latin typeface="Comic Sans MS" panose="030F0702030302020204" pitchFamily="66" charset="0"/>
                </a:rPr>
                <a:t>TDM</a:t>
              </a:r>
              <a:endParaRPr lang="fr-FR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654" name="Line 17"/>
            <p:cNvSpPr>
              <a:spLocks noChangeShapeType="1"/>
            </p:cNvSpPr>
            <p:nvPr/>
          </p:nvSpPr>
          <p:spPr bwMode="auto">
            <a:xfrm flipV="1">
              <a:off x="1728" y="2977"/>
              <a:ext cx="0" cy="81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655" name="Text Box 18"/>
            <p:cNvSpPr txBox="1">
              <a:spLocks noChangeArrowheads="1"/>
            </p:cNvSpPr>
            <p:nvPr/>
          </p:nvSpPr>
          <p:spPr bwMode="auto">
            <a:xfrm>
              <a:off x="720" y="3265"/>
              <a:ext cx="1025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zh-CN">
                  <a:solidFill>
                    <a:srgbClr val="000099"/>
                  </a:solidFill>
                  <a:latin typeface="Comic Sans MS" panose="030F0702030302020204" pitchFamily="66" charset="0"/>
                </a:rPr>
                <a:t>frequency</a:t>
              </a:r>
              <a:endParaRPr lang="fr-FR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656" name="Line 19"/>
            <p:cNvSpPr>
              <a:spLocks noChangeShapeType="1"/>
            </p:cNvSpPr>
            <p:nvPr/>
          </p:nvSpPr>
          <p:spPr bwMode="auto">
            <a:xfrm>
              <a:off x="1728" y="3793"/>
              <a:ext cx="312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657" name="Text Box 20"/>
            <p:cNvSpPr txBox="1">
              <a:spLocks noChangeArrowheads="1"/>
            </p:cNvSpPr>
            <p:nvPr/>
          </p:nvSpPr>
          <p:spPr bwMode="auto">
            <a:xfrm>
              <a:off x="3048" y="3840"/>
              <a:ext cx="518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zh-CN">
                  <a:solidFill>
                    <a:srgbClr val="000099"/>
                  </a:solidFill>
                  <a:latin typeface="Comic Sans MS" panose="030F0702030302020204" pitchFamily="66" charset="0"/>
                </a:rPr>
                <a:t>time</a:t>
              </a:r>
              <a:endParaRPr lang="fr-FR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658" name="Rectangle 21"/>
            <p:cNvSpPr>
              <a:spLocks noChangeArrowheads="1"/>
            </p:cNvSpPr>
            <p:nvPr/>
          </p:nvSpPr>
          <p:spPr bwMode="auto">
            <a:xfrm>
              <a:off x="1776" y="3168"/>
              <a:ext cx="2880" cy="57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</p:grpSp>
      <p:grpSp>
        <p:nvGrpSpPr>
          <p:cNvPr id="5" name="Group 22"/>
          <p:cNvGrpSpPr>
            <a:grpSpLocks/>
          </p:cNvGrpSpPr>
          <p:nvPr/>
        </p:nvGrpSpPr>
        <p:grpSpPr bwMode="auto">
          <a:xfrm>
            <a:off x="4267200" y="4740275"/>
            <a:ext cx="3886200" cy="914400"/>
            <a:chOff x="1776" y="3168"/>
            <a:chExt cx="2448" cy="576"/>
          </a:xfrm>
        </p:grpSpPr>
        <p:sp>
          <p:nvSpPr>
            <p:cNvPr id="66648" name="Rectangle 23"/>
            <p:cNvSpPr>
              <a:spLocks noChangeArrowheads="1"/>
            </p:cNvSpPr>
            <p:nvPr/>
          </p:nvSpPr>
          <p:spPr bwMode="auto">
            <a:xfrm>
              <a:off x="1776" y="3168"/>
              <a:ext cx="144" cy="576"/>
            </a:xfrm>
            <a:prstGeom prst="rect">
              <a:avLst/>
            </a:prstGeom>
            <a:solidFill>
              <a:srgbClr val="3366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649" name="Rectangle 24"/>
            <p:cNvSpPr>
              <a:spLocks noChangeArrowheads="1"/>
            </p:cNvSpPr>
            <p:nvPr/>
          </p:nvSpPr>
          <p:spPr bwMode="auto">
            <a:xfrm>
              <a:off x="2352" y="3168"/>
              <a:ext cx="144" cy="576"/>
            </a:xfrm>
            <a:prstGeom prst="rect">
              <a:avLst/>
            </a:prstGeom>
            <a:solidFill>
              <a:srgbClr val="3366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650" name="Rectangle 25"/>
            <p:cNvSpPr>
              <a:spLocks noChangeArrowheads="1"/>
            </p:cNvSpPr>
            <p:nvPr/>
          </p:nvSpPr>
          <p:spPr bwMode="auto">
            <a:xfrm>
              <a:off x="2928" y="3168"/>
              <a:ext cx="144" cy="576"/>
            </a:xfrm>
            <a:prstGeom prst="rect">
              <a:avLst/>
            </a:prstGeom>
            <a:solidFill>
              <a:srgbClr val="3366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651" name="Rectangle 26"/>
            <p:cNvSpPr>
              <a:spLocks noChangeArrowheads="1"/>
            </p:cNvSpPr>
            <p:nvPr/>
          </p:nvSpPr>
          <p:spPr bwMode="auto">
            <a:xfrm>
              <a:off x="3504" y="3168"/>
              <a:ext cx="144" cy="576"/>
            </a:xfrm>
            <a:prstGeom prst="rect">
              <a:avLst/>
            </a:prstGeom>
            <a:solidFill>
              <a:srgbClr val="3366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652" name="Rectangle 27"/>
            <p:cNvSpPr>
              <a:spLocks noChangeArrowheads="1"/>
            </p:cNvSpPr>
            <p:nvPr/>
          </p:nvSpPr>
          <p:spPr bwMode="auto">
            <a:xfrm>
              <a:off x="4080" y="3168"/>
              <a:ext cx="144" cy="576"/>
            </a:xfrm>
            <a:prstGeom prst="rect">
              <a:avLst/>
            </a:prstGeom>
            <a:solidFill>
              <a:srgbClr val="3366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</p:grpSp>
      <p:grpSp>
        <p:nvGrpSpPr>
          <p:cNvPr id="6" name="Group 28"/>
          <p:cNvGrpSpPr>
            <a:grpSpLocks/>
          </p:cNvGrpSpPr>
          <p:nvPr/>
        </p:nvGrpSpPr>
        <p:grpSpPr bwMode="auto">
          <a:xfrm>
            <a:off x="4495800" y="4740275"/>
            <a:ext cx="3886200" cy="914400"/>
            <a:chOff x="1920" y="3168"/>
            <a:chExt cx="2448" cy="576"/>
          </a:xfrm>
        </p:grpSpPr>
        <p:sp>
          <p:nvSpPr>
            <p:cNvPr id="66643" name="Rectangle 29"/>
            <p:cNvSpPr>
              <a:spLocks noChangeArrowheads="1"/>
            </p:cNvSpPr>
            <p:nvPr/>
          </p:nvSpPr>
          <p:spPr bwMode="auto">
            <a:xfrm>
              <a:off x="1920" y="3168"/>
              <a:ext cx="144" cy="576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644" name="Rectangle 30"/>
            <p:cNvSpPr>
              <a:spLocks noChangeArrowheads="1"/>
            </p:cNvSpPr>
            <p:nvPr/>
          </p:nvSpPr>
          <p:spPr bwMode="auto">
            <a:xfrm>
              <a:off x="2496" y="3168"/>
              <a:ext cx="144" cy="576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645" name="Rectangle 31"/>
            <p:cNvSpPr>
              <a:spLocks noChangeArrowheads="1"/>
            </p:cNvSpPr>
            <p:nvPr/>
          </p:nvSpPr>
          <p:spPr bwMode="auto">
            <a:xfrm>
              <a:off x="3072" y="3168"/>
              <a:ext cx="144" cy="576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646" name="Rectangle 32"/>
            <p:cNvSpPr>
              <a:spLocks noChangeArrowheads="1"/>
            </p:cNvSpPr>
            <p:nvPr/>
          </p:nvSpPr>
          <p:spPr bwMode="auto">
            <a:xfrm>
              <a:off x="3648" y="3168"/>
              <a:ext cx="144" cy="576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647" name="Rectangle 33"/>
            <p:cNvSpPr>
              <a:spLocks noChangeArrowheads="1"/>
            </p:cNvSpPr>
            <p:nvPr/>
          </p:nvSpPr>
          <p:spPr bwMode="auto">
            <a:xfrm>
              <a:off x="4224" y="3168"/>
              <a:ext cx="144" cy="576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</p:grpSp>
      <p:grpSp>
        <p:nvGrpSpPr>
          <p:cNvPr id="7" name="Group 34"/>
          <p:cNvGrpSpPr>
            <a:grpSpLocks/>
          </p:cNvGrpSpPr>
          <p:nvPr/>
        </p:nvGrpSpPr>
        <p:grpSpPr bwMode="auto">
          <a:xfrm>
            <a:off x="4724400" y="4740275"/>
            <a:ext cx="3886200" cy="914400"/>
            <a:chOff x="2064" y="3168"/>
            <a:chExt cx="2448" cy="576"/>
          </a:xfrm>
        </p:grpSpPr>
        <p:sp>
          <p:nvSpPr>
            <p:cNvPr id="66638" name="Rectangle 35"/>
            <p:cNvSpPr>
              <a:spLocks noChangeArrowheads="1"/>
            </p:cNvSpPr>
            <p:nvPr/>
          </p:nvSpPr>
          <p:spPr bwMode="auto">
            <a:xfrm>
              <a:off x="2064" y="3168"/>
              <a:ext cx="144" cy="576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639" name="Rectangle 36"/>
            <p:cNvSpPr>
              <a:spLocks noChangeArrowheads="1"/>
            </p:cNvSpPr>
            <p:nvPr/>
          </p:nvSpPr>
          <p:spPr bwMode="auto">
            <a:xfrm>
              <a:off x="2640" y="3168"/>
              <a:ext cx="144" cy="576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640" name="Rectangle 37"/>
            <p:cNvSpPr>
              <a:spLocks noChangeArrowheads="1"/>
            </p:cNvSpPr>
            <p:nvPr/>
          </p:nvSpPr>
          <p:spPr bwMode="auto">
            <a:xfrm>
              <a:off x="3216" y="3168"/>
              <a:ext cx="144" cy="576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641" name="Rectangle 38"/>
            <p:cNvSpPr>
              <a:spLocks noChangeArrowheads="1"/>
            </p:cNvSpPr>
            <p:nvPr/>
          </p:nvSpPr>
          <p:spPr bwMode="auto">
            <a:xfrm>
              <a:off x="3792" y="3168"/>
              <a:ext cx="144" cy="576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642" name="Rectangle 39"/>
            <p:cNvSpPr>
              <a:spLocks noChangeArrowheads="1"/>
            </p:cNvSpPr>
            <p:nvPr/>
          </p:nvSpPr>
          <p:spPr bwMode="auto">
            <a:xfrm>
              <a:off x="4368" y="3168"/>
              <a:ext cx="144" cy="576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</p:grpSp>
      <p:grpSp>
        <p:nvGrpSpPr>
          <p:cNvPr id="8" name="Group 40"/>
          <p:cNvGrpSpPr>
            <a:grpSpLocks/>
          </p:cNvGrpSpPr>
          <p:nvPr/>
        </p:nvGrpSpPr>
        <p:grpSpPr bwMode="auto">
          <a:xfrm>
            <a:off x="4953000" y="4740275"/>
            <a:ext cx="3886200" cy="914400"/>
            <a:chOff x="2208" y="3168"/>
            <a:chExt cx="2448" cy="576"/>
          </a:xfrm>
        </p:grpSpPr>
        <p:sp>
          <p:nvSpPr>
            <p:cNvPr id="66633" name="Rectangle 41"/>
            <p:cNvSpPr>
              <a:spLocks noChangeArrowheads="1"/>
            </p:cNvSpPr>
            <p:nvPr/>
          </p:nvSpPr>
          <p:spPr bwMode="auto">
            <a:xfrm>
              <a:off x="2208" y="3168"/>
              <a:ext cx="144" cy="576"/>
            </a:xfrm>
            <a:prstGeom prst="rect">
              <a:avLst/>
            </a:prstGeom>
            <a:solidFill>
              <a:srgbClr val="FF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634" name="Rectangle 42"/>
            <p:cNvSpPr>
              <a:spLocks noChangeArrowheads="1"/>
            </p:cNvSpPr>
            <p:nvPr/>
          </p:nvSpPr>
          <p:spPr bwMode="auto">
            <a:xfrm>
              <a:off x="2784" y="3168"/>
              <a:ext cx="144" cy="576"/>
            </a:xfrm>
            <a:prstGeom prst="rect">
              <a:avLst/>
            </a:prstGeom>
            <a:solidFill>
              <a:srgbClr val="FF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635" name="Rectangle 43"/>
            <p:cNvSpPr>
              <a:spLocks noChangeArrowheads="1"/>
            </p:cNvSpPr>
            <p:nvPr/>
          </p:nvSpPr>
          <p:spPr bwMode="auto">
            <a:xfrm>
              <a:off x="3360" y="3168"/>
              <a:ext cx="144" cy="576"/>
            </a:xfrm>
            <a:prstGeom prst="rect">
              <a:avLst/>
            </a:prstGeom>
            <a:solidFill>
              <a:srgbClr val="FF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636" name="Rectangle 44"/>
            <p:cNvSpPr>
              <a:spLocks noChangeArrowheads="1"/>
            </p:cNvSpPr>
            <p:nvPr/>
          </p:nvSpPr>
          <p:spPr bwMode="auto">
            <a:xfrm>
              <a:off x="3936" y="3168"/>
              <a:ext cx="144" cy="576"/>
            </a:xfrm>
            <a:prstGeom prst="rect">
              <a:avLst/>
            </a:prstGeom>
            <a:solidFill>
              <a:srgbClr val="FF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637" name="Rectangle 45"/>
            <p:cNvSpPr>
              <a:spLocks noChangeArrowheads="1"/>
            </p:cNvSpPr>
            <p:nvPr/>
          </p:nvSpPr>
          <p:spPr bwMode="auto">
            <a:xfrm>
              <a:off x="4512" y="3168"/>
              <a:ext cx="144" cy="576"/>
            </a:xfrm>
            <a:prstGeom prst="rect">
              <a:avLst/>
            </a:prstGeom>
            <a:solidFill>
              <a:srgbClr val="FF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</p:grpSp>
      <p:grpSp>
        <p:nvGrpSpPr>
          <p:cNvPr id="9" name="Group 46"/>
          <p:cNvGrpSpPr>
            <a:grpSpLocks/>
          </p:cNvGrpSpPr>
          <p:nvPr/>
        </p:nvGrpSpPr>
        <p:grpSpPr bwMode="auto">
          <a:xfrm>
            <a:off x="4267200" y="2743200"/>
            <a:ext cx="4572000" cy="457200"/>
            <a:chOff x="1776" y="1728"/>
            <a:chExt cx="2880" cy="288"/>
          </a:xfrm>
        </p:grpSpPr>
        <p:sp>
          <p:nvSpPr>
            <p:cNvPr id="66630" name="Line 47"/>
            <p:cNvSpPr>
              <a:spLocks noChangeShapeType="1"/>
            </p:cNvSpPr>
            <p:nvPr/>
          </p:nvSpPr>
          <p:spPr bwMode="auto">
            <a:xfrm flipV="1">
              <a:off x="1776" y="1728"/>
              <a:ext cx="28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631" name="Line 48"/>
            <p:cNvSpPr>
              <a:spLocks noChangeShapeType="1"/>
            </p:cNvSpPr>
            <p:nvPr/>
          </p:nvSpPr>
          <p:spPr bwMode="auto">
            <a:xfrm flipV="1">
              <a:off x="1776" y="1872"/>
              <a:ext cx="28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632" name="Line 49"/>
            <p:cNvSpPr>
              <a:spLocks noChangeShapeType="1"/>
            </p:cNvSpPr>
            <p:nvPr/>
          </p:nvSpPr>
          <p:spPr bwMode="auto">
            <a:xfrm flipV="1">
              <a:off x="1776" y="2016"/>
              <a:ext cx="28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</p:grpSp>
      <p:grpSp>
        <p:nvGrpSpPr>
          <p:cNvPr id="10" name="Group 50"/>
          <p:cNvGrpSpPr>
            <a:grpSpLocks/>
          </p:cNvGrpSpPr>
          <p:nvPr/>
        </p:nvGrpSpPr>
        <p:grpSpPr bwMode="auto">
          <a:xfrm>
            <a:off x="4495800" y="4740275"/>
            <a:ext cx="4114800" cy="914400"/>
            <a:chOff x="1920" y="3168"/>
            <a:chExt cx="2592" cy="576"/>
          </a:xfrm>
        </p:grpSpPr>
        <p:sp>
          <p:nvSpPr>
            <p:cNvPr id="66611" name="Line 51"/>
            <p:cNvSpPr>
              <a:spLocks noChangeShapeType="1"/>
            </p:cNvSpPr>
            <p:nvPr/>
          </p:nvSpPr>
          <p:spPr bwMode="auto">
            <a:xfrm>
              <a:off x="1920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612" name="Line 52"/>
            <p:cNvSpPr>
              <a:spLocks noChangeShapeType="1"/>
            </p:cNvSpPr>
            <p:nvPr/>
          </p:nvSpPr>
          <p:spPr bwMode="auto">
            <a:xfrm>
              <a:off x="2064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613" name="Line 53"/>
            <p:cNvSpPr>
              <a:spLocks noChangeShapeType="1"/>
            </p:cNvSpPr>
            <p:nvPr/>
          </p:nvSpPr>
          <p:spPr bwMode="auto">
            <a:xfrm>
              <a:off x="2208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614" name="Line 54"/>
            <p:cNvSpPr>
              <a:spLocks noChangeShapeType="1"/>
            </p:cNvSpPr>
            <p:nvPr/>
          </p:nvSpPr>
          <p:spPr bwMode="auto">
            <a:xfrm>
              <a:off x="2352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615" name="Line 55"/>
            <p:cNvSpPr>
              <a:spLocks noChangeShapeType="1"/>
            </p:cNvSpPr>
            <p:nvPr/>
          </p:nvSpPr>
          <p:spPr bwMode="auto">
            <a:xfrm>
              <a:off x="2496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616" name="Line 56"/>
            <p:cNvSpPr>
              <a:spLocks noChangeShapeType="1"/>
            </p:cNvSpPr>
            <p:nvPr/>
          </p:nvSpPr>
          <p:spPr bwMode="auto">
            <a:xfrm>
              <a:off x="2640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617" name="Line 57"/>
            <p:cNvSpPr>
              <a:spLocks noChangeShapeType="1"/>
            </p:cNvSpPr>
            <p:nvPr/>
          </p:nvSpPr>
          <p:spPr bwMode="auto">
            <a:xfrm>
              <a:off x="2784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618" name="Line 58"/>
            <p:cNvSpPr>
              <a:spLocks noChangeShapeType="1"/>
            </p:cNvSpPr>
            <p:nvPr/>
          </p:nvSpPr>
          <p:spPr bwMode="auto">
            <a:xfrm>
              <a:off x="2928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619" name="Line 59"/>
            <p:cNvSpPr>
              <a:spLocks noChangeShapeType="1"/>
            </p:cNvSpPr>
            <p:nvPr/>
          </p:nvSpPr>
          <p:spPr bwMode="auto">
            <a:xfrm>
              <a:off x="3072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620" name="Line 60"/>
            <p:cNvSpPr>
              <a:spLocks noChangeShapeType="1"/>
            </p:cNvSpPr>
            <p:nvPr/>
          </p:nvSpPr>
          <p:spPr bwMode="auto">
            <a:xfrm>
              <a:off x="3216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621" name="Line 61"/>
            <p:cNvSpPr>
              <a:spLocks noChangeShapeType="1"/>
            </p:cNvSpPr>
            <p:nvPr/>
          </p:nvSpPr>
          <p:spPr bwMode="auto">
            <a:xfrm>
              <a:off x="3360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622" name="Line 62"/>
            <p:cNvSpPr>
              <a:spLocks noChangeShapeType="1"/>
            </p:cNvSpPr>
            <p:nvPr/>
          </p:nvSpPr>
          <p:spPr bwMode="auto">
            <a:xfrm>
              <a:off x="3504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623" name="Line 63"/>
            <p:cNvSpPr>
              <a:spLocks noChangeShapeType="1"/>
            </p:cNvSpPr>
            <p:nvPr/>
          </p:nvSpPr>
          <p:spPr bwMode="auto">
            <a:xfrm>
              <a:off x="3648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624" name="Line 64"/>
            <p:cNvSpPr>
              <a:spLocks noChangeShapeType="1"/>
            </p:cNvSpPr>
            <p:nvPr/>
          </p:nvSpPr>
          <p:spPr bwMode="auto">
            <a:xfrm>
              <a:off x="3792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625" name="Line 65"/>
            <p:cNvSpPr>
              <a:spLocks noChangeShapeType="1"/>
            </p:cNvSpPr>
            <p:nvPr/>
          </p:nvSpPr>
          <p:spPr bwMode="auto">
            <a:xfrm>
              <a:off x="3936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626" name="Line 66"/>
            <p:cNvSpPr>
              <a:spLocks noChangeShapeType="1"/>
            </p:cNvSpPr>
            <p:nvPr/>
          </p:nvSpPr>
          <p:spPr bwMode="auto">
            <a:xfrm>
              <a:off x="4080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627" name="Line 67"/>
            <p:cNvSpPr>
              <a:spLocks noChangeShapeType="1"/>
            </p:cNvSpPr>
            <p:nvPr/>
          </p:nvSpPr>
          <p:spPr bwMode="auto">
            <a:xfrm>
              <a:off x="4224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628" name="Line 68"/>
            <p:cNvSpPr>
              <a:spLocks noChangeShapeType="1"/>
            </p:cNvSpPr>
            <p:nvPr/>
          </p:nvSpPr>
          <p:spPr bwMode="auto">
            <a:xfrm>
              <a:off x="4368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629" name="Line 69"/>
            <p:cNvSpPr>
              <a:spLocks noChangeShapeType="1"/>
            </p:cNvSpPr>
            <p:nvPr/>
          </p:nvSpPr>
          <p:spPr bwMode="auto">
            <a:xfrm>
              <a:off x="4512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</p:grpSp>
      <p:grpSp>
        <p:nvGrpSpPr>
          <p:cNvPr id="11" name="Group 70"/>
          <p:cNvGrpSpPr>
            <a:grpSpLocks/>
          </p:cNvGrpSpPr>
          <p:nvPr/>
        </p:nvGrpSpPr>
        <p:grpSpPr bwMode="auto">
          <a:xfrm>
            <a:off x="4267200" y="2628900"/>
            <a:ext cx="4572000" cy="685800"/>
            <a:chOff x="1776" y="1656"/>
            <a:chExt cx="2880" cy="432"/>
          </a:xfrm>
        </p:grpSpPr>
        <p:sp>
          <p:nvSpPr>
            <p:cNvPr id="66607" name="Line 71"/>
            <p:cNvSpPr>
              <a:spLocks noChangeShapeType="1"/>
            </p:cNvSpPr>
            <p:nvPr/>
          </p:nvSpPr>
          <p:spPr bwMode="auto">
            <a:xfrm>
              <a:off x="1776" y="1656"/>
              <a:ext cx="28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608" name="Line 72"/>
            <p:cNvSpPr>
              <a:spLocks noChangeShapeType="1"/>
            </p:cNvSpPr>
            <p:nvPr/>
          </p:nvSpPr>
          <p:spPr bwMode="auto">
            <a:xfrm>
              <a:off x="1776" y="1800"/>
              <a:ext cx="28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609" name="Line 73"/>
            <p:cNvSpPr>
              <a:spLocks noChangeShapeType="1"/>
            </p:cNvSpPr>
            <p:nvPr/>
          </p:nvSpPr>
          <p:spPr bwMode="auto">
            <a:xfrm>
              <a:off x="1776" y="1944"/>
              <a:ext cx="28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610" name="Line 74"/>
            <p:cNvSpPr>
              <a:spLocks noChangeShapeType="1"/>
            </p:cNvSpPr>
            <p:nvPr/>
          </p:nvSpPr>
          <p:spPr bwMode="auto">
            <a:xfrm>
              <a:off x="1776" y="2088"/>
              <a:ext cx="28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</p:grpSp>
      <p:grpSp>
        <p:nvGrpSpPr>
          <p:cNvPr id="12" name="Group 75"/>
          <p:cNvGrpSpPr>
            <a:grpSpLocks/>
          </p:cNvGrpSpPr>
          <p:nvPr/>
        </p:nvGrpSpPr>
        <p:grpSpPr bwMode="auto">
          <a:xfrm>
            <a:off x="4381500" y="4740275"/>
            <a:ext cx="4343400" cy="914400"/>
            <a:chOff x="1848" y="3168"/>
            <a:chExt cx="2736" cy="576"/>
          </a:xfrm>
        </p:grpSpPr>
        <p:sp>
          <p:nvSpPr>
            <p:cNvPr id="66587" name="Line 76"/>
            <p:cNvSpPr>
              <a:spLocks noChangeShapeType="1"/>
            </p:cNvSpPr>
            <p:nvPr/>
          </p:nvSpPr>
          <p:spPr bwMode="auto">
            <a:xfrm>
              <a:off x="1848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588" name="Line 77"/>
            <p:cNvSpPr>
              <a:spLocks noChangeShapeType="1"/>
            </p:cNvSpPr>
            <p:nvPr/>
          </p:nvSpPr>
          <p:spPr bwMode="auto">
            <a:xfrm>
              <a:off x="1992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589" name="Line 78"/>
            <p:cNvSpPr>
              <a:spLocks noChangeShapeType="1"/>
            </p:cNvSpPr>
            <p:nvPr/>
          </p:nvSpPr>
          <p:spPr bwMode="auto">
            <a:xfrm>
              <a:off x="2136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590" name="Line 79"/>
            <p:cNvSpPr>
              <a:spLocks noChangeShapeType="1"/>
            </p:cNvSpPr>
            <p:nvPr/>
          </p:nvSpPr>
          <p:spPr bwMode="auto">
            <a:xfrm>
              <a:off x="2280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591" name="Line 80"/>
            <p:cNvSpPr>
              <a:spLocks noChangeShapeType="1"/>
            </p:cNvSpPr>
            <p:nvPr/>
          </p:nvSpPr>
          <p:spPr bwMode="auto">
            <a:xfrm>
              <a:off x="2424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592" name="Line 81"/>
            <p:cNvSpPr>
              <a:spLocks noChangeShapeType="1"/>
            </p:cNvSpPr>
            <p:nvPr/>
          </p:nvSpPr>
          <p:spPr bwMode="auto">
            <a:xfrm>
              <a:off x="2568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593" name="Line 82"/>
            <p:cNvSpPr>
              <a:spLocks noChangeShapeType="1"/>
            </p:cNvSpPr>
            <p:nvPr/>
          </p:nvSpPr>
          <p:spPr bwMode="auto">
            <a:xfrm>
              <a:off x="2712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594" name="Line 83"/>
            <p:cNvSpPr>
              <a:spLocks noChangeShapeType="1"/>
            </p:cNvSpPr>
            <p:nvPr/>
          </p:nvSpPr>
          <p:spPr bwMode="auto">
            <a:xfrm>
              <a:off x="2856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595" name="Line 84"/>
            <p:cNvSpPr>
              <a:spLocks noChangeShapeType="1"/>
            </p:cNvSpPr>
            <p:nvPr/>
          </p:nvSpPr>
          <p:spPr bwMode="auto">
            <a:xfrm>
              <a:off x="3000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596" name="Line 85"/>
            <p:cNvSpPr>
              <a:spLocks noChangeShapeType="1"/>
            </p:cNvSpPr>
            <p:nvPr/>
          </p:nvSpPr>
          <p:spPr bwMode="auto">
            <a:xfrm>
              <a:off x="3144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597" name="Line 86"/>
            <p:cNvSpPr>
              <a:spLocks noChangeShapeType="1"/>
            </p:cNvSpPr>
            <p:nvPr/>
          </p:nvSpPr>
          <p:spPr bwMode="auto">
            <a:xfrm>
              <a:off x="3288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598" name="Line 87"/>
            <p:cNvSpPr>
              <a:spLocks noChangeShapeType="1"/>
            </p:cNvSpPr>
            <p:nvPr/>
          </p:nvSpPr>
          <p:spPr bwMode="auto">
            <a:xfrm>
              <a:off x="3432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599" name="Line 88"/>
            <p:cNvSpPr>
              <a:spLocks noChangeShapeType="1"/>
            </p:cNvSpPr>
            <p:nvPr/>
          </p:nvSpPr>
          <p:spPr bwMode="auto">
            <a:xfrm>
              <a:off x="3576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600" name="Line 89"/>
            <p:cNvSpPr>
              <a:spLocks noChangeShapeType="1"/>
            </p:cNvSpPr>
            <p:nvPr/>
          </p:nvSpPr>
          <p:spPr bwMode="auto">
            <a:xfrm>
              <a:off x="3720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601" name="Line 90"/>
            <p:cNvSpPr>
              <a:spLocks noChangeShapeType="1"/>
            </p:cNvSpPr>
            <p:nvPr/>
          </p:nvSpPr>
          <p:spPr bwMode="auto">
            <a:xfrm>
              <a:off x="3864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602" name="Line 91"/>
            <p:cNvSpPr>
              <a:spLocks noChangeShapeType="1"/>
            </p:cNvSpPr>
            <p:nvPr/>
          </p:nvSpPr>
          <p:spPr bwMode="auto">
            <a:xfrm>
              <a:off x="4008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603" name="Line 92"/>
            <p:cNvSpPr>
              <a:spLocks noChangeShapeType="1"/>
            </p:cNvSpPr>
            <p:nvPr/>
          </p:nvSpPr>
          <p:spPr bwMode="auto">
            <a:xfrm>
              <a:off x="4152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604" name="Line 93"/>
            <p:cNvSpPr>
              <a:spLocks noChangeShapeType="1"/>
            </p:cNvSpPr>
            <p:nvPr/>
          </p:nvSpPr>
          <p:spPr bwMode="auto">
            <a:xfrm>
              <a:off x="4296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605" name="Line 94"/>
            <p:cNvSpPr>
              <a:spLocks noChangeShapeType="1"/>
            </p:cNvSpPr>
            <p:nvPr/>
          </p:nvSpPr>
          <p:spPr bwMode="auto">
            <a:xfrm>
              <a:off x="4440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606" name="Line 95"/>
            <p:cNvSpPr>
              <a:spLocks noChangeShapeType="1"/>
            </p:cNvSpPr>
            <p:nvPr/>
          </p:nvSpPr>
          <p:spPr bwMode="auto">
            <a:xfrm>
              <a:off x="4584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</p:grpSp>
      <p:grpSp>
        <p:nvGrpSpPr>
          <p:cNvPr id="13" name="Group 99"/>
          <p:cNvGrpSpPr>
            <a:grpSpLocks/>
          </p:cNvGrpSpPr>
          <p:nvPr/>
        </p:nvGrpSpPr>
        <p:grpSpPr bwMode="auto">
          <a:xfrm>
            <a:off x="6892926" y="1257300"/>
            <a:ext cx="2709863" cy="957263"/>
            <a:chOff x="3477" y="216"/>
            <a:chExt cx="1707" cy="603"/>
          </a:xfrm>
        </p:grpSpPr>
        <p:grpSp>
          <p:nvGrpSpPr>
            <p:cNvPr id="66580" name="Group 100"/>
            <p:cNvGrpSpPr>
              <a:grpSpLocks/>
            </p:cNvGrpSpPr>
            <p:nvPr/>
          </p:nvGrpSpPr>
          <p:grpSpPr bwMode="auto">
            <a:xfrm>
              <a:off x="3477" y="528"/>
              <a:ext cx="1707" cy="291"/>
              <a:chOff x="3477" y="288"/>
              <a:chExt cx="1707" cy="291"/>
            </a:xfrm>
          </p:grpSpPr>
          <p:sp>
            <p:nvSpPr>
              <p:cNvPr id="66582" name="Text Box 101"/>
              <p:cNvSpPr txBox="1">
                <a:spLocks noChangeArrowheads="1"/>
              </p:cNvSpPr>
              <p:nvPr/>
            </p:nvSpPr>
            <p:spPr bwMode="auto">
              <a:xfrm>
                <a:off x="3477" y="288"/>
                <a:ext cx="780" cy="2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eaLnBrk="1" hangingPunct="1"/>
                <a:r>
                  <a:rPr lang="en-US" altLang="zh-CN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4 users</a:t>
                </a:r>
                <a:endParaRPr lang="fr-FR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66583" name="Rectangle 102"/>
              <p:cNvSpPr>
                <a:spLocks noChangeArrowheads="1"/>
              </p:cNvSpPr>
              <p:nvPr/>
            </p:nvSpPr>
            <p:spPr bwMode="auto">
              <a:xfrm>
                <a:off x="4464" y="352"/>
                <a:ext cx="144" cy="144"/>
              </a:xfrm>
              <a:prstGeom prst="rect">
                <a:avLst/>
              </a:prstGeom>
              <a:solidFill>
                <a:srgbClr val="3366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66584" name="Rectangle 103"/>
              <p:cNvSpPr>
                <a:spLocks noChangeArrowheads="1"/>
              </p:cNvSpPr>
              <p:nvPr/>
            </p:nvSpPr>
            <p:spPr bwMode="auto">
              <a:xfrm>
                <a:off x="4656" y="352"/>
                <a:ext cx="144" cy="144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66585" name="Rectangle 104"/>
              <p:cNvSpPr>
                <a:spLocks noChangeArrowheads="1"/>
              </p:cNvSpPr>
              <p:nvPr/>
            </p:nvSpPr>
            <p:spPr bwMode="auto">
              <a:xfrm>
                <a:off x="4848" y="352"/>
                <a:ext cx="144" cy="144"/>
              </a:xfrm>
              <a:prstGeom prst="rect">
                <a:avLst/>
              </a:prstGeom>
              <a:solidFill>
                <a:srgbClr val="FF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66586" name="Rectangle 105"/>
              <p:cNvSpPr>
                <a:spLocks noChangeArrowheads="1"/>
              </p:cNvSpPr>
              <p:nvPr/>
            </p:nvSpPr>
            <p:spPr bwMode="auto">
              <a:xfrm>
                <a:off x="5040" y="352"/>
                <a:ext cx="144" cy="144"/>
              </a:xfrm>
              <a:prstGeom prst="rect">
                <a:avLst/>
              </a:prstGeom>
              <a:solidFill>
                <a:srgbClr val="FF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66581" name="Text Box 106"/>
            <p:cNvSpPr txBox="1">
              <a:spLocks noChangeArrowheads="1"/>
            </p:cNvSpPr>
            <p:nvPr/>
          </p:nvSpPr>
          <p:spPr bwMode="auto">
            <a:xfrm>
              <a:off x="3480" y="216"/>
              <a:ext cx="917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zh-CN">
                  <a:solidFill>
                    <a:srgbClr val="000099"/>
                  </a:solidFill>
                  <a:latin typeface="Comic Sans MS" panose="030F0702030302020204" pitchFamily="66" charset="0"/>
                </a:rPr>
                <a:t>Example:</a:t>
              </a:r>
              <a:endParaRPr lang="fr-FR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</p:grpSp>
      <p:sp>
        <p:nvSpPr>
          <p:cNvPr id="107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0344472" y="6669360"/>
            <a:ext cx="1384395" cy="18864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>
                <a:solidFill>
                  <a:schemeClr val="accent2"/>
                </a:solidFill>
                <a:latin typeface="Tahoma" panose="020B0604030504040204" pitchFamily="34" charset="0"/>
              </a:rPr>
              <a:t>1.3 network core</a:t>
            </a:r>
          </a:p>
        </p:txBody>
      </p:sp>
    </p:spTree>
    <p:extLst>
      <p:ext uri="{BB962C8B-B14F-4D97-AF65-F5344CB8AC3E}">
        <p14:creationId xmlns:p14="http://schemas.microsoft.com/office/powerpoint/2010/main" val="472304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55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55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55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55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withGroup">
                            <p:stCondLst>
                              <p:cond delay="200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000"/>
                            </p:stCondLst>
                            <p:childTnLst>
                              <p:par>
                                <p:cTn id="5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500"/>
                            </p:stCondLst>
                            <p:childTnLst>
                              <p:par>
                                <p:cTn id="6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 nodeType="withGroup">
                            <p:stCondLst>
                              <p:cond delay="2000"/>
                            </p:stCondLst>
                            <p:childTnLst>
                              <p:par>
                                <p:cTn id="6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307" grpId="0" animBg="1"/>
      <p:bldP spid="55308" grpId="0" animBg="1"/>
      <p:bldP spid="55309" grpId="0" animBg="1"/>
      <p:bldP spid="55310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609" name="Group 347"/>
          <p:cNvGrpSpPr>
            <a:grpSpLocks/>
          </p:cNvGrpSpPr>
          <p:nvPr/>
        </p:nvGrpSpPr>
        <p:grpSpPr bwMode="auto">
          <a:xfrm>
            <a:off x="7851775" y="2809876"/>
            <a:ext cx="1162050" cy="714375"/>
            <a:chOff x="1871277" y="1576300"/>
            <a:chExt cx="1128371" cy="437861"/>
          </a:xfrm>
        </p:grpSpPr>
        <p:sp>
          <p:nvSpPr>
            <p:cNvPr id="42" name="Oval 41"/>
            <p:cNvSpPr>
              <a:spLocks noChangeArrowheads="1"/>
            </p:cNvSpPr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3" name="Rectangle 42"/>
            <p:cNvSpPr/>
            <p:nvPr/>
          </p:nvSpPr>
          <p:spPr bwMode="auto">
            <a:xfrm>
              <a:off x="1871277" y="1739768"/>
              <a:ext cx="1128371" cy="115790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44" name="Oval 43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" name="Freeform 44"/>
            <p:cNvSpPr/>
            <p:nvPr/>
          </p:nvSpPr>
          <p:spPr bwMode="auto">
            <a:xfrm>
              <a:off x="2159536" y="1673602"/>
              <a:ext cx="548771" cy="160549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46" name="Freeform 45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47" name="Freeform 46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48" name="Freeform 47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cxnSp>
          <p:nvCxnSpPr>
            <p:cNvPr id="49" name="Straight Connector 48"/>
            <p:cNvCxnSpPr>
              <a:cxnSpLocks noChangeShapeType="1"/>
              <a:endCxn id="44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0" name="Straight Connector 49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68626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95FBB91A-C401-45AF-9007-5C2CB4673A30}" type="slidenum">
              <a:rPr lang="en-US" altLang="zh-CN" sz="1200" smtClean="0">
                <a:solidFill>
                  <a:schemeClr val="accent4"/>
                </a:solidFill>
                <a:latin typeface="Tahoma" panose="020B0604030504040204" pitchFamily="34" charset="0"/>
              </a:rPr>
              <a:pPr/>
              <a:t>35</a:t>
            </a:fld>
            <a:endParaRPr lang="en-US" altLang="zh-CN" sz="1200" dirty="0">
              <a:solidFill>
                <a:schemeClr val="accent4"/>
              </a:solidFill>
              <a:latin typeface="Tahoma" panose="020B0604030504040204" pitchFamily="34" charset="0"/>
            </a:endParaRPr>
          </a:p>
        </p:txBody>
      </p:sp>
      <p:sp>
        <p:nvSpPr>
          <p:cNvPr id="6861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77800"/>
            <a:ext cx="8207375" cy="76835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zh-CN" sz="3600" dirty="0"/>
              <a:t>Packet switching versus circuit switching</a:t>
            </a:r>
            <a:endParaRPr lang="en-US" altLang="zh-CN" dirty="0"/>
          </a:p>
        </p:txBody>
      </p:sp>
      <p:sp>
        <p:nvSpPr>
          <p:cNvPr id="68613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1666876" y="1787526"/>
            <a:ext cx="3810000" cy="4648200"/>
          </a:xfrm>
        </p:spPr>
        <p:txBody>
          <a:bodyPr>
            <a:normAutofit lnSpcReduction="10000"/>
          </a:bodyPr>
          <a:lstStyle/>
          <a:p>
            <a:pPr marL="231775" indent="-231775">
              <a:buSzPct val="75000"/>
              <a:buNone/>
              <a:tabLst>
                <a:tab pos="566738" algn="l"/>
              </a:tabLst>
            </a:pPr>
            <a:r>
              <a:rPr lang="en-US" altLang="zh-CN" sz="2400" dirty="0"/>
              <a:t>example:</a:t>
            </a:r>
          </a:p>
          <a:p>
            <a:pPr>
              <a:buFont typeface="Wingdings" panose="05000000000000000000" pitchFamily="2" charset="2"/>
              <a:buChar char="n"/>
              <a:tabLst>
                <a:tab pos="566738" algn="l"/>
              </a:tabLst>
            </a:pPr>
            <a:r>
              <a:rPr lang="en-US" altLang="zh-CN" sz="2400" dirty="0"/>
              <a:t>1 Mb/s link</a:t>
            </a:r>
          </a:p>
          <a:p>
            <a:pPr>
              <a:buFont typeface="Wingdings" panose="05000000000000000000" pitchFamily="2" charset="2"/>
              <a:buChar char="n"/>
              <a:tabLst>
                <a:tab pos="566738" algn="l"/>
              </a:tabLst>
            </a:pPr>
            <a:r>
              <a:rPr lang="en-US" altLang="zh-CN" sz="2400" dirty="0"/>
              <a:t>each user: </a:t>
            </a:r>
          </a:p>
          <a:p>
            <a:pPr marL="566738" lvl="1" indent="-219075">
              <a:buClr>
                <a:schemeClr val="tx1"/>
              </a:buClr>
              <a:buFontTx/>
              <a:buChar char="•"/>
              <a:tabLst>
                <a:tab pos="566738" algn="l"/>
              </a:tabLst>
            </a:pPr>
            <a:r>
              <a:rPr lang="en-US" altLang="zh-CN" sz="2000" dirty="0">
                <a:ea typeface="宋体" panose="02010600030101010101" pitchFamily="2" charset="-122"/>
              </a:rPr>
              <a:t>100 kb/s when </a:t>
            </a:r>
            <a:r>
              <a:rPr lang="en-US" altLang="ja-JP" sz="2000" dirty="0">
                <a:ea typeface="MS PGothic" panose="020B0600070205080204" pitchFamily="34" charset="-128"/>
              </a:rPr>
              <a:t>"active"</a:t>
            </a:r>
          </a:p>
          <a:p>
            <a:pPr marL="566738" lvl="1" indent="-219075">
              <a:buClr>
                <a:schemeClr val="tx1"/>
              </a:buClr>
              <a:buFontTx/>
              <a:buChar char="•"/>
              <a:tabLst>
                <a:tab pos="566738" algn="l"/>
              </a:tabLst>
            </a:pPr>
            <a:r>
              <a:rPr lang="en-US" altLang="zh-CN" sz="2000" dirty="0">
                <a:ea typeface="宋体" panose="02010600030101010101" pitchFamily="2" charset="-122"/>
              </a:rPr>
              <a:t>active 10% of time</a:t>
            </a:r>
          </a:p>
          <a:p>
            <a:pPr marL="566738" lvl="1" indent="-219075">
              <a:tabLst>
                <a:tab pos="566738" algn="l"/>
              </a:tabLst>
            </a:pPr>
            <a:endParaRPr lang="en-US" altLang="zh-CN" sz="2000" dirty="0">
              <a:ea typeface="宋体" panose="02010600030101010101" pitchFamily="2" charset="-122"/>
            </a:endParaRPr>
          </a:p>
          <a:p>
            <a:pPr>
              <a:buFont typeface="Wingdings" panose="05000000000000000000" pitchFamily="2" charset="2"/>
              <a:buChar char="n"/>
              <a:tabLst>
                <a:tab pos="566738" algn="l"/>
              </a:tabLst>
            </a:pPr>
            <a:r>
              <a:rPr lang="en-US" altLang="zh-CN" sz="2400" i="1" dirty="0">
                <a:solidFill>
                  <a:srgbClr val="CC0000"/>
                </a:solidFill>
              </a:rPr>
              <a:t>circuit-switching:</a:t>
            </a:r>
            <a:r>
              <a:rPr lang="en-US" altLang="zh-CN" sz="2400" dirty="0"/>
              <a:t> </a:t>
            </a:r>
          </a:p>
          <a:p>
            <a:pPr marL="566738" lvl="1" indent="-219075">
              <a:tabLst>
                <a:tab pos="566738" algn="l"/>
              </a:tabLst>
            </a:pPr>
            <a:r>
              <a:rPr lang="en-US" altLang="zh-CN" sz="2000" dirty="0">
                <a:ea typeface="宋体" panose="02010600030101010101" pitchFamily="2" charset="-122"/>
              </a:rPr>
              <a:t>10 users</a:t>
            </a:r>
          </a:p>
          <a:p>
            <a:pPr>
              <a:buFont typeface="Wingdings" panose="05000000000000000000" pitchFamily="2" charset="2"/>
              <a:buChar char="n"/>
              <a:tabLst>
                <a:tab pos="566738" algn="l"/>
              </a:tabLst>
            </a:pPr>
            <a:r>
              <a:rPr lang="en-US" altLang="zh-CN" sz="2400" i="1" dirty="0">
                <a:solidFill>
                  <a:srgbClr val="CC0000"/>
                </a:solidFill>
              </a:rPr>
              <a:t>packet switching:</a:t>
            </a:r>
            <a:r>
              <a:rPr lang="en-US" altLang="zh-CN" sz="2400" dirty="0"/>
              <a:t> </a:t>
            </a:r>
          </a:p>
          <a:p>
            <a:pPr marL="566738" lvl="1" indent="-219075">
              <a:tabLst>
                <a:tab pos="566738" algn="l"/>
              </a:tabLst>
            </a:pPr>
            <a:r>
              <a:rPr lang="en-US" altLang="zh-CN" sz="2000" dirty="0">
                <a:ea typeface="宋体" panose="02010600030101010101" pitchFamily="2" charset="-122"/>
              </a:rPr>
              <a:t>with 35 users, probability &gt; 10 active at same time is less than .0004 </a:t>
            </a:r>
            <a:r>
              <a:rPr lang="en-US" altLang="zh-CN" sz="2000" dirty="0">
                <a:solidFill>
                  <a:schemeClr val="accent4"/>
                </a:solidFill>
                <a:ea typeface="宋体" panose="02010600030101010101" pitchFamily="2" charset="-122"/>
              </a:rPr>
              <a:t>*</a:t>
            </a:r>
          </a:p>
          <a:p>
            <a:pPr marL="231775" indent="-231775">
              <a:tabLst>
                <a:tab pos="566738" algn="l"/>
              </a:tabLst>
            </a:pPr>
            <a:endParaRPr lang="en-US" altLang="zh-CN" sz="2400" dirty="0"/>
          </a:p>
        </p:txBody>
      </p:sp>
      <p:sp>
        <p:nvSpPr>
          <p:cNvPr id="68614" name="Rectangle 4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2524055" y="1121897"/>
            <a:ext cx="8715375" cy="609600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i="1" dirty="0">
                <a:solidFill>
                  <a:srgbClr val="CC0000"/>
                </a:solidFill>
              </a:rPr>
              <a:t>packet switching allows more users to use network!</a:t>
            </a:r>
          </a:p>
        </p:txBody>
      </p:sp>
      <p:pic>
        <p:nvPicPr>
          <p:cNvPr id="68611" name="Picture 36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57404"/>
            <a:ext cx="8207375" cy="1379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8615" name="Line 15"/>
          <p:cNvSpPr>
            <a:spLocks noChangeShapeType="1"/>
          </p:cNvSpPr>
          <p:nvPr/>
        </p:nvSpPr>
        <p:spPr bwMode="auto">
          <a:xfrm>
            <a:off x="6904038" y="2562225"/>
            <a:ext cx="838200" cy="457200"/>
          </a:xfrm>
          <a:prstGeom prst="line">
            <a:avLst/>
          </a:prstGeom>
          <a:noFill/>
          <a:ln w="28575">
            <a:solidFill>
              <a:srgbClr val="0000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68616" name="Line 16"/>
          <p:cNvSpPr>
            <a:spLocks noChangeShapeType="1"/>
          </p:cNvSpPr>
          <p:nvPr/>
        </p:nvSpPr>
        <p:spPr bwMode="auto">
          <a:xfrm>
            <a:off x="7742238" y="3019425"/>
            <a:ext cx="2038350" cy="0"/>
          </a:xfrm>
          <a:prstGeom prst="line">
            <a:avLst/>
          </a:prstGeom>
          <a:noFill/>
          <a:ln w="28575">
            <a:solidFill>
              <a:srgbClr val="000099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68617" name="Line 17"/>
          <p:cNvSpPr>
            <a:spLocks noChangeShapeType="1"/>
          </p:cNvSpPr>
          <p:nvPr/>
        </p:nvSpPr>
        <p:spPr bwMode="auto">
          <a:xfrm>
            <a:off x="7742238" y="3171825"/>
            <a:ext cx="2038350" cy="0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68618" name="Line 18"/>
          <p:cNvSpPr>
            <a:spLocks noChangeShapeType="1"/>
          </p:cNvSpPr>
          <p:nvPr/>
        </p:nvSpPr>
        <p:spPr bwMode="auto">
          <a:xfrm flipV="1">
            <a:off x="6980238" y="3171825"/>
            <a:ext cx="762000" cy="609600"/>
          </a:xfrm>
          <a:prstGeom prst="line">
            <a:avLst/>
          </a:prstGeom>
          <a:noFill/>
          <a:ln w="28575">
            <a:solidFill>
              <a:srgbClr val="0000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68619" name="Text Box 19"/>
          <p:cNvSpPr txBox="1">
            <a:spLocks noChangeArrowheads="1"/>
          </p:cNvSpPr>
          <p:nvPr/>
        </p:nvSpPr>
        <p:spPr bwMode="auto">
          <a:xfrm>
            <a:off x="6618074" y="2740026"/>
            <a:ext cx="832279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80000"/>
              </a:lnSpc>
            </a:pPr>
            <a:r>
              <a:rPr lang="en-US" altLang="zh-CN" sz="2000" i="1">
                <a:solidFill>
                  <a:srgbClr val="000099"/>
                </a:solidFill>
                <a:latin typeface="Comic Sans MS" panose="030F0702030302020204" pitchFamily="66" charset="0"/>
              </a:rPr>
              <a:t>N</a:t>
            </a:r>
            <a:r>
              <a:rPr lang="en-US" altLang="zh-CN" sz="200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</a:p>
          <a:p>
            <a:pPr algn="ctr">
              <a:lnSpc>
                <a:spcPct val="80000"/>
              </a:lnSpc>
            </a:pPr>
            <a:r>
              <a:rPr lang="en-US" altLang="zh-CN" sz="2000">
                <a:solidFill>
                  <a:srgbClr val="000099"/>
                </a:solidFill>
                <a:latin typeface="Comic Sans MS" panose="030F0702030302020204" pitchFamily="66" charset="0"/>
              </a:rPr>
              <a:t>users</a:t>
            </a:r>
          </a:p>
        </p:txBody>
      </p:sp>
      <p:sp>
        <p:nvSpPr>
          <p:cNvPr id="68620" name="Text Box 20"/>
          <p:cNvSpPr txBox="1">
            <a:spLocks noChangeArrowheads="1"/>
          </p:cNvSpPr>
          <p:nvPr/>
        </p:nvSpPr>
        <p:spPr bwMode="auto">
          <a:xfrm>
            <a:off x="9066214" y="3303589"/>
            <a:ext cx="151035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2000">
                <a:solidFill>
                  <a:srgbClr val="000099"/>
                </a:solidFill>
                <a:latin typeface="Comic Sans MS" panose="030F0702030302020204" pitchFamily="66" charset="0"/>
              </a:rPr>
              <a:t>1 Mbps link</a:t>
            </a:r>
          </a:p>
        </p:txBody>
      </p:sp>
      <p:sp>
        <p:nvSpPr>
          <p:cNvPr id="68621" name="Line 47"/>
          <p:cNvSpPr>
            <a:spLocks noChangeShapeType="1"/>
          </p:cNvSpPr>
          <p:nvPr/>
        </p:nvSpPr>
        <p:spPr bwMode="auto">
          <a:xfrm>
            <a:off x="9015413" y="3100388"/>
            <a:ext cx="14097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grpSp>
        <p:nvGrpSpPr>
          <p:cNvPr id="68622" name="Group 35"/>
          <p:cNvGrpSpPr>
            <a:grpSpLocks/>
          </p:cNvGrpSpPr>
          <p:nvPr/>
        </p:nvGrpSpPr>
        <p:grpSpPr bwMode="auto">
          <a:xfrm>
            <a:off x="6243639" y="4767262"/>
            <a:ext cx="4843463" cy="990599"/>
            <a:chOff x="3016" y="3097"/>
            <a:chExt cx="3051" cy="624"/>
          </a:xfrm>
        </p:grpSpPr>
        <p:sp>
          <p:nvSpPr>
            <p:cNvPr id="68632" name="Text Box 48"/>
            <p:cNvSpPr txBox="1">
              <a:spLocks noChangeArrowheads="1"/>
            </p:cNvSpPr>
            <p:nvPr/>
          </p:nvSpPr>
          <p:spPr bwMode="auto">
            <a:xfrm>
              <a:off x="3016" y="3097"/>
              <a:ext cx="3051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i="1" dirty="0">
                  <a:solidFill>
                    <a:srgbClr val="CC0000"/>
                  </a:solidFill>
                  <a:latin typeface="Comic Sans MS" panose="030F0702030302020204" pitchFamily="66" charset="0"/>
                </a:rPr>
                <a:t>Q:</a:t>
              </a:r>
              <a:r>
                <a:rPr lang="en-US" altLang="zh-CN" dirty="0">
                  <a:latin typeface="Comic Sans MS" panose="030F0702030302020204" pitchFamily="66" charset="0"/>
                </a:rPr>
                <a:t> </a:t>
              </a:r>
              <a:r>
                <a:rPr lang="en-US" altLang="zh-CN" dirty="0">
                  <a:solidFill>
                    <a:srgbClr val="000099"/>
                  </a:solidFill>
                  <a:latin typeface="Comic Sans MS" panose="030F0702030302020204" pitchFamily="66" charset="0"/>
                </a:rPr>
                <a:t>how did we get value 0.0004?</a:t>
              </a:r>
            </a:p>
          </p:txBody>
        </p:sp>
        <p:sp>
          <p:nvSpPr>
            <p:cNvPr id="68633" name="Text Box 48"/>
            <p:cNvSpPr txBox="1">
              <a:spLocks noChangeArrowheads="1"/>
            </p:cNvSpPr>
            <p:nvPr/>
          </p:nvSpPr>
          <p:spPr bwMode="auto">
            <a:xfrm>
              <a:off x="3031" y="3430"/>
              <a:ext cx="2955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i="1" dirty="0">
                  <a:solidFill>
                    <a:srgbClr val="CC0000"/>
                  </a:solidFill>
                  <a:latin typeface="Comic Sans MS" panose="030F0702030302020204" pitchFamily="66" charset="0"/>
                </a:rPr>
                <a:t>Q:</a:t>
              </a:r>
              <a:r>
                <a:rPr lang="en-US" altLang="zh-CN" dirty="0">
                  <a:latin typeface="Comic Sans MS" panose="030F0702030302020204" pitchFamily="66" charset="0"/>
                </a:rPr>
                <a:t> </a:t>
              </a:r>
              <a:r>
                <a:rPr lang="en-US" altLang="zh-CN" dirty="0">
                  <a:solidFill>
                    <a:srgbClr val="000099"/>
                  </a:solidFill>
                  <a:latin typeface="Comic Sans MS" panose="030F0702030302020204" pitchFamily="66" charset="0"/>
                </a:rPr>
                <a:t>what happens if &gt; 35 users ?</a:t>
              </a:r>
            </a:p>
          </p:txBody>
        </p:sp>
      </p:grpSp>
      <p:sp>
        <p:nvSpPr>
          <p:cNvPr id="68623" name="Text Box 34"/>
          <p:cNvSpPr txBox="1">
            <a:spLocks noChangeArrowheads="1"/>
          </p:cNvSpPr>
          <p:nvPr/>
        </p:nvSpPr>
        <p:spPr bwMode="auto">
          <a:xfrm rot="5273514">
            <a:off x="6315869" y="2780507"/>
            <a:ext cx="7366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2800" b="1">
                <a:latin typeface="Comic Sans MS" panose="030F0702030302020204" pitchFamily="66" charset="0"/>
              </a:rPr>
              <a:t>…..</a:t>
            </a:r>
          </a:p>
        </p:txBody>
      </p:sp>
      <p:grpSp>
        <p:nvGrpSpPr>
          <p:cNvPr id="68624" name="Group 37"/>
          <p:cNvGrpSpPr>
            <a:grpSpLocks/>
          </p:cNvGrpSpPr>
          <p:nvPr/>
        </p:nvGrpSpPr>
        <p:grpSpPr bwMode="auto">
          <a:xfrm>
            <a:off x="6170613" y="2066925"/>
            <a:ext cx="779462" cy="679450"/>
            <a:chOff x="-44" y="1473"/>
            <a:chExt cx="981" cy="1105"/>
          </a:xfrm>
        </p:grpSpPr>
        <p:pic>
          <p:nvPicPr>
            <p:cNvPr id="68630" name="Picture 38" descr="desktop_computer_stylized_medium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8631" name="Freeform 39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</p:grpSp>
      <p:grpSp>
        <p:nvGrpSpPr>
          <p:cNvPr id="68625" name="Group 40"/>
          <p:cNvGrpSpPr>
            <a:grpSpLocks/>
          </p:cNvGrpSpPr>
          <p:nvPr/>
        </p:nvGrpSpPr>
        <p:grpSpPr bwMode="auto">
          <a:xfrm>
            <a:off x="6175376" y="3392488"/>
            <a:ext cx="779463" cy="679450"/>
            <a:chOff x="-44" y="1473"/>
            <a:chExt cx="981" cy="1105"/>
          </a:xfrm>
        </p:grpSpPr>
        <p:pic>
          <p:nvPicPr>
            <p:cNvPr id="68628" name="Picture 41" descr="desktop_computer_stylized_medium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8629" name="Freeform 42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</p:grpSp>
      <p:sp>
        <p:nvSpPr>
          <p:cNvPr id="68627" name="TextBox 1"/>
          <p:cNvSpPr txBox="1">
            <a:spLocks noChangeArrowheads="1"/>
          </p:cNvSpPr>
          <p:nvPr/>
        </p:nvSpPr>
        <p:spPr bwMode="auto">
          <a:xfrm>
            <a:off x="1415480" y="6127751"/>
            <a:ext cx="9677971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400" dirty="0">
                <a:solidFill>
                  <a:schemeClr val="bg1"/>
                </a:solidFill>
                <a:latin typeface="Comic Sans MS" panose="030F0702030302020204" pitchFamily="66" charset="0"/>
              </a:rPr>
              <a:t>* Check out the online interactive exercises for more examples: h</a:t>
            </a:r>
            <a:r>
              <a:rPr lang="en-US" altLang="zh-CN" sz="1200" dirty="0">
                <a:solidFill>
                  <a:schemeClr val="bg1"/>
                </a:solidFill>
                <a:latin typeface="Comic Sans MS" panose="030F0702030302020204" pitchFamily="66" charset="0"/>
              </a:rPr>
              <a:t>ttp://gaia.cs.umass.edu/kurose_ross/interactive/</a:t>
            </a:r>
          </a:p>
        </p:txBody>
      </p:sp>
      <p:sp>
        <p:nvSpPr>
          <p:cNvPr id="36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0344472" y="6669360"/>
            <a:ext cx="1384395" cy="18864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>
                <a:solidFill>
                  <a:schemeClr val="accent2"/>
                </a:solidFill>
                <a:latin typeface="Tahoma" panose="020B0604030504040204" pitchFamily="34" charset="0"/>
              </a:rPr>
              <a:t>1.3 network core</a:t>
            </a:r>
          </a:p>
        </p:txBody>
      </p:sp>
    </p:spTree>
    <p:extLst>
      <p:ext uri="{BB962C8B-B14F-4D97-AF65-F5344CB8AC3E}">
        <p14:creationId xmlns:p14="http://schemas.microsoft.com/office/powerpoint/2010/main" val="17733303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63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B7492B8F-C425-4F67-9C57-E13BFD167320}" type="slidenum">
              <a:rPr lang="en-US" altLang="zh-CN" sz="1200" smtClean="0">
                <a:solidFill>
                  <a:schemeClr val="accent4"/>
                </a:solidFill>
                <a:latin typeface="Tahoma" panose="020B0604030504040204" pitchFamily="34" charset="0"/>
              </a:rPr>
              <a:pPr/>
              <a:t>36</a:t>
            </a:fld>
            <a:endParaRPr lang="en-US" altLang="zh-CN" sz="1200" dirty="0">
              <a:solidFill>
                <a:schemeClr val="accent4"/>
              </a:solidFill>
              <a:latin typeface="Tahoma" panose="020B0604030504040204" pitchFamily="34" charset="0"/>
            </a:endParaRPr>
          </a:p>
        </p:txBody>
      </p:sp>
      <p:sp>
        <p:nvSpPr>
          <p:cNvPr id="70658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2639616" y="1720850"/>
            <a:ext cx="8196263" cy="4648200"/>
          </a:xfrm>
        </p:spPr>
        <p:txBody>
          <a:bodyPr/>
          <a:lstStyle/>
          <a:p>
            <a:pPr>
              <a:buFont typeface="Wingdings" panose="05000000000000000000" pitchFamily="2" charset="2"/>
              <a:buChar char="n"/>
            </a:pPr>
            <a:r>
              <a:rPr lang="en-US" altLang="zh-CN" sz="2400" dirty="0"/>
              <a:t>great for </a:t>
            </a:r>
            <a:r>
              <a:rPr lang="en-US" altLang="zh-CN" sz="2400" dirty="0" err="1"/>
              <a:t>bursty</a:t>
            </a:r>
            <a:r>
              <a:rPr lang="en-US" altLang="zh-CN" sz="2400" dirty="0"/>
              <a:t> data</a:t>
            </a:r>
          </a:p>
          <a:p>
            <a:pPr marL="682625" lvl="1" indent="-225425"/>
            <a:r>
              <a:rPr lang="en-US" altLang="zh-CN" dirty="0">
                <a:ea typeface="宋体" panose="02010600030101010101" pitchFamily="2" charset="-122"/>
              </a:rPr>
              <a:t>resource sharing</a:t>
            </a:r>
          </a:p>
          <a:p>
            <a:pPr marL="682625" lvl="1" indent="-225425"/>
            <a:r>
              <a:rPr lang="en-US" altLang="zh-CN" dirty="0">
                <a:ea typeface="宋体" panose="02010600030101010101" pitchFamily="2" charset="-122"/>
              </a:rPr>
              <a:t>simpler, no call setup</a:t>
            </a:r>
            <a:endParaRPr lang="en-US" altLang="zh-CN" sz="2000" dirty="0">
              <a:ea typeface="宋体" panose="02010600030101010101" pitchFamily="2" charset="-122"/>
            </a:endParaRPr>
          </a:p>
          <a:p>
            <a:pPr>
              <a:buFont typeface="Wingdings" panose="05000000000000000000" pitchFamily="2" charset="2"/>
              <a:buChar char="n"/>
            </a:pPr>
            <a:r>
              <a:rPr lang="en-US" altLang="zh-CN" sz="2400" dirty="0">
                <a:solidFill>
                  <a:srgbClr val="CC0000"/>
                </a:solidFill>
              </a:rPr>
              <a:t>excessive congestion possible:</a:t>
            </a:r>
            <a:r>
              <a:rPr lang="en-US" altLang="zh-CN" sz="2400" dirty="0"/>
              <a:t> packet delay and loss</a:t>
            </a:r>
          </a:p>
          <a:p>
            <a:pPr marL="682625" lvl="1" indent="-225425"/>
            <a:r>
              <a:rPr lang="en-US" altLang="zh-CN" dirty="0">
                <a:ea typeface="宋体" panose="02010600030101010101" pitchFamily="2" charset="-122"/>
              </a:rPr>
              <a:t>protocols needed for reliable data transfer, congestion control</a:t>
            </a:r>
            <a:endParaRPr lang="en-US" altLang="zh-CN" sz="2000" dirty="0">
              <a:ea typeface="宋体" panose="02010600030101010101" pitchFamily="2" charset="-122"/>
            </a:endParaRPr>
          </a:p>
          <a:p>
            <a:pPr>
              <a:buFont typeface="Wingdings" panose="05000000000000000000" pitchFamily="2" charset="2"/>
              <a:buChar char="n"/>
            </a:pPr>
            <a:r>
              <a:rPr lang="en-US" altLang="zh-CN" sz="2400" i="1" dirty="0">
                <a:solidFill>
                  <a:srgbClr val="CC0000"/>
                </a:solidFill>
              </a:rPr>
              <a:t>Q:</a:t>
            </a:r>
            <a:r>
              <a:rPr lang="en-US" altLang="zh-CN" sz="2400" dirty="0">
                <a:solidFill>
                  <a:srgbClr val="CC0000"/>
                </a:solidFill>
              </a:rPr>
              <a:t> How to provide circuit-like behavior?</a:t>
            </a:r>
          </a:p>
          <a:p>
            <a:pPr marL="682625" lvl="1" indent="-225425"/>
            <a:r>
              <a:rPr lang="en-US" altLang="zh-CN" dirty="0">
                <a:ea typeface="宋体" panose="02010600030101010101" pitchFamily="2" charset="-122"/>
              </a:rPr>
              <a:t>bandwidth guarantees needed for audio/video apps</a:t>
            </a:r>
          </a:p>
          <a:p>
            <a:pPr marL="682625" lvl="1" indent="-225425"/>
            <a:r>
              <a:rPr lang="en-US" altLang="zh-CN" dirty="0">
                <a:ea typeface="宋体" panose="02010600030101010101" pitchFamily="2" charset="-122"/>
              </a:rPr>
              <a:t>still an unsolved problem (chapter 7)</a:t>
            </a:r>
            <a:endParaRPr lang="en-US" altLang="zh-CN" sz="2000" dirty="0">
              <a:ea typeface="宋体" panose="02010600030101010101" pitchFamily="2" charset="-122"/>
            </a:endParaRPr>
          </a:p>
        </p:txBody>
      </p:sp>
      <p:sp>
        <p:nvSpPr>
          <p:cNvPr id="70659" name="Rectangle 4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1924050" y="1111250"/>
            <a:ext cx="7620000" cy="609600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dirty="0">
                <a:solidFill>
                  <a:srgbClr val="CC0000"/>
                </a:solidFill>
              </a:rPr>
              <a:t>is packet switching a </a:t>
            </a:r>
            <a:r>
              <a:rPr lang="en-US" altLang="ja-JP" dirty="0">
                <a:solidFill>
                  <a:srgbClr val="CC0000"/>
                </a:solidFill>
              </a:rPr>
              <a:t>"slam dunk winner?"</a:t>
            </a:r>
            <a:endParaRPr lang="en-US" altLang="zh-CN" dirty="0">
              <a:solidFill>
                <a:srgbClr val="CC0000"/>
              </a:solidFill>
            </a:endParaRPr>
          </a:p>
        </p:txBody>
      </p:sp>
      <p:sp>
        <p:nvSpPr>
          <p:cNvPr id="70660" name="Text Box 20"/>
          <p:cNvSpPr txBox="1">
            <a:spLocks noChangeArrowheads="1"/>
          </p:cNvSpPr>
          <p:nvPr/>
        </p:nvSpPr>
        <p:spPr bwMode="auto">
          <a:xfrm>
            <a:off x="1922201" y="5688208"/>
            <a:ext cx="8566287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i="1" dirty="0">
                <a:solidFill>
                  <a:schemeClr val="bg1"/>
                </a:solidFill>
                <a:latin typeface="Comic Sans MS" panose="030F0702030302020204" pitchFamily="66" charset="0"/>
              </a:rPr>
              <a:t>Q:</a:t>
            </a:r>
            <a:r>
              <a:rPr lang="en-US" altLang="zh-CN" dirty="0">
                <a:solidFill>
                  <a:schemeClr val="bg1"/>
                </a:solidFill>
                <a:latin typeface="Comic Sans MS" panose="030F0702030302020204" pitchFamily="66" charset="0"/>
              </a:rPr>
              <a:t>  human analogies of reserved resources (circuit switching) versus on-demand allocation (packet-switching)?</a:t>
            </a:r>
          </a:p>
        </p:txBody>
      </p:sp>
      <p:pic>
        <p:nvPicPr>
          <p:cNvPr id="70661" name="Picture 10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5520" y="904176"/>
            <a:ext cx="8986441" cy="148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0662" name="Rectangle 2"/>
          <p:cNvSpPr>
            <a:spLocks noChangeArrowheads="1"/>
          </p:cNvSpPr>
          <p:nvPr/>
        </p:nvSpPr>
        <p:spPr bwMode="auto">
          <a:xfrm>
            <a:off x="1849438" y="177800"/>
            <a:ext cx="9215114" cy="76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CN" sz="3600" dirty="0">
                <a:solidFill>
                  <a:srgbClr val="000099"/>
                </a:solidFill>
                <a:latin typeface="Comic Sans MS" panose="030F0702030302020204" pitchFamily="66" charset="0"/>
              </a:rPr>
              <a:t>Packet switching versus circuit switching</a:t>
            </a:r>
            <a:endParaRPr lang="en-US" altLang="zh-CN" sz="4400" dirty="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0344472" y="6669360"/>
            <a:ext cx="1384395" cy="18864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>
                <a:solidFill>
                  <a:schemeClr val="accent2"/>
                </a:solidFill>
                <a:latin typeface="Tahoma" panose="020B0604030504040204" pitchFamily="34" charset="0"/>
              </a:rPr>
              <a:t>1.3 network core</a:t>
            </a:r>
          </a:p>
        </p:txBody>
      </p:sp>
    </p:spTree>
    <p:extLst>
      <p:ext uri="{BB962C8B-B14F-4D97-AF65-F5344CB8AC3E}">
        <p14:creationId xmlns:p14="http://schemas.microsoft.com/office/powerpoint/2010/main" val="994037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9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F3C68A2F-146D-4792-B746-069E358B9E2F}" type="slidenum">
              <a:rPr lang="en-US" altLang="zh-CN" sz="1200" smtClean="0">
                <a:solidFill>
                  <a:schemeClr val="accent4"/>
                </a:solidFill>
                <a:latin typeface="Tahoma" panose="020B0604030504040204" pitchFamily="34" charset="0"/>
              </a:rPr>
              <a:pPr/>
              <a:t>37</a:t>
            </a:fld>
            <a:endParaRPr lang="en-US" altLang="zh-CN" sz="1200" dirty="0">
              <a:solidFill>
                <a:schemeClr val="accent4"/>
              </a:solidFill>
              <a:latin typeface="Tahoma" panose="020B0604030504040204" pitchFamily="34" charset="0"/>
            </a:endParaRPr>
          </a:p>
        </p:txBody>
      </p:sp>
      <p:sp>
        <p:nvSpPr>
          <p:cNvPr id="72705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65100"/>
            <a:ext cx="8421688" cy="650875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zh-CN" sz="3600"/>
              <a:t>Internet structure: network of networks</a:t>
            </a:r>
            <a:endParaRPr lang="en-US" altLang="zh-CN"/>
          </a:p>
        </p:txBody>
      </p:sp>
      <p:pic>
        <p:nvPicPr>
          <p:cNvPr id="72706" name="Picture 76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37902"/>
            <a:ext cx="8256240" cy="988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2707" name="Rectangle 3"/>
          <p:cNvSpPr txBox="1">
            <a:spLocks noChangeArrowheads="1"/>
          </p:cNvSpPr>
          <p:nvPr/>
        </p:nvSpPr>
        <p:spPr bwMode="auto">
          <a:xfrm>
            <a:off x="2005013" y="1263650"/>
            <a:ext cx="8196262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87338" indent="-28733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682625" indent="-225425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342900" indent="-342900"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  <a:buChar char="v"/>
            </a:pPr>
            <a:r>
              <a:rPr lang="en-US" altLang="zh-CN" dirty="0">
                <a:solidFill>
                  <a:srgbClr val="000099"/>
                </a:solidFill>
                <a:latin typeface="Comic Sans MS" panose="030F0702030302020204" pitchFamily="66" charset="0"/>
              </a:rPr>
              <a:t>End systems connect to Internet via </a:t>
            </a:r>
            <a:r>
              <a:rPr lang="en-US" altLang="zh-CN" dirty="0">
                <a:solidFill>
                  <a:srgbClr val="C00000"/>
                </a:solidFill>
                <a:latin typeface="Comic Sans MS" panose="030F0702030302020204" pitchFamily="66" charset="0"/>
              </a:rPr>
              <a:t>access ISPs </a:t>
            </a:r>
            <a:r>
              <a:rPr lang="en-US" altLang="zh-CN" dirty="0">
                <a:solidFill>
                  <a:srgbClr val="000099"/>
                </a:solidFill>
                <a:latin typeface="Comic Sans MS" panose="030F0702030302020204" pitchFamily="66" charset="0"/>
              </a:rPr>
              <a:t>(Internet Service Providers)</a:t>
            </a:r>
          </a:p>
          <a:p>
            <a:pPr marL="800100" lvl="1" indent="-342900"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  <a:buChar char="n"/>
            </a:pPr>
            <a:r>
              <a:rPr lang="en-US" altLang="zh-CN" dirty="0">
                <a:solidFill>
                  <a:srgbClr val="000099"/>
                </a:solidFill>
                <a:latin typeface="Comic Sans MS" panose="030F0702030302020204" pitchFamily="66" charset="0"/>
              </a:rPr>
              <a:t>residential, company and university ISPs</a:t>
            </a:r>
          </a:p>
          <a:p>
            <a:pPr marL="342900" indent="-342900"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  <a:buChar char="v"/>
            </a:pPr>
            <a:r>
              <a:rPr lang="en-US" altLang="zh-CN" dirty="0">
                <a:solidFill>
                  <a:srgbClr val="000099"/>
                </a:solidFill>
                <a:latin typeface="Comic Sans MS" panose="030F0702030302020204" pitchFamily="66" charset="0"/>
              </a:rPr>
              <a:t>Access ISPs in turn must be interconnected. </a:t>
            </a:r>
          </a:p>
          <a:p>
            <a:pPr marL="800100" lvl="1" indent="-342900"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  <a:buChar char="n"/>
            </a:pPr>
            <a:r>
              <a:rPr lang="en-US" altLang="zh-CN" dirty="0">
                <a:solidFill>
                  <a:srgbClr val="000099"/>
                </a:solidFill>
                <a:latin typeface="Comic Sans MS" panose="030F0702030302020204" pitchFamily="66" charset="0"/>
              </a:rPr>
              <a:t>so that any two hosts can send packets to each other</a:t>
            </a:r>
          </a:p>
          <a:p>
            <a:pPr marL="342900" indent="-342900"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  <a:buChar char="v"/>
            </a:pPr>
            <a:r>
              <a:rPr lang="en-US" altLang="zh-CN" dirty="0">
                <a:solidFill>
                  <a:srgbClr val="000099"/>
                </a:solidFill>
                <a:latin typeface="Comic Sans MS" panose="030F0702030302020204" pitchFamily="66" charset="0"/>
              </a:rPr>
              <a:t>Resulting network of networks is very complex</a:t>
            </a:r>
          </a:p>
          <a:p>
            <a:pPr marL="800100" lvl="1" indent="-342900"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  <a:buChar char="n"/>
            </a:pPr>
            <a:r>
              <a:rPr lang="en-US" altLang="zh-CN" dirty="0">
                <a:solidFill>
                  <a:srgbClr val="000099"/>
                </a:solidFill>
                <a:latin typeface="Comic Sans MS" panose="030F0702030302020204" pitchFamily="66" charset="0"/>
              </a:rPr>
              <a:t>evolution was driven by </a:t>
            </a:r>
            <a:r>
              <a:rPr lang="en-US" altLang="zh-CN" dirty="0">
                <a:solidFill>
                  <a:srgbClr val="C00000"/>
                </a:solidFill>
                <a:latin typeface="Comic Sans MS" panose="030F0702030302020204" pitchFamily="66" charset="0"/>
              </a:rPr>
              <a:t>economics</a:t>
            </a:r>
            <a:r>
              <a:rPr lang="en-US" altLang="zh-CN" dirty="0">
                <a:latin typeface="Comic Sans MS" panose="030F0702030302020204" pitchFamily="66" charset="0"/>
              </a:rPr>
              <a:t> </a:t>
            </a:r>
            <a:r>
              <a:rPr lang="en-US" altLang="zh-CN" dirty="0">
                <a:solidFill>
                  <a:srgbClr val="000099"/>
                </a:solidFill>
                <a:latin typeface="Comic Sans MS" panose="030F0702030302020204" pitchFamily="66" charset="0"/>
              </a:rPr>
              <a:t>and </a:t>
            </a:r>
            <a:r>
              <a:rPr lang="en-US" altLang="zh-CN" dirty="0">
                <a:solidFill>
                  <a:srgbClr val="C00000"/>
                </a:solidFill>
                <a:latin typeface="Comic Sans MS" panose="030F0702030302020204" pitchFamily="66" charset="0"/>
              </a:rPr>
              <a:t>national policies</a:t>
            </a:r>
          </a:p>
          <a:p>
            <a:pPr marL="342900" indent="-342900"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  <a:buChar char="v"/>
            </a:pPr>
            <a:r>
              <a:rPr lang="en-US" altLang="zh-CN" dirty="0">
                <a:solidFill>
                  <a:srgbClr val="000099"/>
                </a:solidFill>
                <a:latin typeface="Comic Sans MS" panose="030F0702030302020204" pitchFamily="66" charset="0"/>
              </a:rPr>
              <a:t>Let</a:t>
            </a:r>
            <a:r>
              <a:rPr lang="ja-JP" altLang="en-US" dirty="0">
                <a:solidFill>
                  <a:srgbClr val="000099"/>
                </a:solidFill>
                <a:latin typeface="Comic Sans MS" panose="030F0702030302020204" pitchFamily="66" charset="0"/>
              </a:rPr>
              <a:t>’</a:t>
            </a:r>
            <a:r>
              <a:rPr lang="en-US" altLang="ja-JP" dirty="0">
                <a:solidFill>
                  <a:srgbClr val="000099"/>
                </a:solidFill>
                <a:latin typeface="Comic Sans MS" panose="030F0702030302020204" pitchFamily="66" charset="0"/>
              </a:rPr>
              <a:t>s take a stepwise approach to describe current Internet structure</a:t>
            </a:r>
            <a:endParaRPr lang="en-US" altLang="zh-CN" dirty="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0344472" y="6669360"/>
            <a:ext cx="1384395" cy="18864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>
                <a:solidFill>
                  <a:schemeClr val="accent2"/>
                </a:solidFill>
                <a:latin typeface="Tahoma" panose="020B0604030504040204" pitchFamily="34" charset="0"/>
              </a:rPr>
              <a:t>1.3 network core</a:t>
            </a:r>
          </a:p>
        </p:txBody>
      </p:sp>
    </p:spTree>
    <p:extLst>
      <p:ext uri="{BB962C8B-B14F-4D97-AF65-F5344CB8AC3E}">
        <p14:creationId xmlns:p14="http://schemas.microsoft.com/office/powerpoint/2010/main" val="204660733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6BE4EF66-4041-4962-AA17-2054C84024F0}" type="slidenum">
              <a:rPr lang="en-US" altLang="zh-CN" sz="1200" smtClean="0">
                <a:solidFill>
                  <a:schemeClr val="accent4"/>
                </a:solidFill>
                <a:latin typeface="Tahoma" panose="020B0604030504040204" pitchFamily="34" charset="0"/>
              </a:rPr>
              <a:pPr/>
              <a:t>38</a:t>
            </a:fld>
            <a:endParaRPr lang="en-US" altLang="zh-CN" sz="1200" dirty="0">
              <a:solidFill>
                <a:schemeClr val="accent4"/>
              </a:solidFill>
              <a:latin typeface="Tahoma" panose="020B0604030504040204" pitchFamily="34" charset="0"/>
            </a:endParaRPr>
          </a:p>
        </p:txBody>
      </p:sp>
      <p:sp>
        <p:nvSpPr>
          <p:cNvPr id="7475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65100"/>
            <a:ext cx="8353425" cy="650875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zh-CN" sz="3600" dirty="0"/>
              <a:t>Internet structure: network of networks</a:t>
            </a:r>
            <a:endParaRPr lang="en-US" altLang="zh-CN" dirty="0"/>
          </a:p>
        </p:txBody>
      </p:sp>
      <p:sp>
        <p:nvSpPr>
          <p:cNvPr id="74754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479376" y="1088194"/>
            <a:ext cx="10377551" cy="906463"/>
          </a:xfrm>
        </p:spPr>
        <p:txBody>
          <a:bodyPr/>
          <a:lstStyle/>
          <a:p>
            <a:pPr marL="0" indent="0">
              <a:buSzPct val="75000"/>
              <a:buNone/>
            </a:pPr>
            <a:r>
              <a:rPr lang="en-US" altLang="zh-CN" sz="2400" i="1" dirty="0">
                <a:solidFill>
                  <a:srgbClr val="CC0000"/>
                </a:solidFill>
              </a:rPr>
              <a:t>Question: </a:t>
            </a:r>
            <a:r>
              <a:rPr lang="en-US" altLang="zh-CN" sz="2400" dirty="0"/>
              <a:t>given </a:t>
            </a:r>
            <a:r>
              <a:rPr lang="en-US" altLang="zh-CN" sz="2400" i="1" dirty="0"/>
              <a:t>millions</a:t>
            </a:r>
            <a:r>
              <a:rPr lang="en-US" altLang="zh-CN" sz="2400" dirty="0"/>
              <a:t> of access ISPs, how to connect them together?</a:t>
            </a:r>
          </a:p>
        </p:txBody>
      </p:sp>
      <p:pic>
        <p:nvPicPr>
          <p:cNvPr id="74755" name="Picture 76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87" y="699135"/>
            <a:ext cx="8313238" cy="1128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4756" name="Group 5"/>
          <p:cNvGrpSpPr>
            <a:grpSpLocks/>
          </p:cNvGrpSpPr>
          <p:nvPr/>
        </p:nvGrpSpPr>
        <p:grpSpPr bwMode="auto">
          <a:xfrm>
            <a:off x="1974885" y="1849418"/>
            <a:ext cx="8437529" cy="4559340"/>
            <a:chOff x="154925" y="1905661"/>
            <a:chExt cx="8436393" cy="4559691"/>
          </a:xfrm>
        </p:grpSpPr>
        <p:grpSp>
          <p:nvGrpSpPr>
            <p:cNvPr id="74759" name="Group 2"/>
            <p:cNvGrpSpPr>
              <a:grpSpLocks/>
            </p:cNvGrpSpPr>
            <p:nvPr/>
          </p:nvGrpSpPr>
          <p:grpSpPr bwMode="auto">
            <a:xfrm>
              <a:off x="1529396" y="2297655"/>
              <a:ext cx="648422" cy="418253"/>
              <a:chOff x="3053396" y="4304255"/>
              <a:chExt cx="648422" cy="418253"/>
            </a:xfrm>
          </p:grpSpPr>
          <p:sp>
            <p:nvSpPr>
              <p:cNvPr id="74811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74812" name="TextBox 1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zh-CN" sz="10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zh-CN" sz="10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net</a:t>
                </a:r>
              </a:p>
            </p:txBody>
          </p:sp>
        </p:grpSp>
        <p:grpSp>
          <p:nvGrpSpPr>
            <p:cNvPr id="74760" name="Group 131"/>
            <p:cNvGrpSpPr>
              <a:grpSpLocks/>
            </p:cNvGrpSpPr>
            <p:nvPr/>
          </p:nvGrpSpPr>
          <p:grpSpPr bwMode="auto">
            <a:xfrm>
              <a:off x="373696" y="3097755"/>
              <a:ext cx="648422" cy="418253"/>
              <a:chOff x="3053396" y="4304255"/>
              <a:chExt cx="648422" cy="418253"/>
            </a:xfrm>
          </p:grpSpPr>
          <p:sp>
            <p:nvSpPr>
              <p:cNvPr id="74809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74810" name="TextBox 133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zh-CN" sz="10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zh-CN" sz="10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net</a:t>
                </a:r>
              </a:p>
            </p:txBody>
          </p:sp>
        </p:grpSp>
        <p:grpSp>
          <p:nvGrpSpPr>
            <p:cNvPr id="74761" name="Group 135"/>
            <p:cNvGrpSpPr>
              <a:grpSpLocks/>
            </p:cNvGrpSpPr>
            <p:nvPr/>
          </p:nvGrpSpPr>
          <p:grpSpPr bwMode="auto">
            <a:xfrm>
              <a:off x="6037896" y="2551655"/>
              <a:ext cx="648422" cy="418253"/>
              <a:chOff x="3053396" y="4304255"/>
              <a:chExt cx="648422" cy="418253"/>
            </a:xfrm>
          </p:grpSpPr>
          <p:sp>
            <p:nvSpPr>
              <p:cNvPr id="74807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74808" name="TextBox 137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zh-CN" sz="10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zh-CN" sz="10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net</a:t>
                </a:r>
              </a:p>
            </p:txBody>
          </p:sp>
        </p:grpSp>
        <p:grpSp>
          <p:nvGrpSpPr>
            <p:cNvPr id="74762" name="Group 138"/>
            <p:cNvGrpSpPr>
              <a:grpSpLocks/>
            </p:cNvGrpSpPr>
            <p:nvPr/>
          </p:nvGrpSpPr>
          <p:grpSpPr bwMode="auto">
            <a:xfrm>
              <a:off x="945196" y="5409155"/>
              <a:ext cx="648422" cy="418253"/>
              <a:chOff x="3053396" y="4304255"/>
              <a:chExt cx="648422" cy="418253"/>
            </a:xfrm>
          </p:grpSpPr>
          <p:sp>
            <p:nvSpPr>
              <p:cNvPr id="74805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74806" name="TextBox 140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zh-CN" sz="10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zh-CN" sz="10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net</a:t>
                </a:r>
              </a:p>
            </p:txBody>
          </p:sp>
        </p:grpSp>
        <p:grpSp>
          <p:nvGrpSpPr>
            <p:cNvPr id="74763" name="Group 141"/>
            <p:cNvGrpSpPr>
              <a:grpSpLocks/>
            </p:cNvGrpSpPr>
            <p:nvPr/>
          </p:nvGrpSpPr>
          <p:grpSpPr bwMode="auto">
            <a:xfrm>
              <a:off x="526096" y="4786855"/>
              <a:ext cx="648422" cy="418253"/>
              <a:chOff x="3053396" y="4304255"/>
              <a:chExt cx="648422" cy="418253"/>
            </a:xfrm>
          </p:grpSpPr>
          <p:sp>
            <p:nvSpPr>
              <p:cNvPr id="74803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74804" name="TextBox 143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zh-CN" sz="10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zh-CN" sz="10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net</a:t>
                </a:r>
              </a:p>
            </p:txBody>
          </p:sp>
        </p:grpSp>
        <p:grpSp>
          <p:nvGrpSpPr>
            <p:cNvPr id="74764" name="Group 144"/>
            <p:cNvGrpSpPr>
              <a:grpSpLocks/>
            </p:cNvGrpSpPr>
            <p:nvPr/>
          </p:nvGrpSpPr>
          <p:grpSpPr bwMode="auto">
            <a:xfrm>
              <a:off x="297496" y="4126455"/>
              <a:ext cx="648422" cy="418253"/>
              <a:chOff x="3053396" y="4304255"/>
              <a:chExt cx="648422" cy="418253"/>
            </a:xfrm>
          </p:grpSpPr>
          <p:sp>
            <p:nvSpPr>
              <p:cNvPr id="74801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74802" name="TextBox 146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zh-CN" sz="10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zh-CN" sz="10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net</a:t>
                </a:r>
              </a:p>
            </p:txBody>
          </p:sp>
        </p:grpSp>
        <p:grpSp>
          <p:nvGrpSpPr>
            <p:cNvPr id="74765" name="Group 147"/>
            <p:cNvGrpSpPr>
              <a:grpSpLocks/>
            </p:cNvGrpSpPr>
            <p:nvPr/>
          </p:nvGrpSpPr>
          <p:grpSpPr bwMode="auto">
            <a:xfrm>
              <a:off x="6787196" y="2983455"/>
              <a:ext cx="648422" cy="418253"/>
              <a:chOff x="3053396" y="4304255"/>
              <a:chExt cx="648422" cy="418253"/>
            </a:xfrm>
          </p:grpSpPr>
          <p:sp>
            <p:nvSpPr>
              <p:cNvPr id="74799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74800" name="TextBox 149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zh-CN" sz="10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zh-CN" sz="10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net</a:t>
                </a:r>
              </a:p>
            </p:txBody>
          </p:sp>
        </p:grpSp>
        <p:grpSp>
          <p:nvGrpSpPr>
            <p:cNvPr id="74766" name="Group 150"/>
            <p:cNvGrpSpPr>
              <a:grpSpLocks/>
            </p:cNvGrpSpPr>
            <p:nvPr/>
          </p:nvGrpSpPr>
          <p:grpSpPr bwMode="auto">
            <a:xfrm>
              <a:off x="3129596" y="2056355"/>
              <a:ext cx="648422" cy="418253"/>
              <a:chOff x="3053396" y="4304255"/>
              <a:chExt cx="648422" cy="418253"/>
            </a:xfrm>
          </p:grpSpPr>
          <p:sp>
            <p:nvSpPr>
              <p:cNvPr id="74797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74798" name="TextBox 152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zh-CN" sz="10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zh-CN" sz="10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net</a:t>
                </a:r>
              </a:p>
            </p:txBody>
          </p:sp>
        </p:grpSp>
        <p:grpSp>
          <p:nvGrpSpPr>
            <p:cNvPr id="74767" name="Group 153"/>
            <p:cNvGrpSpPr>
              <a:grpSpLocks/>
            </p:cNvGrpSpPr>
            <p:nvPr/>
          </p:nvGrpSpPr>
          <p:grpSpPr bwMode="auto">
            <a:xfrm>
              <a:off x="754696" y="2704055"/>
              <a:ext cx="648422" cy="418253"/>
              <a:chOff x="3053396" y="4304255"/>
              <a:chExt cx="648422" cy="418253"/>
            </a:xfrm>
          </p:grpSpPr>
          <p:sp>
            <p:nvSpPr>
              <p:cNvPr id="74795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74796" name="TextBox 155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zh-CN" sz="10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zh-CN" sz="10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net</a:t>
                </a:r>
              </a:p>
            </p:txBody>
          </p:sp>
        </p:grpSp>
        <p:grpSp>
          <p:nvGrpSpPr>
            <p:cNvPr id="74768" name="Group 156"/>
            <p:cNvGrpSpPr>
              <a:grpSpLocks/>
            </p:cNvGrpSpPr>
            <p:nvPr/>
          </p:nvGrpSpPr>
          <p:grpSpPr bwMode="auto">
            <a:xfrm>
              <a:off x="4043996" y="2030955"/>
              <a:ext cx="648422" cy="418253"/>
              <a:chOff x="3053396" y="4304255"/>
              <a:chExt cx="648422" cy="418253"/>
            </a:xfrm>
          </p:grpSpPr>
          <p:sp>
            <p:nvSpPr>
              <p:cNvPr id="74793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74794" name="TextBox 158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zh-CN" sz="10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zh-CN" sz="10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net</a:t>
                </a:r>
              </a:p>
            </p:txBody>
          </p:sp>
        </p:grpSp>
        <p:grpSp>
          <p:nvGrpSpPr>
            <p:cNvPr id="74769" name="Group 160"/>
            <p:cNvGrpSpPr>
              <a:grpSpLocks/>
            </p:cNvGrpSpPr>
            <p:nvPr/>
          </p:nvGrpSpPr>
          <p:grpSpPr bwMode="auto">
            <a:xfrm>
              <a:off x="7104696" y="5663155"/>
              <a:ext cx="648422" cy="418253"/>
              <a:chOff x="3053396" y="4304255"/>
              <a:chExt cx="648422" cy="418253"/>
            </a:xfrm>
          </p:grpSpPr>
          <p:sp>
            <p:nvSpPr>
              <p:cNvPr id="74791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74792" name="TextBox 162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zh-CN" sz="10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zh-CN" sz="10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net</a:t>
                </a:r>
              </a:p>
            </p:txBody>
          </p:sp>
        </p:grpSp>
        <p:grpSp>
          <p:nvGrpSpPr>
            <p:cNvPr id="74770" name="Group 163"/>
            <p:cNvGrpSpPr>
              <a:grpSpLocks/>
            </p:cNvGrpSpPr>
            <p:nvPr/>
          </p:nvGrpSpPr>
          <p:grpSpPr bwMode="auto">
            <a:xfrm>
              <a:off x="7942896" y="5015455"/>
              <a:ext cx="648422" cy="418253"/>
              <a:chOff x="3053396" y="4304255"/>
              <a:chExt cx="648422" cy="418253"/>
            </a:xfrm>
          </p:grpSpPr>
          <p:sp>
            <p:nvSpPr>
              <p:cNvPr id="74789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74790" name="TextBox 165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zh-CN" sz="10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zh-CN" sz="10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net</a:t>
                </a:r>
              </a:p>
            </p:txBody>
          </p:sp>
        </p:grpSp>
        <p:grpSp>
          <p:nvGrpSpPr>
            <p:cNvPr id="74771" name="Group 166"/>
            <p:cNvGrpSpPr>
              <a:grpSpLocks/>
            </p:cNvGrpSpPr>
            <p:nvPr/>
          </p:nvGrpSpPr>
          <p:grpSpPr bwMode="auto">
            <a:xfrm>
              <a:off x="7714296" y="4101055"/>
              <a:ext cx="648422" cy="418253"/>
              <a:chOff x="3053396" y="4304255"/>
              <a:chExt cx="648422" cy="418253"/>
            </a:xfrm>
          </p:grpSpPr>
          <p:sp>
            <p:nvSpPr>
              <p:cNvPr id="74787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74788" name="TextBox 168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zh-CN" sz="10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zh-CN" sz="10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net</a:t>
                </a:r>
              </a:p>
            </p:txBody>
          </p:sp>
        </p:grpSp>
        <p:grpSp>
          <p:nvGrpSpPr>
            <p:cNvPr id="74772" name="Group 169"/>
            <p:cNvGrpSpPr>
              <a:grpSpLocks/>
            </p:cNvGrpSpPr>
            <p:nvPr/>
          </p:nvGrpSpPr>
          <p:grpSpPr bwMode="auto">
            <a:xfrm>
              <a:off x="4869496" y="5904455"/>
              <a:ext cx="648422" cy="418253"/>
              <a:chOff x="3053396" y="4304255"/>
              <a:chExt cx="648422" cy="418253"/>
            </a:xfrm>
          </p:grpSpPr>
          <p:sp>
            <p:nvSpPr>
              <p:cNvPr id="74785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74786" name="TextBox 171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zh-CN" sz="10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zh-CN" sz="10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net</a:t>
                </a:r>
              </a:p>
            </p:txBody>
          </p:sp>
        </p:grpSp>
        <p:grpSp>
          <p:nvGrpSpPr>
            <p:cNvPr id="74773" name="Group 172"/>
            <p:cNvGrpSpPr>
              <a:grpSpLocks/>
            </p:cNvGrpSpPr>
            <p:nvPr/>
          </p:nvGrpSpPr>
          <p:grpSpPr bwMode="auto">
            <a:xfrm>
              <a:off x="3955096" y="6044155"/>
              <a:ext cx="648422" cy="418253"/>
              <a:chOff x="3053396" y="4304255"/>
              <a:chExt cx="648422" cy="418253"/>
            </a:xfrm>
          </p:grpSpPr>
          <p:sp>
            <p:nvSpPr>
              <p:cNvPr id="74783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74784" name="TextBox 174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zh-CN" sz="10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zh-CN" sz="10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net</a:t>
                </a:r>
              </a:p>
            </p:txBody>
          </p:sp>
        </p:grpSp>
        <p:grpSp>
          <p:nvGrpSpPr>
            <p:cNvPr id="74774" name="Group 175"/>
            <p:cNvGrpSpPr>
              <a:grpSpLocks/>
            </p:cNvGrpSpPr>
            <p:nvPr/>
          </p:nvGrpSpPr>
          <p:grpSpPr bwMode="auto">
            <a:xfrm>
              <a:off x="2735896" y="5891755"/>
              <a:ext cx="648422" cy="418253"/>
              <a:chOff x="3053396" y="4304255"/>
              <a:chExt cx="648422" cy="418253"/>
            </a:xfrm>
          </p:grpSpPr>
          <p:sp>
            <p:nvSpPr>
              <p:cNvPr id="74781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74782" name="TextBox 177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zh-CN" sz="10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zh-CN" sz="10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net</a:t>
                </a:r>
              </a:p>
            </p:txBody>
          </p:sp>
        </p:grpSp>
        <p:sp>
          <p:nvSpPr>
            <p:cNvPr id="74775" name="TextBox 4"/>
            <p:cNvSpPr txBox="1">
              <a:spLocks noChangeArrowheads="1"/>
            </p:cNvSpPr>
            <p:nvPr/>
          </p:nvSpPr>
          <p:spPr bwMode="auto">
            <a:xfrm rot="1053502">
              <a:off x="5202038" y="1955780"/>
              <a:ext cx="426663" cy="5232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sz="2800">
                  <a:solidFill>
                    <a:srgbClr val="000099"/>
                  </a:solidFill>
                  <a:latin typeface="Comic Sans MS" panose="030F0702030302020204" pitchFamily="66" charset="0"/>
                </a:rPr>
                <a:t>…</a:t>
              </a:r>
            </a:p>
          </p:txBody>
        </p:sp>
        <p:sp>
          <p:nvSpPr>
            <p:cNvPr id="74776" name="TextBox 179"/>
            <p:cNvSpPr txBox="1">
              <a:spLocks noChangeArrowheads="1"/>
            </p:cNvSpPr>
            <p:nvPr/>
          </p:nvSpPr>
          <p:spPr bwMode="auto">
            <a:xfrm rot="2829263">
              <a:off x="7487992" y="3429035"/>
              <a:ext cx="426753" cy="523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sz="2800">
                  <a:solidFill>
                    <a:srgbClr val="000099"/>
                  </a:solidFill>
                  <a:latin typeface="Comic Sans MS" panose="030F0702030302020204" pitchFamily="66" charset="0"/>
                </a:rPr>
                <a:t>…</a:t>
              </a:r>
            </a:p>
          </p:txBody>
        </p:sp>
        <p:sp>
          <p:nvSpPr>
            <p:cNvPr id="74777" name="TextBox 180"/>
            <p:cNvSpPr txBox="1">
              <a:spLocks noChangeArrowheads="1"/>
            </p:cNvSpPr>
            <p:nvPr/>
          </p:nvSpPr>
          <p:spPr bwMode="auto">
            <a:xfrm rot="9845918">
              <a:off x="6156779" y="5942092"/>
              <a:ext cx="426663" cy="5232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sz="2800">
                  <a:solidFill>
                    <a:srgbClr val="000099"/>
                  </a:solidFill>
                  <a:latin typeface="Comic Sans MS" panose="030F0702030302020204" pitchFamily="66" charset="0"/>
                </a:rPr>
                <a:t>…</a:t>
              </a:r>
            </a:p>
          </p:txBody>
        </p:sp>
        <p:sp>
          <p:nvSpPr>
            <p:cNvPr id="74778" name="TextBox 181"/>
            <p:cNvSpPr txBox="1">
              <a:spLocks noChangeArrowheads="1"/>
            </p:cNvSpPr>
            <p:nvPr/>
          </p:nvSpPr>
          <p:spPr bwMode="auto">
            <a:xfrm rot="11651262">
              <a:off x="1789324" y="5845449"/>
              <a:ext cx="426663" cy="5232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sz="2800">
                  <a:solidFill>
                    <a:srgbClr val="000099"/>
                  </a:solidFill>
                  <a:latin typeface="Comic Sans MS" panose="030F0702030302020204" pitchFamily="66" charset="0"/>
                </a:rPr>
                <a:t>…</a:t>
              </a:r>
            </a:p>
          </p:txBody>
        </p:sp>
        <p:sp>
          <p:nvSpPr>
            <p:cNvPr id="74779" name="TextBox 182"/>
            <p:cNvSpPr txBox="1">
              <a:spLocks noChangeArrowheads="1"/>
            </p:cNvSpPr>
            <p:nvPr/>
          </p:nvSpPr>
          <p:spPr bwMode="auto">
            <a:xfrm rot="16607303">
              <a:off x="203123" y="3539060"/>
              <a:ext cx="426753" cy="523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sz="2800">
                  <a:solidFill>
                    <a:srgbClr val="000099"/>
                  </a:solidFill>
                  <a:latin typeface="Comic Sans MS" panose="030F0702030302020204" pitchFamily="66" charset="0"/>
                </a:rPr>
                <a:t>…</a:t>
              </a:r>
            </a:p>
          </p:txBody>
        </p:sp>
        <p:sp>
          <p:nvSpPr>
            <p:cNvPr id="74780" name="TextBox 183"/>
            <p:cNvSpPr txBox="1">
              <a:spLocks noChangeArrowheads="1"/>
            </p:cNvSpPr>
            <p:nvPr/>
          </p:nvSpPr>
          <p:spPr bwMode="auto">
            <a:xfrm rot="20582737">
              <a:off x="2388914" y="1905661"/>
              <a:ext cx="426663" cy="5232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sz="2800">
                  <a:solidFill>
                    <a:srgbClr val="000099"/>
                  </a:solidFill>
                  <a:latin typeface="Comic Sans MS" panose="030F0702030302020204" pitchFamily="66" charset="0"/>
                </a:rPr>
                <a:t>…</a:t>
              </a:r>
            </a:p>
          </p:txBody>
        </p:sp>
      </p:grpSp>
      <p:sp>
        <p:nvSpPr>
          <p:cNvPr id="62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0344472" y="6669360"/>
            <a:ext cx="1384395" cy="18864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>
                <a:solidFill>
                  <a:schemeClr val="accent2"/>
                </a:solidFill>
                <a:latin typeface="Tahoma" panose="020B0604030504040204" pitchFamily="34" charset="0"/>
              </a:rPr>
              <a:t>1.3 network core</a:t>
            </a:r>
          </a:p>
        </p:txBody>
      </p:sp>
    </p:spTree>
    <p:extLst>
      <p:ext uri="{BB962C8B-B14F-4D97-AF65-F5344CB8AC3E}">
        <p14:creationId xmlns:p14="http://schemas.microsoft.com/office/powerpoint/2010/main" val="402838697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14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612191F3-25BE-4705-97D2-0B11789DFF20}" type="slidenum">
              <a:rPr lang="en-US" altLang="zh-CN" sz="1200" smtClean="0">
                <a:solidFill>
                  <a:schemeClr val="accent4"/>
                </a:solidFill>
                <a:latin typeface="Tahoma" panose="020B0604030504040204" pitchFamily="34" charset="0"/>
              </a:rPr>
              <a:pPr/>
              <a:t>39</a:t>
            </a:fld>
            <a:endParaRPr lang="en-US" altLang="zh-CN" sz="1200" dirty="0">
              <a:solidFill>
                <a:schemeClr val="accent4"/>
              </a:solidFill>
              <a:latin typeface="Tahoma" panose="020B0604030504040204" pitchFamily="34" charset="0"/>
            </a:endParaRPr>
          </a:p>
        </p:txBody>
      </p:sp>
      <p:sp>
        <p:nvSpPr>
          <p:cNvPr id="76801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827654" y="124620"/>
            <a:ext cx="8493125" cy="650875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zh-CN" sz="3600" dirty="0"/>
              <a:t>Internet structure: network of networks</a:t>
            </a:r>
            <a:endParaRPr lang="en-US" altLang="zh-CN" dirty="0"/>
          </a:p>
        </p:txBody>
      </p:sp>
      <p:sp>
        <p:nvSpPr>
          <p:cNvPr id="76802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1993401" y="1016191"/>
            <a:ext cx="8204200" cy="673100"/>
          </a:xfrm>
        </p:spPr>
        <p:txBody>
          <a:bodyPr>
            <a:normAutofit fontScale="92500"/>
          </a:bodyPr>
          <a:lstStyle/>
          <a:p>
            <a:pPr marL="0" indent="0">
              <a:buSzPct val="75000"/>
              <a:buNone/>
            </a:pPr>
            <a:r>
              <a:rPr lang="en-US" altLang="zh-CN" sz="2400" i="1" dirty="0">
                <a:solidFill>
                  <a:srgbClr val="CC0000"/>
                </a:solidFill>
              </a:rPr>
              <a:t>Option: </a:t>
            </a:r>
            <a:r>
              <a:rPr lang="en-US" altLang="zh-CN" sz="2400" i="1" dirty="0"/>
              <a:t>connect each access ISP to every other access ISP? </a:t>
            </a:r>
          </a:p>
          <a:p>
            <a:pPr marL="0" indent="0">
              <a:buSzPct val="75000"/>
              <a:buNone/>
            </a:pPr>
            <a:endParaRPr lang="en-US" altLang="zh-CN" sz="2400" dirty="0"/>
          </a:p>
        </p:txBody>
      </p:sp>
      <p:pic>
        <p:nvPicPr>
          <p:cNvPr id="76803" name="Picture 76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1026" y="674689"/>
            <a:ext cx="8281284" cy="1508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6804" name="Group 141"/>
          <p:cNvGrpSpPr>
            <a:grpSpLocks/>
          </p:cNvGrpSpPr>
          <p:nvPr/>
        </p:nvGrpSpPr>
        <p:grpSpPr bwMode="auto">
          <a:xfrm>
            <a:off x="2346325" y="4730751"/>
            <a:ext cx="647700" cy="417513"/>
            <a:chOff x="3053396" y="4304255"/>
            <a:chExt cx="648422" cy="418253"/>
          </a:xfrm>
        </p:grpSpPr>
        <p:sp>
          <p:nvSpPr>
            <p:cNvPr id="76912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76913" name="TextBox 143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FF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FF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76805" name="Group 144"/>
          <p:cNvGrpSpPr>
            <a:grpSpLocks/>
          </p:cNvGrpSpPr>
          <p:nvPr/>
        </p:nvGrpSpPr>
        <p:grpSpPr bwMode="auto">
          <a:xfrm>
            <a:off x="2117725" y="4070351"/>
            <a:ext cx="647700" cy="417513"/>
            <a:chOff x="3053396" y="4304255"/>
            <a:chExt cx="648422" cy="418253"/>
          </a:xfrm>
        </p:grpSpPr>
        <p:sp>
          <p:nvSpPr>
            <p:cNvPr id="76910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76911" name="TextBox 146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FF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FF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sp>
        <p:nvSpPr>
          <p:cNvPr id="76806" name="TextBox 181"/>
          <p:cNvSpPr txBox="1">
            <a:spLocks noChangeArrowheads="1"/>
          </p:cNvSpPr>
          <p:nvPr/>
        </p:nvSpPr>
        <p:spPr bwMode="auto">
          <a:xfrm rot="11651262">
            <a:off x="3609341" y="5789148"/>
            <a:ext cx="42672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2800">
                <a:solidFill>
                  <a:srgbClr val="0000FF"/>
                </a:solidFill>
                <a:latin typeface="Comic Sans MS" panose="030F0702030302020204" pitchFamily="66" charset="0"/>
              </a:rPr>
              <a:t>…</a:t>
            </a:r>
          </a:p>
        </p:txBody>
      </p:sp>
      <p:sp>
        <p:nvSpPr>
          <p:cNvPr id="76807" name="TextBox 182"/>
          <p:cNvSpPr txBox="1">
            <a:spLocks noChangeArrowheads="1"/>
          </p:cNvSpPr>
          <p:nvPr/>
        </p:nvSpPr>
        <p:spPr bwMode="auto">
          <a:xfrm rot="16607303">
            <a:off x="2023428" y="3482509"/>
            <a:ext cx="42672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2800">
                <a:solidFill>
                  <a:srgbClr val="0000FF"/>
                </a:solidFill>
                <a:latin typeface="Comic Sans MS" panose="030F0702030302020204" pitchFamily="66" charset="0"/>
              </a:rPr>
              <a:t>…</a:t>
            </a:r>
          </a:p>
        </p:txBody>
      </p:sp>
      <p:sp>
        <p:nvSpPr>
          <p:cNvPr id="76808" name="TextBox 183"/>
          <p:cNvSpPr txBox="1">
            <a:spLocks noChangeArrowheads="1"/>
          </p:cNvSpPr>
          <p:nvPr/>
        </p:nvSpPr>
        <p:spPr bwMode="auto">
          <a:xfrm rot="20582737">
            <a:off x="4151314" y="1849439"/>
            <a:ext cx="5429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2800">
                <a:solidFill>
                  <a:srgbClr val="0000FF"/>
                </a:solidFill>
              </a:rPr>
              <a:t>…</a:t>
            </a:r>
          </a:p>
        </p:txBody>
      </p:sp>
      <p:grpSp>
        <p:nvGrpSpPr>
          <p:cNvPr id="19" name="Group 25"/>
          <p:cNvGrpSpPr>
            <a:grpSpLocks/>
          </p:cNvGrpSpPr>
          <p:nvPr/>
        </p:nvGrpSpPr>
        <p:grpSpPr bwMode="auto">
          <a:xfrm>
            <a:off x="2432038" y="2281239"/>
            <a:ext cx="7361250" cy="3766575"/>
            <a:chOff x="888113" y="2295063"/>
            <a:chExt cx="7361783" cy="3767538"/>
          </a:xfrm>
        </p:grpSpPr>
        <p:cxnSp>
          <p:nvCxnSpPr>
            <p:cNvPr id="76890" name="Straight Connector 7"/>
            <p:cNvCxnSpPr>
              <a:cxnSpLocks noChangeShapeType="1"/>
              <a:stCxn id="76852" idx="0"/>
            </p:cNvCxnSpPr>
            <p:nvPr/>
          </p:nvCxnSpPr>
          <p:spPr bwMode="auto">
            <a:xfrm flipV="1">
              <a:off x="1661409" y="2570969"/>
              <a:ext cx="577293" cy="28026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91" name="Straight Connector 188"/>
            <p:cNvCxnSpPr>
              <a:cxnSpLocks noChangeShapeType="1"/>
              <a:stCxn id="76852" idx="0"/>
            </p:cNvCxnSpPr>
            <p:nvPr/>
          </p:nvCxnSpPr>
          <p:spPr bwMode="auto">
            <a:xfrm flipH="1" flipV="1">
              <a:off x="1509155" y="3032403"/>
              <a:ext cx="171469" cy="23271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92" name="Straight Connector 190"/>
            <p:cNvCxnSpPr>
              <a:cxnSpLocks noChangeShapeType="1"/>
              <a:stCxn id="76852" idx="0"/>
            </p:cNvCxnSpPr>
            <p:nvPr/>
          </p:nvCxnSpPr>
          <p:spPr bwMode="auto">
            <a:xfrm flipH="1" flipV="1">
              <a:off x="1185287" y="3451504"/>
              <a:ext cx="495337" cy="190802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93" name="Straight Connector 192"/>
            <p:cNvCxnSpPr>
              <a:cxnSpLocks noChangeShapeType="1"/>
              <a:stCxn id="76852" idx="0"/>
            </p:cNvCxnSpPr>
            <p:nvPr/>
          </p:nvCxnSpPr>
          <p:spPr bwMode="auto">
            <a:xfrm flipH="1" flipV="1">
              <a:off x="1181567" y="4298698"/>
              <a:ext cx="499057" cy="106082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94" name="Straight Connector 195"/>
            <p:cNvCxnSpPr>
              <a:cxnSpLocks noChangeShapeType="1"/>
              <a:stCxn id="76852" idx="0"/>
            </p:cNvCxnSpPr>
            <p:nvPr/>
          </p:nvCxnSpPr>
          <p:spPr bwMode="auto">
            <a:xfrm flipH="1" flipV="1">
              <a:off x="1386886" y="4980292"/>
              <a:ext cx="293738" cy="37923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95" name="Straight Connector 197"/>
            <p:cNvCxnSpPr>
              <a:cxnSpLocks noChangeShapeType="1"/>
              <a:endCxn id="76852" idx="0"/>
            </p:cNvCxnSpPr>
            <p:nvPr/>
          </p:nvCxnSpPr>
          <p:spPr bwMode="auto">
            <a:xfrm flipH="1" flipV="1">
              <a:off x="1661409" y="5373637"/>
              <a:ext cx="1526432" cy="59300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96" name="Straight Connector 199"/>
            <p:cNvCxnSpPr>
              <a:cxnSpLocks noChangeShapeType="1"/>
              <a:endCxn id="76852" idx="0"/>
            </p:cNvCxnSpPr>
            <p:nvPr/>
          </p:nvCxnSpPr>
          <p:spPr bwMode="auto">
            <a:xfrm flipH="1" flipV="1">
              <a:off x="1680624" y="5359527"/>
              <a:ext cx="2723702" cy="70307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97" name="Straight Connector 201"/>
            <p:cNvCxnSpPr>
              <a:cxnSpLocks noChangeShapeType="1"/>
              <a:endCxn id="76852" idx="0"/>
            </p:cNvCxnSpPr>
            <p:nvPr/>
          </p:nvCxnSpPr>
          <p:spPr bwMode="auto">
            <a:xfrm flipH="1" flipV="1">
              <a:off x="1680624" y="5359527"/>
              <a:ext cx="3605885" cy="61900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98" name="Straight Connector 203"/>
            <p:cNvCxnSpPr>
              <a:cxnSpLocks noChangeShapeType="1"/>
              <a:endCxn id="76852" idx="0"/>
            </p:cNvCxnSpPr>
            <p:nvPr/>
          </p:nvCxnSpPr>
          <p:spPr bwMode="auto">
            <a:xfrm flipH="1">
              <a:off x="1680624" y="5184745"/>
              <a:ext cx="6569272" cy="17478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99" name="Straight Connector 204"/>
            <p:cNvCxnSpPr>
              <a:cxnSpLocks noChangeShapeType="1"/>
              <a:endCxn id="76852" idx="0"/>
            </p:cNvCxnSpPr>
            <p:nvPr/>
          </p:nvCxnSpPr>
          <p:spPr bwMode="auto">
            <a:xfrm flipH="1" flipV="1">
              <a:off x="1680624" y="5359527"/>
              <a:ext cx="5742435" cy="48670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900" name="Straight Connector 207"/>
            <p:cNvCxnSpPr>
              <a:cxnSpLocks noChangeShapeType="1"/>
              <a:endCxn id="76852" idx="0"/>
            </p:cNvCxnSpPr>
            <p:nvPr/>
          </p:nvCxnSpPr>
          <p:spPr bwMode="auto">
            <a:xfrm flipH="1">
              <a:off x="1680624" y="4311835"/>
              <a:ext cx="6338019" cy="10476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901" name="Straight Connector 209"/>
            <p:cNvCxnSpPr>
              <a:cxnSpLocks noChangeShapeType="1"/>
              <a:endCxn id="76852" idx="0"/>
            </p:cNvCxnSpPr>
            <p:nvPr/>
          </p:nvCxnSpPr>
          <p:spPr bwMode="auto">
            <a:xfrm flipH="1">
              <a:off x="1680624" y="3273553"/>
              <a:ext cx="5749312" cy="208597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902" name="Straight Connector 211"/>
            <p:cNvCxnSpPr>
              <a:cxnSpLocks noChangeShapeType="1"/>
              <a:endCxn id="76852" idx="0"/>
            </p:cNvCxnSpPr>
            <p:nvPr/>
          </p:nvCxnSpPr>
          <p:spPr bwMode="auto">
            <a:xfrm flipH="1">
              <a:off x="1680624" y="2784308"/>
              <a:ext cx="4942318" cy="257521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903" name="Straight Connector 213"/>
            <p:cNvCxnSpPr>
              <a:cxnSpLocks noChangeShapeType="1"/>
              <a:endCxn id="76852" idx="0"/>
            </p:cNvCxnSpPr>
            <p:nvPr/>
          </p:nvCxnSpPr>
          <p:spPr bwMode="auto">
            <a:xfrm flipH="1">
              <a:off x="1680624" y="2295063"/>
              <a:ext cx="2971398" cy="306446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904" name="Straight Connector 215"/>
            <p:cNvCxnSpPr>
              <a:cxnSpLocks noChangeShapeType="1"/>
              <a:endCxn id="76852" idx="0"/>
            </p:cNvCxnSpPr>
            <p:nvPr/>
          </p:nvCxnSpPr>
          <p:spPr bwMode="auto">
            <a:xfrm flipH="1">
              <a:off x="1680624" y="2295321"/>
              <a:ext cx="2025496" cy="306420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76905" name="TextBox 24"/>
            <p:cNvSpPr txBox="1">
              <a:spLocks noChangeArrowheads="1"/>
            </p:cNvSpPr>
            <p:nvPr/>
          </p:nvSpPr>
          <p:spPr bwMode="auto">
            <a:xfrm rot="5710989">
              <a:off x="888727" y="4114457"/>
              <a:ext cx="306572" cy="3077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sz="1400">
                  <a:solidFill>
                    <a:srgbClr val="0000FF"/>
                  </a:solidFill>
                  <a:latin typeface="Comic Sans MS" panose="030F0702030302020204" pitchFamily="66" charset="0"/>
                </a:rPr>
                <a:t>…</a:t>
              </a:r>
            </a:p>
          </p:txBody>
        </p:sp>
        <p:sp>
          <p:nvSpPr>
            <p:cNvPr id="76906" name="TextBox 218"/>
            <p:cNvSpPr txBox="1">
              <a:spLocks noChangeArrowheads="1"/>
            </p:cNvSpPr>
            <p:nvPr/>
          </p:nvSpPr>
          <p:spPr bwMode="auto">
            <a:xfrm rot="7515077">
              <a:off x="4540305" y="5728751"/>
              <a:ext cx="306572" cy="3077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sz="1400">
                  <a:solidFill>
                    <a:srgbClr val="0000FF"/>
                  </a:solidFill>
                  <a:latin typeface="Comic Sans MS" panose="030F0702030302020204" pitchFamily="66" charset="0"/>
                </a:rPr>
                <a:t>…</a:t>
              </a:r>
            </a:p>
          </p:txBody>
        </p:sp>
        <p:sp>
          <p:nvSpPr>
            <p:cNvPr id="76907" name="TextBox 219"/>
            <p:cNvSpPr txBox="1">
              <a:spLocks noChangeArrowheads="1"/>
            </p:cNvSpPr>
            <p:nvPr/>
          </p:nvSpPr>
          <p:spPr bwMode="auto">
            <a:xfrm rot="3940343">
              <a:off x="6441997" y="3846195"/>
              <a:ext cx="393156" cy="4616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>
                  <a:solidFill>
                    <a:srgbClr val="0000FF"/>
                  </a:solidFill>
                  <a:latin typeface="Comic Sans MS" panose="030F0702030302020204" pitchFamily="66" charset="0"/>
                </a:rPr>
                <a:t>…</a:t>
              </a:r>
            </a:p>
          </p:txBody>
        </p:sp>
        <p:sp>
          <p:nvSpPr>
            <p:cNvPr id="76908" name="TextBox 220"/>
            <p:cNvSpPr txBox="1">
              <a:spLocks noChangeArrowheads="1"/>
            </p:cNvSpPr>
            <p:nvPr/>
          </p:nvSpPr>
          <p:spPr bwMode="auto">
            <a:xfrm rot="2048420">
              <a:off x="4532672" y="2684626"/>
              <a:ext cx="393084" cy="4617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>
                  <a:solidFill>
                    <a:srgbClr val="0000FF"/>
                  </a:solidFill>
                  <a:latin typeface="Comic Sans MS" panose="030F0702030302020204" pitchFamily="66" charset="0"/>
                </a:rPr>
                <a:t>…</a:t>
              </a:r>
            </a:p>
          </p:txBody>
        </p:sp>
        <p:sp>
          <p:nvSpPr>
            <p:cNvPr id="76909" name="TextBox 221"/>
            <p:cNvSpPr txBox="1">
              <a:spLocks noChangeArrowheads="1"/>
            </p:cNvSpPr>
            <p:nvPr/>
          </p:nvSpPr>
          <p:spPr bwMode="auto">
            <a:xfrm rot="21283864">
              <a:off x="2239659" y="2687322"/>
              <a:ext cx="393084" cy="4617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>
                  <a:solidFill>
                    <a:srgbClr val="0000FF"/>
                  </a:solidFill>
                  <a:latin typeface="Comic Sans MS" panose="030F0702030302020204" pitchFamily="66" charset="0"/>
                </a:rPr>
                <a:t>…</a:t>
              </a:r>
            </a:p>
          </p:txBody>
        </p:sp>
      </p:grpSp>
      <p:grpSp>
        <p:nvGrpSpPr>
          <p:cNvPr id="20" name="Group 223"/>
          <p:cNvGrpSpPr>
            <a:grpSpLocks/>
          </p:cNvGrpSpPr>
          <p:nvPr/>
        </p:nvGrpSpPr>
        <p:grpSpPr bwMode="auto">
          <a:xfrm>
            <a:off x="2682875" y="2305050"/>
            <a:ext cx="7094538" cy="3695700"/>
            <a:chOff x="862570" y="2361120"/>
            <a:chExt cx="7094553" cy="3695520"/>
          </a:xfrm>
        </p:grpSpPr>
        <p:cxnSp>
          <p:nvCxnSpPr>
            <p:cNvPr id="76875" name="Straight Connector 224"/>
            <p:cNvCxnSpPr>
              <a:cxnSpLocks noChangeShapeType="1"/>
            </p:cNvCxnSpPr>
            <p:nvPr/>
          </p:nvCxnSpPr>
          <p:spPr bwMode="auto">
            <a:xfrm flipH="1">
              <a:off x="1446332" y="2897188"/>
              <a:ext cx="4736982" cy="25351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76" name="Straight Connector 225"/>
            <p:cNvCxnSpPr>
              <a:cxnSpLocks noChangeShapeType="1"/>
            </p:cNvCxnSpPr>
            <p:nvPr/>
          </p:nvCxnSpPr>
          <p:spPr bwMode="auto">
            <a:xfrm flipH="1">
              <a:off x="2972043" y="2885760"/>
              <a:ext cx="3213953" cy="30412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77" name="Straight Connector 226"/>
            <p:cNvCxnSpPr>
              <a:cxnSpLocks noChangeShapeType="1"/>
            </p:cNvCxnSpPr>
            <p:nvPr/>
          </p:nvCxnSpPr>
          <p:spPr bwMode="auto">
            <a:xfrm flipH="1">
              <a:off x="4328465" y="2877120"/>
              <a:ext cx="1866171" cy="317952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78" name="Straight Connector 227"/>
            <p:cNvCxnSpPr>
              <a:cxnSpLocks noChangeShapeType="1"/>
            </p:cNvCxnSpPr>
            <p:nvPr/>
          </p:nvCxnSpPr>
          <p:spPr bwMode="auto">
            <a:xfrm flipH="1">
              <a:off x="5270184" y="2877120"/>
              <a:ext cx="915812" cy="305856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79" name="Straight Connector 228"/>
            <p:cNvCxnSpPr>
              <a:cxnSpLocks noChangeShapeType="1"/>
            </p:cNvCxnSpPr>
            <p:nvPr/>
          </p:nvCxnSpPr>
          <p:spPr bwMode="auto">
            <a:xfrm>
              <a:off x="6167438" y="2901156"/>
              <a:ext cx="1141702" cy="28012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80" name="Straight Connector 229"/>
            <p:cNvCxnSpPr>
              <a:cxnSpLocks noChangeShapeType="1"/>
            </p:cNvCxnSpPr>
            <p:nvPr/>
          </p:nvCxnSpPr>
          <p:spPr bwMode="auto">
            <a:xfrm>
              <a:off x="6171406" y="2889250"/>
              <a:ext cx="1785717" cy="235523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81" name="Straight Connector 230"/>
            <p:cNvCxnSpPr>
              <a:cxnSpLocks noChangeShapeType="1"/>
            </p:cNvCxnSpPr>
            <p:nvPr/>
          </p:nvCxnSpPr>
          <p:spPr bwMode="auto">
            <a:xfrm>
              <a:off x="6179344" y="2881313"/>
              <a:ext cx="1587707" cy="138684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82" name="Straight Connector 231"/>
            <p:cNvCxnSpPr>
              <a:cxnSpLocks noChangeShapeType="1"/>
            </p:cNvCxnSpPr>
            <p:nvPr/>
          </p:nvCxnSpPr>
          <p:spPr bwMode="auto">
            <a:xfrm>
              <a:off x="6179344" y="2897188"/>
              <a:ext cx="602786" cy="2909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83" name="Straight Connector 232"/>
            <p:cNvCxnSpPr>
              <a:cxnSpLocks noChangeShapeType="1"/>
            </p:cNvCxnSpPr>
            <p:nvPr/>
          </p:nvCxnSpPr>
          <p:spPr bwMode="auto">
            <a:xfrm>
              <a:off x="4584546" y="2364240"/>
              <a:ext cx="1558252" cy="5128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84" name="Straight Connector 233"/>
            <p:cNvCxnSpPr>
              <a:cxnSpLocks noChangeShapeType="1"/>
            </p:cNvCxnSpPr>
            <p:nvPr/>
          </p:nvCxnSpPr>
          <p:spPr bwMode="auto">
            <a:xfrm>
              <a:off x="3691549" y="2361120"/>
              <a:ext cx="2485808" cy="5332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85" name="Straight Connector 234"/>
            <p:cNvCxnSpPr>
              <a:cxnSpLocks noChangeShapeType="1"/>
            </p:cNvCxnSpPr>
            <p:nvPr/>
          </p:nvCxnSpPr>
          <p:spPr bwMode="auto">
            <a:xfrm>
              <a:off x="2081460" y="2548080"/>
              <a:ext cx="4078617" cy="3376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86" name="Straight Connector 235"/>
            <p:cNvCxnSpPr>
              <a:cxnSpLocks noChangeShapeType="1"/>
            </p:cNvCxnSpPr>
            <p:nvPr/>
          </p:nvCxnSpPr>
          <p:spPr bwMode="auto">
            <a:xfrm flipV="1">
              <a:off x="1309418" y="2903040"/>
              <a:ext cx="4842020" cy="3072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87" name="Straight Connector 236"/>
            <p:cNvCxnSpPr>
              <a:cxnSpLocks noChangeShapeType="1"/>
            </p:cNvCxnSpPr>
            <p:nvPr/>
          </p:nvCxnSpPr>
          <p:spPr bwMode="auto">
            <a:xfrm flipV="1">
              <a:off x="934801" y="2894400"/>
              <a:ext cx="5242556" cy="3770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88" name="Straight Connector 237"/>
            <p:cNvCxnSpPr>
              <a:cxnSpLocks noChangeShapeType="1"/>
            </p:cNvCxnSpPr>
            <p:nvPr/>
          </p:nvCxnSpPr>
          <p:spPr bwMode="auto">
            <a:xfrm flipV="1">
              <a:off x="862570" y="2901156"/>
              <a:ext cx="5296930" cy="13866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89" name="Straight Connector 238"/>
            <p:cNvCxnSpPr>
              <a:cxnSpLocks noChangeShapeType="1"/>
            </p:cNvCxnSpPr>
            <p:nvPr/>
          </p:nvCxnSpPr>
          <p:spPr bwMode="auto">
            <a:xfrm flipV="1">
              <a:off x="1101367" y="2901156"/>
              <a:ext cx="5077977" cy="20260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21" name="Group 239"/>
          <p:cNvGrpSpPr>
            <a:grpSpLocks/>
          </p:cNvGrpSpPr>
          <p:nvPr/>
        </p:nvGrpSpPr>
        <p:grpSpPr bwMode="auto">
          <a:xfrm>
            <a:off x="2619375" y="2195514"/>
            <a:ext cx="7158038" cy="3798887"/>
            <a:chOff x="799176" y="2251902"/>
            <a:chExt cx="7158126" cy="3799069"/>
          </a:xfrm>
        </p:grpSpPr>
        <p:cxnSp>
          <p:nvCxnSpPr>
            <p:cNvPr id="76860" name="Straight Connector 240"/>
            <p:cNvCxnSpPr>
              <a:cxnSpLocks noChangeShapeType="1"/>
            </p:cNvCxnSpPr>
            <p:nvPr/>
          </p:nvCxnSpPr>
          <p:spPr bwMode="auto">
            <a:xfrm>
              <a:off x="2012365" y="2732956"/>
              <a:ext cx="3121627" cy="32043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61" name="Straight Connector 241"/>
            <p:cNvCxnSpPr>
              <a:cxnSpLocks noChangeShapeType="1"/>
            </p:cNvCxnSpPr>
            <p:nvPr/>
          </p:nvCxnSpPr>
          <p:spPr bwMode="auto">
            <a:xfrm>
              <a:off x="2009682" y="2721528"/>
              <a:ext cx="2384511" cy="332944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62" name="Straight Connector 242"/>
            <p:cNvCxnSpPr>
              <a:cxnSpLocks noChangeShapeType="1"/>
            </p:cNvCxnSpPr>
            <p:nvPr/>
          </p:nvCxnSpPr>
          <p:spPr bwMode="auto">
            <a:xfrm>
              <a:off x="2001042" y="2712888"/>
              <a:ext cx="1091382" cy="319787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63" name="Straight Connector 243"/>
            <p:cNvCxnSpPr>
              <a:cxnSpLocks noChangeShapeType="1"/>
            </p:cNvCxnSpPr>
            <p:nvPr/>
          </p:nvCxnSpPr>
          <p:spPr bwMode="auto">
            <a:xfrm flipH="1">
              <a:off x="1471306" y="2712888"/>
              <a:ext cx="538376" cy="269812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64" name="Straight Connector 244"/>
            <p:cNvCxnSpPr>
              <a:cxnSpLocks noChangeShapeType="1"/>
            </p:cNvCxnSpPr>
            <p:nvPr/>
          </p:nvCxnSpPr>
          <p:spPr bwMode="auto">
            <a:xfrm flipH="1">
              <a:off x="1007181" y="2736924"/>
              <a:ext cx="1021059" cy="206956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65" name="Straight Connector 245"/>
            <p:cNvCxnSpPr>
              <a:cxnSpLocks noChangeShapeType="1"/>
            </p:cNvCxnSpPr>
            <p:nvPr/>
          </p:nvCxnSpPr>
          <p:spPr bwMode="auto">
            <a:xfrm flipH="1">
              <a:off x="799176" y="2725018"/>
              <a:ext cx="1225097" cy="141359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66" name="Straight Connector 246"/>
            <p:cNvCxnSpPr>
              <a:cxnSpLocks noChangeShapeType="1"/>
            </p:cNvCxnSpPr>
            <p:nvPr/>
          </p:nvCxnSpPr>
          <p:spPr bwMode="auto">
            <a:xfrm flipH="1">
              <a:off x="932218" y="2704755"/>
              <a:ext cx="1107153" cy="5889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67" name="Straight Connector 247"/>
            <p:cNvCxnSpPr>
              <a:cxnSpLocks noChangeShapeType="1"/>
            </p:cNvCxnSpPr>
            <p:nvPr/>
          </p:nvCxnSpPr>
          <p:spPr bwMode="auto">
            <a:xfrm flipH="1">
              <a:off x="1293642" y="2704755"/>
              <a:ext cx="745729" cy="2167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68" name="Straight Connector 248"/>
            <p:cNvCxnSpPr>
              <a:cxnSpLocks noChangeShapeType="1"/>
            </p:cNvCxnSpPr>
            <p:nvPr/>
          </p:nvCxnSpPr>
          <p:spPr bwMode="auto">
            <a:xfrm flipH="1">
              <a:off x="2052880" y="2251902"/>
              <a:ext cx="1141349" cy="46098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69" name="Straight Connector 249"/>
            <p:cNvCxnSpPr>
              <a:cxnSpLocks noChangeShapeType="1"/>
            </p:cNvCxnSpPr>
            <p:nvPr/>
          </p:nvCxnSpPr>
          <p:spPr bwMode="auto">
            <a:xfrm flipH="1">
              <a:off x="2018321" y="2332076"/>
              <a:ext cx="2284094" cy="3980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70" name="Straight Connector 250"/>
            <p:cNvCxnSpPr>
              <a:cxnSpLocks noChangeShapeType="1"/>
            </p:cNvCxnSpPr>
            <p:nvPr/>
          </p:nvCxnSpPr>
          <p:spPr bwMode="auto">
            <a:xfrm flipH="1" flipV="1">
              <a:off x="2035602" y="2721528"/>
              <a:ext cx="4016700" cy="1415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71" name="Straight Connector 251"/>
            <p:cNvCxnSpPr>
              <a:cxnSpLocks noChangeShapeType="1"/>
            </p:cNvCxnSpPr>
            <p:nvPr/>
          </p:nvCxnSpPr>
          <p:spPr bwMode="auto">
            <a:xfrm flipH="1" flipV="1">
              <a:off x="2044240" y="2738808"/>
              <a:ext cx="4755057" cy="52905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72" name="Straight Connector 252"/>
            <p:cNvCxnSpPr>
              <a:cxnSpLocks noChangeShapeType="1"/>
            </p:cNvCxnSpPr>
            <p:nvPr/>
          </p:nvCxnSpPr>
          <p:spPr bwMode="auto">
            <a:xfrm flipH="1" flipV="1">
              <a:off x="2018321" y="2730168"/>
              <a:ext cx="5710381" cy="1554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73" name="Straight Connector 253"/>
            <p:cNvCxnSpPr>
              <a:cxnSpLocks noChangeShapeType="1"/>
            </p:cNvCxnSpPr>
            <p:nvPr/>
          </p:nvCxnSpPr>
          <p:spPr bwMode="auto">
            <a:xfrm flipH="1" flipV="1">
              <a:off x="2036178" y="2736924"/>
              <a:ext cx="5921124" cy="24625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74" name="Straight Connector 254"/>
            <p:cNvCxnSpPr>
              <a:cxnSpLocks noChangeShapeType="1"/>
            </p:cNvCxnSpPr>
            <p:nvPr/>
          </p:nvCxnSpPr>
          <p:spPr bwMode="auto">
            <a:xfrm flipH="1" flipV="1">
              <a:off x="2016335" y="2736924"/>
              <a:ext cx="5165304" cy="300020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27" name="TextBox 26"/>
          <p:cNvSpPr txBox="1">
            <a:spLocks noChangeArrowheads="1"/>
          </p:cNvSpPr>
          <p:nvPr/>
        </p:nvSpPr>
        <p:spPr bwMode="auto">
          <a:xfrm>
            <a:off x="4021139" y="3403600"/>
            <a:ext cx="4268787" cy="156966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zh-CN" dirty="0">
                <a:solidFill>
                  <a:srgbClr val="0000FF"/>
                </a:solidFill>
                <a:latin typeface="Comic Sans MS" panose="030F0702030302020204" pitchFamily="66" charset="0"/>
              </a:rPr>
              <a:t>connecting each access ISP to each other directly </a:t>
            </a:r>
            <a:r>
              <a:rPr lang="en-US" altLang="zh-CN" i="1" dirty="0">
                <a:solidFill>
                  <a:schemeClr val="accent2"/>
                </a:solidFill>
                <a:latin typeface="Comic Sans MS" panose="030F0702030302020204" pitchFamily="66" charset="0"/>
              </a:rPr>
              <a:t>doesn</a:t>
            </a:r>
            <a:r>
              <a:rPr lang="en-US" altLang="en-US" i="1" dirty="0">
                <a:solidFill>
                  <a:schemeClr val="accent2"/>
                </a:solidFill>
                <a:latin typeface="Comic Sans MS" panose="030F0702030302020204" pitchFamily="66" charset="0"/>
              </a:rPr>
              <a:t>’</a:t>
            </a:r>
            <a:r>
              <a:rPr lang="en-US" altLang="zh-CN" i="1" dirty="0">
                <a:solidFill>
                  <a:schemeClr val="accent2"/>
                </a:solidFill>
                <a:latin typeface="Comic Sans MS" panose="030F0702030302020204" pitchFamily="66" charset="0"/>
              </a:rPr>
              <a:t>t scale</a:t>
            </a:r>
            <a:r>
              <a:rPr lang="en-US" altLang="zh-CN" i="1" dirty="0">
                <a:solidFill>
                  <a:srgbClr val="0000FF"/>
                </a:solidFill>
                <a:latin typeface="Comic Sans MS" panose="030F0702030302020204" pitchFamily="66" charset="0"/>
              </a:rPr>
              <a:t>: </a:t>
            </a:r>
            <a:r>
              <a:rPr lang="en-US" altLang="zh-CN" dirty="0">
                <a:solidFill>
                  <a:srgbClr val="0000FF"/>
                </a:solidFill>
                <a:latin typeface="Comic Sans MS" panose="030F0702030302020204" pitchFamily="66" charset="0"/>
              </a:rPr>
              <a:t>O(</a:t>
            </a:r>
            <a:r>
              <a:rPr lang="en-US" altLang="zh-CN" i="1" dirty="0">
                <a:solidFill>
                  <a:srgbClr val="0000FF"/>
                </a:solidFill>
                <a:latin typeface="Comic Sans MS" panose="030F0702030302020204" pitchFamily="66" charset="0"/>
              </a:rPr>
              <a:t>N</a:t>
            </a:r>
            <a:r>
              <a:rPr lang="en-US" altLang="zh-CN" baseline="30000" dirty="0">
                <a:solidFill>
                  <a:srgbClr val="0000FF"/>
                </a:solidFill>
                <a:latin typeface="Comic Sans MS" panose="030F0702030302020204" pitchFamily="66" charset="0"/>
              </a:rPr>
              <a:t>2</a:t>
            </a:r>
            <a:r>
              <a:rPr lang="en-US" altLang="zh-CN" dirty="0">
                <a:solidFill>
                  <a:srgbClr val="0000FF"/>
                </a:solidFill>
                <a:latin typeface="Comic Sans MS" panose="030F0702030302020204" pitchFamily="66" charset="0"/>
              </a:rPr>
              <a:t>) connections.</a:t>
            </a:r>
          </a:p>
        </p:txBody>
      </p:sp>
      <p:grpSp>
        <p:nvGrpSpPr>
          <p:cNvPr id="76815" name="Group 2"/>
          <p:cNvGrpSpPr>
            <a:grpSpLocks/>
          </p:cNvGrpSpPr>
          <p:nvPr/>
        </p:nvGrpSpPr>
        <p:grpSpPr bwMode="auto">
          <a:xfrm>
            <a:off x="3349625" y="2241551"/>
            <a:ext cx="647700" cy="417513"/>
            <a:chOff x="3053396" y="4304255"/>
            <a:chExt cx="648422" cy="418253"/>
          </a:xfrm>
        </p:grpSpPr>
        <p:sp>
          <p:nvSpPr>
            <p:cNvPr id="76858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76859" name="TextBox 1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FF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FF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76816" name="Group 131"/>
          <p:cNvGrpSpPr>
            <a:grpSpLocks/>
          </p:cNvGrpSpPr>
          <p:nvPr/>
        </p:nvGrpSpPr>
        <p:grpSpPr bwMode="auto">
          <a:xfrm>
            <a:off x="2193925" y="3041651"/>
            <a:ext cx="647700" cy="417513"/>
            <a:chOff x="3053396" y="4304255"/>
            <a:chExt cx="648422" cy="418253"/>
          </a:xfrm>
        </p:grpSpPr>
        <p:sp>
          <p:nvSpPr>
            <p:cNvPr id="76856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76857" name="TextBox 133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FF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FF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76817" name="Group 153"/>
          <p:cNvGrpSpPr>
            <a:grpSpLocks/>
          </p:cNvGrpSpPr>
          <p:nvPr/>
        </p:nvGrpSpPr>
        <p:grpSpPr bwMode="auto">
          <a:xfrm>
            <a:off x="2574925" y="2647951"/>
            <a:ext cx="647700" cy="417513"/>
            <a:chOff x="3053396" y="4304255"/>
            <a:chExt cx="648422" cy="418253"/>
          </a:xfrm>
        </p:grpSpPr>
        <p:sp>
          <p:nvSpPr>
            <p:cNvPr id="76854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76855" name="TextBox 155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FF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FF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76818" name="Group 138"/>
          <p:cNvGrpSpPr>
            <a:grpSpLocks/>
          </p:cNvGrpSpPr>
          <p:nvPr/>
        </p:nvGrpSpPr>
        <p:grpSpPr bwMode="auto">
          <a:xfrm>
            <a:off x="2765425" y="5353051"/>
            <a:ext cx="647700" cy="417513"/>
            <a:chOff x="3053396" y="4304255"/>
            <a:chExt cx="648422" cy="418253"/>
          </a:xfrm>
        </p:grpSpPr>
        <p:sp>
          <p:nvSpPr>
            <p:cNvPr id="76852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76853" name="TextBox 140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FF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FF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76819" name="Group 150"/>
          <p:cNvGrpSpPr>
            <a:grpSpLocks/>
          </p:cNvGrpSpPr>
          <p:nvPr/>
        </p:nvGrpSpPr>
        <p:grpSpPr bwMode="auto">
          <a:xfrm>
            <a:off x="4949825" y="2000251"/>
            <a:ext cx="649288" cy="417513"/>
            <a:chOff x="3053396" y="4304255"/>
            <a:chExt cx="648422" cy="418253"/>
          </a:xfrm>
        </p:grpSpPr>
        <p:sp>
          <p:nvSpPr>
            <p:cNvPr id="76850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76851" name="TextBox 152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FF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FF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76820" name="Group 156"/>
          <p:cNvGrpSpPr>
            <a:grpSpLocks/>
          </p:cNvGrpSpPr>
          <p:nvPr/>
        </p:nvGrpSpPr>
        <p:grpSpPr bwMode="auto">
          <a:xfrm>
            <a:off x="5864225" y="1974851"/>
            <a:ext cx="649288" cy="417513"/>
            <a:chOff x="3053396" y="4304255"/>
            <a:chExt cx="648422" cy="418253"/>
          </a:xfrm>
        </p:grpSpPr>
        <p:sp>
          <p:nvSpPr>
            <p:cNvPr id="76848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76849" name="TextBox 158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FF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FF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sp>
        <p:nvSpPr>
          <p:cNvPr id="76821" name="TextBox 4"/>
          <p:cNvSpPr txBox="1">
            <a:spLocks noChangeArrowheads="1"/>
          </p:cNvSpPr>
          <p:nvPr/>
        </p:nvSpPr>
        <p:spPr bwMode="auto">
          <a:xfrm rot="1053502">
            <a:off x="6964364" y="1900239"/>
            <a:ext cx="542925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2800">
                <a:solidFill>
                  <a:srgbClr val="0000FF"/>
                </a:solidFill>
              </a:rPr>
              <a:t>…</a:t>
            </a:r>
          </a:p>
        </p:txBody>
      </p:sp>
      <p:grpSp>
        <p:nvGrpSpPr>
          <p:cNvPr id="76822" name="Group 147"/>
          <p:cNvGrpSpPr>
            <a:grpSpLocks/>
          </p:cNvGrpSpPr>
          <p:nvPr/>
        </p:nvGrpSpPr>
        <p:grpSpPr bwMode="auto">
          <a:xfrm>
            <a:off x="8607425" y="2927351"/>
            <a:ext cx="649288" cy="417513"/>
            <a:chOff x="3053396" y="4304255"/>
            <a:chExt cx="648422" cy="418253"/>
          </a:xfrm>
        </p:grpSpPr>
        <p:sp>
          <p:nvSpPr>
            <p:cNvPr id="76846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76847" name="TextBox 149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FF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FF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76823" name="Group 160"/>
          <p:cNvGrpSpPr>
            <a:grpSpLocks/>
          </p:cNvGrpSpPr>
          <p:nvPr/>
        </p:nvGrpSpPr>
        <p:grpSpPr bwMode="auto">
          <a:xfrm>
            <a:off x="8924925" y="5607051"/>
            <a:ext cx="649288" cy="417513"/>
            <a:chOff x="3053396" y="4304255"/>
            <a:chExt cx="648422" cy="418253"/>
          </a:xfrm>
        </p:grpSpPr>
        <p:sp>
          <p:nvSpPr>
            <p:cNvPr id="76844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76845" name="TextBox 162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FF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FF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76824" name="Group 163"/>
          <p:cNvGrpSpPr>
            <a:grpSpLocks/>
          </p:cNvGrpSpPr>
          <p:nvPr/>
        </p:nvGrpSpPr>
        <p:grpSpPr bwMode="auto">
          <a:xfrm>
            <a:off x="9763125" y="4959351"/>
            <a:ext cx="649288" cy="417513"/>
            <a:chOff x="3053396" y="4304255"/>
            <a:chExt cx="648422" cy="418253"/>
          </a:xfrm>
        </p:grpSpPr>
        <p:sp>
          <p:nvSpPr>
            <p:cNvPr id="76842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76843" name="TextBox 165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FF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FF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76825" name="Group 166"/>
          <p:cNvGrpSpPr>
            <a:grpSpLocks/>
          </p:cNvGrpSpPr>
          <p:nvPr/>
        </p:nvGrpSpPr>
        <p:grpSpPr bwMode="auto">
          <a:xfrm>
            <a:off x="9534525" y="4044951"/>
            <a:ext cx="649288" cy="417513"/>
            <a:chOff x="3053396" y="4304255"/>
            <a:chExt cx="648422" cy="418253"/>
          </a:xfrm>
        </p:grpSpPr>
        <p:sp>
          <p:nvSpPr>
            <p:cNvPr id="76840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76841" name="TextBox 168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FF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FF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sp>
        <p:nvSpPr>
          <p:cNvPr id="76826" name="TextBox 179"/>
          <p:cNvSpPr txBox="1">
            <a:spLocks noChangeArrowheads="1"/>
          </p:cNvSpPr>
          <p:nvPr/>
        </p:nvSpPr>
        <p:spPr bwMode="auto">
          <a:xfrm rot="2829263">
            <a:off x="9309259" y="3372972"/>
            <a:ext cx="42672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2800">
                <a:solidFill>
                  <a:srgbClr val="0000FF"/>
                </a:solidFill>
                <a:latin typeface="Comic Sans MS" panose="030F0702030302020204" pitchFamily="66" charset="0"/>
              </a:rPr>
              <a:t>…</a:t>
            </a:r>
          </a:p>
        </p:txBody>
      </p:sp>
      <p:grpSp>
        <p:nvGrpSpPr>
          <p:cNvPr id="76827" name="Group 135"/>
          <p:cNvGrpSpPr>
            <a:grpSpLocks/>
          </p:cNvGrpSpPr>
          <p:nvPr/>
        </p:nvGrpSpPr>
        <p:grpSpPr bwMode="auto">
          <a:xfrm>
            <a:off x="7858125" y="2495551"/>
            <a:ext cx="649288" cy="417513"/>
            <a:chOff x="3053396" y="4304255"/>
            <a:chExt cx="648422" cy="418253"/>
          </a:xfrm>
        </p:grpSpPr>
        <p:sp>
          <p:nvSpPr>
            <p:cNvPr id="76838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76839" name="TextBox 137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FF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FF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76828" name="Group 169"/>
          <p:cNvGrpSpPr>
            <a:grpSpLocks/>
          </p:cNvGrpSpPr>
          <p:nvPr/>
        </p:nvGrpSpPr>
        <p:grpSpPr bwMode="auto">
          <a:xfrm>
            <a:off x="6689725" y="5848351"/>
            <a:ext cx="649288" cy="417513"/>
            <a:chOff x="3053396" y="4304255"/>
            <a:chExt cx="648422" cy="418253"/>
          </a:xfrm>
        </p:grpSpPr>
        <p:sp>
          <p:nvSpPr>
            <p:cNvPr id="76836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76837" name="TextBox 171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FF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FF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76829" name="Group 172"/>
          <p:cNvGrpSpPr>
            <a:grpSpLocks/>
          </p:cNvGrpSpPr>
          <p:nvPr/>
        </p:nvGrpSpPr>
        <p:grpSpPr bwMode="auto">
          <a:xfrm>
            <a:off x="5775325" y="5988051"/>
            <a:ext cx="649288" cy="417513"/>
            <a:chOff x="3053396" y="4304255"/>
            <a:chExt cx="648422" cy="418253"/>
          </a:xfrm>
        </p:grpSpPr>
        <p:sp>
          <p:nvSpPr>
            <p:cNvPr id="76834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76835" name="TextBox 174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FF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FF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76830" name="Group 175"/>
          <p:cNvGrpSpPr>
            <a:grpSpLocks/>
          </p:cNvGrpSpPr>
          <p:nvPr/>
        </p:nvGrpSpPr>
        <p:grpSpPr bwMode="auto">
          <a:xfrm>
            <a:off x="4556125" y="5835651"/>
            <a:ext cx="649288" cy="417513"/>
            <a:chOff x="3053396" y="4304255"/>
            <a:chExt cx="648422" cy="418253"/>
          </a:xfrm>
        </p:grpSpPr>
        <p:sp>
          <p:nvSpPr>
            <p:cNvPr id="76832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76833" name="TextBox 177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FF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FF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sp>
        <p:nvSpPr>
          <p:cNvPr id="76831" name="TextBox 180"/>
          <p:cNvSpPr txBox="1">
            <a:spLocks noChangeArrowheads="1"/>
          </p:cNvSpPr>
          <p:nvPr/>
        </p:nvSpPr>
        <p:spPr bwMode="auto">
          <a:xfrm rot="9845918">
            <a:off x="7977347" y="5885191"/>
            <a:ext cx="42672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2800">
                <a:solidFill>
                  <a:srgbClr val="0000FF"/>
                </a:solidFill>
                <a:latin typeface="Comic Sans MS" panose="030F0702030302020204" pitchFamily="66" charset="0"/>
              </a:rPr>
              <a:t>…</a:t>
            </a:r>
          </a:p>
        </p:txBody>
      </p:sp>
      <p:sp>
        <p:nvSpPr>
          <p:cNvPr id="115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0344472" y="6669360"/>
            <a:ext cx="1384395" cy="18864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>
                <a:solidFill>
                  <a:schemeClr val="accent2"/>
                </a:solidFill>
                <a:latin typeface="Tahoma" panose="020B0604030504040204" pitchFamily="34" charset="0"/>
              </a:rPr>
              <a:t>1.3 network core</a:t>
            </a:r>
          </a:p>
        </p:txBody>
      </p:sp>
    </p:spTree>
    <p:extLst>
      <p:ext uri="{BB962C8B-B14F-4D97-AF65-F5344CB8AC3E}">
        <p14:creationId xmlns:p14="http://schemas.microsoft.com/office/powerpoint/2010/main" val="527146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16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标题 8193"/>
          <p:cNvSpPr>
            <a:spLocks noGrp="1"/>
          </p:cNvSpPr>
          <p:nvPr>
            <p:ph type="title"/>
          </p:nvPr>
        </p:nvSpPr>
        <p:spPr>
          <a:xfrm>
            <a:off x="479376" y="597097"/>
            <a:ext cx="5928988" cy="720724"/>
          </a:xfrm>
        </p:spPr>
        <p:txBody>
          <a:bodyPr anchor="ctr">
            <a:noAutofit/>
          </a:bodyPr>
          <a:lstStyle/>
          <a:p>
            <a:r>
              <a:rPr lang="en-US" altLang="zh-CN" sz="4000" dirty="0">
                <a:latin typeface="Comic Sans MS" panose="030F0702030302020204" pitchFamily="66" charset="0"/>
              </a:rPr>
              <a:t>Some Ground Rules</a:t>
            </a:r>
          </a:p>
        </p:txBody>
      </p:sp>
      <p:sp>
        <p:nvSpPr>
          <p:cNvPr id="8195" name="文本占位符 8194"/>
          <p:cNvSpPr>
            <a:spLocks noGrp="1"/>
          </p:cNvSpPr>
          <p:nvPr>
            <p:ph idx="1"/>
          </p:nvPr>
        </p:nvSpPr>
        <p:spPr>
          <a:xfrm>
            <a:off x="702945" y="1999334"/>
            <a:ext cx="11137899" cy="4093962"/>
          </a:xfrm>
        </p:spPr>
        <p:txBody>
          <a:bodyPr>
            <a:noAutofit/>
          </a:bodyPr>
          <a:lstStyle/>
          <a:p>
            <a:pPr marL="457200" indent="-457200">
              <a:buClr>
                <a:srgbClr val="000099"/>
              </a:buClr>
              <a:buSzPct val="75000"/>
              <a:buFont typeface="Wingdings" panose="05000000000000000000" pitchFamily="2" charset="2"/>
              <a:buChar char="v"/>
            </a:pPr>
            <a:r>
              <a:rPr lang="en-US" altLang="zh-CN" dirty="0"/>
              <a:t>To make sure that things do not get out of hand, please…</a:t>
            </a:r>
          </a:p>
          <a:p>
            <a:pPr lvl="1">
              <a:buClr>
                <a:srgbClr val="000099"/>
              </a:buClr>
              <a:buSzPct val="75000"/>
              <a:buFont typeface="Wingdings" panose="05000000000000000000" pitchFamily="2" charset="2"/>
              <a:buChar char="n"/>
            </a:pPr>
            <a:r>
              <a:rPr lang="en-US" altLang="zh-CN" sz="2800" dirty="0">
                <a:solidFill>
                  <a:srgbClr val="000099"/>
                </a:solidFill>
              </a:rPr>
              <a:t>Keep quiet in class</a:t>
            </a:r>
          </a:p>
          <a:p>
            <a:pPr lvl="1">
              <a:buClr>
                <a:srgbClr val="000099"/>
              </a:buClr>
              <a:buSzPct val="75000"/>
              <a:buFont typeface="Wingdings" panose="05000000000000000000" pitchFamily="2" charset="2"/>
              <a:buChar char="n"/>
            </a:pPr>
            <a:r>
              <a:rPr lang="en-US" altLang="zh-CN" sz="2800" dirty="0">
                <a:solidFill>
                  <a:srgbClr val="000099"/>
                </a:solidFill>
              </a:rPr>
              <a:t>Practice and coding</a:t>
            </a:r>
          </a:p>
          <a:p>
            <a:pPr lvl="1">
              <a:buClr>
                <a:srgbClr val="000099"/>
              </a:buClr>
              <a:buSzPct val="75000"/>
              <a:buFont typeface="Wingdings" panose="05000000000000000000" pitchFamily="2" charset="2"/>
              <a:buChar char="n"/>
            </a:pPr>
            <a:r>
              <a:rPr lang="en-US" altLang="zh-CN" sz="2800" dirty="0">
                <a:solidFill>
                  <a:srgbClr val="000099"/>
                </a:solidFill>
              </a:rPr>
              <a:t>Be here</a:t>
            </a:r>
          </a:p>
          <a:p>
            <a:pPr lvl="1">
              <a:buClr>
                <a:srgbClr val="000099"/>
              </a:buClr>
              <a:buSzPct val="75000"/>
              <a:buFont typeface="Wingdings" panose="05000000000000000000" pitchFamily="2" charset="2"/>
              <a:buChar char="n"/>
            </a:pPr>
            <a:r>
              <a:rPr lang="en-US" altLang="zh-CN" sz="2800" dirty="0">
                <a:solidFill>
                  <a:srgbClr val="000099"/>
                </a:solidFill>
              </a:rPr>
              <a:t>Be here on time</a:t>
            </a:r>
          </a:p>
          <a:p>
            <a:pPr marL="457200" indent="-457200">
              <a:buClr>
                <a:srgbClr val="000099"/>
              </a:buClr>
              <a:buSzPct val="75000"/>
              <a:buFont typeface="Wingdings" panose="05000000000000000000" pitchFamily="2" charset="2"/>
              <a:buChar char="v"/>
            </a:pPr>
            <a:r>
              <a:rPr lang="en-US" altLang="zh-CN" dirty="0">
                <a:latin typeface="Comic Sans MS" panose="030F0702030302020204" pitchFamily="66" charset="0"/>
              </a:rPr>
              <a:t>Let's make this educational, academic and enjoyable.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 lvl="0"/>
            <a:r>
              <a:rPr lang="en-US" dirty="0"/>
              <a:t>0-1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4672970" y="5013176"/>
            <a:ext cx="10629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rgbClr val="000099"/>
                </a:solidFill>
                <a:latin typeface="Comic Sans MS" panose="030F0702030302020204" pitchFamily="66" charset="0"/>
              </a:rPr>
              <a:t>reading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5735960" y="5013176"/>
            <a:ext cx="28746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00099"/>
                </a:solidFill>
                <a:latin typeface="Comic Sans MS" panose="030F0702030302020204" pitchFamily="66" charset="0"/>
              </a:rPr>
              <a:t>searching &amp; research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8525868" y="5009122"/>
            <a:ext cx="10629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rgbClr val="000099"/>
                </a:solidFill>
                <a:latin typeface="Comic Sans MS" panose="030F0702030302020204" pitchFamily="66" charset="0"/>
              </a:rPr>
              <a:t>coding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2" presetClass="entr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5" grpId="0" uiExpand="1" build="p" bldLvl="2"/>
      <p:bldP spid="3" grpId="0"/>
      <p:bldP spid="5" grpId="0"/>
      <p:bldP spid="5" grpId="1"/>
      <p:bldP spid="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4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3091DAE0-7532-4ECF-A3F1-96CB58571757}" type="slidenum">
              <a:rPr lang="en-US" altLang="zh-CN" sz="1200" smtClean="0">
                <a:solidFill>
                  <a:schemeClr val="accent4"/>
                </a:solidFill>
                <a:latin typeface="Tahoma" panose="020B0604030504040204" pitchFamily="34" charset="0"/>
              </a:rPr>
              <a:pPr/>
              <a:t>40</a:t>
            </a:fld>
            <a:endParaRPr lang="en-US" altLang="zh-CN" sz="1200" dirty="0">
              <a:solidFill>
                <a:schemeClr val="accent4"/>
              </a:solidFill>
              <a:latin typeface="Tahoma" panose="020B0604030504040204" pitchFamily="34" charset="0"/>
            </a:endParaRPr>
          </a:p>
        </p:txBody>
      </p:sp>
      <p:sp>
        <p:nvSpPr>
          <p:cNvPr id="78849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65100"/>
            <a:ext cx="8421688" cy="650875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zh-CN" sz="3600" dirty="0"/>
              <a:t>Internet structure: network of networks</a:t>
            </a:r>
            <a:endParaRPr lang="en-US" altLang="zh-CN" dirty="0"/>
          </a:p>
        </p:txBody>
      </p:sp>
      <p:pic>
        <p:nvPicPr>
          <p:cNvPr id="78850" name="Picture 76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66750"/>
            <a:ext cx="8421688" cy="136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8851" name="Group 5"/>
          <p:cNvGrpSpPr>
            <a:grpSpLocks/>
          </p:cNvGrpSpPr>
          <p:nvPr/>
        </p:nvGrpSpPr>
        <p:grpSpPr bwMode="auto">
          <a:xfrm>
            <a:off x="1974885" y="1849418"/>
            <a:ext cx="8437529" cy="4559340"/>
            <a:chOff x="154925" y="1905661"/>
            <a:chExt cx="8436393" cy="4559691"/>
          </a:xfrm>
        </p:grpSpPr>
        <p:grpSp>
          <p:nvGrpSpPr>
            <p:cNvPr id="78961" name="Group 2"/>
            <p:cNvGrpSpPr>
              <a:grpSpLocks/>
            </p:cNvGrpSpPr>
            <p:nvPr/>
          </p:nvGrpSpPr>
          <p:grpSpPr bwMode="auto">
            <a:xfrm>
              <a:off x="1529396" y="2297655"/>
              <a:ext cx="648422" cy="418253"/>
              <a:chOff x="3053396" y="4304255"/>
              <a:chExt cx="648422" cy="418253"/>
            </a:xfrm>
          </p:grpSpPr>
          <p:sp>
            <p:nvSpPr>
              <p:cNvPr id="79013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79014" name="TextBox 1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zh-CN" sz="10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zh-CN" sz="10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net</a:t>
                </a:r>
              </a:p>
            </p:txBody>
          </p:sp>
        </p:grpSp>
        <p:grpSp>
          <p:nvGrpSpPr>
            <p:cNvPr id="78962" name="Group 131"/>
            <p:cNvGrpSpPr>
              <a:grpSpLocks/>
            </p:cNvGrpSpPr>
            <p:nvPr/>
          </p:nvGrpSpPr>
          <p:grpSpPr bwMode="auto">
            <a:xfrm>
              <a:off x="373696" y="3097755"/>
              <a:ext cx="648422" cy="418253"/>
              <a:chOff x="3053396" y="4304255"/>
              <a:chExt cx="648422" cy="418253"/>
            </a:xfrm>
          </p:grpSpPr>
          <p:sp>
            <p:nvSpPr>
              <p:cNvPr id="79011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79012" name="TextBox 133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zh-CN" sz="1000" dirty="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zh-CN" sz="1000" dirty="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net</a:t>
                </a:r>
              </a:p>
            </p:txBody>
          </p:sp>
        </p:grpSp>
        <p:grpSp>
          <p:nvGrpSpPr>
            <p:cNvPr id="78963" name="Group 135"/>
            <p:cNvGrpSpPr>
              <a:grpSpLocks/>
            </p:cNvGrpSpPr>
            <p:nvPr/>
          </p:nvGrpSpPr>
          <p:grpSpPr bwMode="auto">
            <a:xfrm>
              <a:off x="6037896" y="2551655"/>
              <a:ext cx="648422" cy="418253"/>
              <a:chOff x="3053396" y="4304255"/>
              <a:chExt cx="648422" cy="418253"/>
            </a:xfrm>
          </p:grpSpPr>
          <p:sp>
            <p:nvSpPr>
              <p:cNvPr id="79009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79010" name="TextBox 137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zh-CN" sz="10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zh-CN" sz="10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net</a:t>
                </a:r>
              </a:p>
            </p:txBody>
          </p:sp>
        </p:grpSp>
        <p:grpSp>
          <p:nvGrpSpPr>
            <p:cNvPr id="78964" name="Group 138"/>
            <p:cNvGrpSpPr>
              <a:grpSpLocks/>
            </p:cNvGrpSpPr>
            <p:nvPr/>
          </p:nvGrpSpPr>
          <p:grpSpPr bwMode="auto">
            <a:xfrm>
              <a:off x="945196" y="5409155"/>
              <a:ext cx="648422" cy="418253"/>
              <a:chOff x="3053396" y="4304255"/>
              <a:chExt cx="648422" cy="418253"/>
            </a:xfrm>
          </p:grpSpPr>
          <p:sp>
            <p:nvSpPr>
              <p:cNvPr id="79007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79008" name="TextBox 140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zh-CN" sz="10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zh-CN" sz="10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net</a:t>
                </a:r>
              </a:p>
            </p:txBody>
          </p:sp>
        </p:grpSp>
        <p:grpSp>
          <p:nvGrpSpPr>
            <p:cNvPr id="78965" name="Group 141"/>
            <p:cNvGrpSpPr>
              <a:grpSpLocks/>
            </p:cNvGrpSpPr>
            <p:nvPr/>
          </p:nvGrpSpPr>
          <p:grpSpPr bwMode="auto">
            <a:xfrm>
              <a:off x="526096" y="4786855"/>
              <a:ext cx="648422" cy="418253"/>
              <a:chOff x="3053396" y="4304255"/>
              <a:chExt cx="648422" cy="418253"/>
            </a:xfrm>
          </p:grpSpPr>
          <p:sp>
            <p:nvSpPr>
              <p:cNvPr id="79005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79006" name="TextBox 143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zh-CN" sz="10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zh-CN" sz="10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net</a:t>
                </a:r>
              </a:p>
            </p:txBody>
          </p:sp>
        </p:grpSp>
        <p:grpSp>
          <p:nvGrpSpPr>
            <p:cNvPr id="78966" name="Group 144"/>
            <p:cNvGrpSpPr>
              <a:grpSpLocks/>
            </p:cNvGrpSpPr>
            <p:nvPr/>
          </p:nvGrpSpPr>
          <p:grpSpPr bwMode="auto">
            <a:xfrm>
              <a:off x="297496" y="4126455"/>
              <a:ext cx="648422" cy="418253"/>
              <a:chOff x="3053396" y="4304255"/>
              <a:chExt cx="648422" cy="418253"/>
            </a:xfrm>
          </p:grpSpPr>
          <p:sp>
            <p:nvSpPr>
              <p:cNvPr id="79003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79004" name="TextBox 146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zh-CN" sz="10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zh-CN" sz="10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net</a:t>
                </a:r>
              </a:p>
            </p:txBody>
          </p:sp>
        </p:grpSp>
        <p:grpSp>
          <p:nvGrpSpPr>
            <p:cNvPr id="78967" name="Group 147"/>
            <p:cNvGrpSpPr>
              <a:grpSpLocks/>
            </p:cNvGrpSpPr>
            <p:nvPr/>
          </p:nvGrpSpPr>
          <p:grpSpPr bwMode="auto">
            <a:xfrm>
              <a:off x="6787196" y="2983455"/>
              <a:ext cx="648422" cy="418253"/>
              <a:chOff x="3053396" y="4304255"/>
              <a:chExt cx="648422" cy="418253"/>
            </a:xfrm>
          </p:grpSpPr>
          <p:sp>
            <p:nvSpPr>
              <p:cNvPr id="79001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79002" name="TextBox 149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zh-CN" sz="10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zh-CN" sz="10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net</a:t>
                </a:r>
              </a:p>
            </p:txBody>
          </p:sp>
        </p:grpSp>
        <p:grpSp>
          <p:nvGrpSpPr>
            <p:cNvPr id="78968" name="Group 150"/>
            <p:cNvGrpSpPr>
              <a:grpSpLocks/>
            </p:cNvGrpSpPr>
            <p:nvPr/>
          </p:nvGrpSpPr>
          <p:grpSpPr bwMode="auto">
            <a:xfrm>
              <a:off x="3129596" y="2056355"/>
              <a:ext cx="648422" cy="418253"/>
              <a:chOff x="3053396" y="4304255"/>
              <a:chExt cx="648422" cy="418253"/>
            </a:xfrm>
          </p:grpSpPr>
          <p:sp>
            <p:nvSpPr>
              <p:cNvPr id="78999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79000" name="TextBox 152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zh-CN" sz="10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zh-CN" sz="10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net</a:t>
                </a:r>
              </a:p>
            </p:txBody>
          </p:sp>
        </p:grpSp>
        <p:grpSp>
          <p:nvGrpSpPr>
            <p:cNvPr id="78969" name="Group 153"/>
            <p:cNvGrpSpPr>
              <a:grpSpLocks/>
            </p:cNvGrpSpPr>
            <p:nvPr/>
          </p:nvGrpSpPr>
          <p:grpSpPr bwMode="auto">
            <a:xfrm>
              <a:off x="754696" y="2704055"/>
              <a:ext cx="648422" cy="418253"/>
              <a:chOff x="3053396" y="4304255"/>
              <a:chExt cx="648422" cy="418253"/>
            </a:xfrm>
          </p:grpSpPr>
          <p:sp>
            <p:nvSpPr>
              <p:cNvPr id="78997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78998" name="TextBox 155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zh-CN" sz="10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zh-CN" sz="10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net</a:t>
                </a:r>
              </a:p>
            </p:txBody>
          </p:sp>
        </p:grpSp>
        <p:grpSp>
          <p:nvGrpSpPr>
            <p:cNvPr id="78970" name="Group 156"/>
            <p:cNvGrpSpPr>
              <a:grpSpLocks/>
            </p:cNvGrpSpPr>
            <p:nvPr/>
          </p:nvGrpSpPr>
          <p:grpSpPr bwMode="auto">
            <a:xfrm>
              <a:off x="4043996" y="2030955"/>
              <a:ext cx="648422" cy="418253"/>
              <a:chOff x="3053396" y="4304255"/>
              <a:chExt cx="648422" cy="418253"/>
            </a:xfrm>
          </p:grpSpPr>
          <p:sp>
            <p:nvSpPr>
              <p:cNvPr id="78995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78996" name="TextBox 158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zh-CN" sz="10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zh-CN" sz="10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net</a:t>
                </a:r>
              </a:p>
            </p:txBody>
          </p:sp>
        </p:grpSp>
        <p:grpSp>
          <p:nvGrpSpPr>
            <p:cNvPr id="78971" name="Group 160"/>
            <p:cNvGrpSpPr>
              <a:grpSpLocks/>
            </p:cNvGrpSpPr>
            <p:nvPr/>
          </p:nvGrpSpPr>
          <p:grpSpPr bwMode="auto">
            <a:xfrm>
              <a:off x="7104696" y="5663155"/>
              <a:ext cx="648422" cy="418253"/>
              <a:chOff x="3053396" y="4304255"/>
              <a:chExt cx="648422" cy="418253"/>
            </a:xfrm>
          </p:grpSpPr>
          <p:sp>
            <p:nvSpPr>
              <p:cNvPr id="78993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78994" name="TextBox 162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zh-CN" sz="1000" dirty="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zh-CN" sz="1000" dirty="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net</a:t>
                </a:r>
              </a:p>
            </p:txBody>
          </p:sp>
        </p:grpSp>
        <p:grpSp>
          <p:nvGrpSpPr>
            <p:cNvPr id="78972" name="Group 163"/>
            <p:cNvGrpSpPr>
              <a:grpSpLocks/>
            </p:cNvGrpSpPr>
            <p:nvPr/>
          </p:nvGrpSpPr>
          <p:grpSpPr bwMode="auto">
            <a:xfrm>
              <a:off x="7942896" y="5015455"/>
              <a:ext cx="648422" cy="418253"/>
              <a:chOff x="3053396" y="4304255"/>
              <a:chExt cx="648422" cy="418253"/>
            </a:xfrm>
          </p:grpSpPr>
          <p:sp>
            <p:nvSpPr>
              <p:cNvPr id="78991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78992" name="TextBox 165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zh-CN" sz="10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zh-CN" sz="10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net</a:t>
                </a:r>
              </a:p>
            </p:txBody>
          </p:sp>
        </p:grpSp>
        <p:grpSp>
          <p:nvGrpSpPr>
            <p:cNvPr id="78973" name="Group 166"/>
            <p:cNvGrpSpPr>
              <a:grpSpLocks/>
            </p:cNvGrpSpPr>
            <p:nvPr/>
          </p:nvGrpSpPr>
          <p:grpSpPr bwMode="auto">
            <a:xfrm>
              <a:off x="7714296" y="4101055"/>
              <a:ext cx="648422" cy="418253"/>
              <a:chOff x="3053396" y="4304255"/>
              <a:chExt cx="648422" cy="418253"/>
            </a:xfrm>
          </p:grpSpPr>
          <p:sp>
            <p:nvSpPr>
              <p:cNvPr id="78989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78990" name="TextBox 168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zh-CN" sz="10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zh-CN" sz="10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net</a:t>
                </a:r>
              </a:p>
            </p:txBody>
          </p:sp>
        </p:grpSp>
        <p:grpSp>
          <p:nvGrpSpPr>
            <p:cNvPr id="78974" name="Group 169"/>
            <p:cNvGrpSpPr>
              <a:grpSpLocks/>
            </p:cNvGrpSpPr>
            <p:nvPr/>
          </p:nvGrpSpPr>
          <p:grpSpPr bwMode="auto">
            <a:xfrm>
              <a:off x="4869496" y="5904455"/>
              <a:ext cx="648422" cy="418253"/>
              <a:chOff x="3053396" y="4304255"/>
              <a:chExt cx="648422" cy="418253"/>
            </a:xfrm>
          </p:grpSpPr>
          <p:sp>
            <p:nvSpPr>
              <p:cNvPr id="78987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78988" name="TextBox 171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zh-CN" sz="10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zh-CN" sz="10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net</a:t>
                </a:r>
              </a:p>
            </p:txBody>
          </p:sp>
        </p:grpSp>
        <p:grpSp>
          <p:nvGrpSpPr>
            <p:cNvPr id="78975" name="Group 172"/>
            <p:cNvGrpSpPr>
              <a:grpSpLocks/>
            </p:cNvGrpSpPr>
            <p:nvPr/>
          </p:nvGrpSpPr>
          <p:grpSpPr bwMode="auto">
            <a:xfrm>
              <a:off x="3955096" y="6044155"/>
              <a:ext cx="648422" cy="418253"/>
              <a:chOff x="3053396" y="4304255"/>
              <a:chExt cx="648422" cy="418253"/>
            </a:xfrm>
          </p:grpSpPr>
          <p:sp>
            <p:nvSpPr>
              <p:cNvPr id="78985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78986" name="TextBox 174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zh-CN" sz="10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zh-CN" sz="10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net</a:t>
                </a:r>
              </a:p>
            </p:txBody>
          </p:sp>
        </p:grpSp>
        <p:grpSp>
          <p:nvGrpSpPr>
            <p:cNvPr id="78976" name="Group 175"/>
            <p:cNvGrpSpPr>
              <a:grpSpLocks/>
            </p:cNvGrpSpPr>
            <p:nvPr/>
          </p:nvGrpSpPr>
          <p:grpSpPr bwMode="auto">
            <a:xfrm>
              <a:off x="2735896" y="5891755"/>
              <a:ext cx="648422" cy="418253"/>
              <a:chOff x="3053396" y="4304255"/>
              <a:chExt cx="648422" cy="418253"/>
            </a:xfrm>
          </p:grpSpPr>
          <p:sp>
            <p:nvSpPr>
              <p:cNvPr id="78983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78984" name="TextBox 177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zh-CN" sz="10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zh-CN" sz="10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net</a:t>
                </a:r>
              </a:p>
            </p:txBody>
          </p:sp>
        </p:grpSp>
        <p:sp>
          <p:nvSpPr>
            <p:cNvPr id="78977" name="TextBox 4"/>
            <p:cNvSpPr txBox="1">
              <a:spLocks noChangeArrowheads="1"/>
            </p:cNvSpPr>
            <p:nvPr/>
          </p:nvSpPr>
          <p:spPr bwMode="auto">
            <a:xfrm rot="1053502">
              <a:off x="5202038" y="1955780"/>
              <a:ext cx="426663" cy="5232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sz="2800">
                  <a:solidFill>
                    <a:srgbClr val="000099"/>
                  </a:solidFill>
                  <a:latin typeface="Comic Sans MS" panose="030F0702030302020204" pitchFamily="66" charset="0"/>
                </a:rPr>
                <a:t>…</a:t>
              </a:r>
            </a:p>
          </p:txBody>
        </p:sp>
        <p:sp>
          <p:nvSpPr>
            <p:cNvPr id="78978" name="TextBox 179"/>
            <p:cNvSpPr txBox="1">
              <a:spLocks noChangeArrowheads="1"/>
            </p:cNvSpPr>
            <p:nvPr/>
          </p:nvSpPr>
          <p:spPr bwMode="auto">
            <a:xfrm rot="2829263">
              <a:off x="7487992" y="3429035"/>
              <a:ext cx="426753" cy="523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sz="2800">
                  <a:solidFill>
                    <a:srgbClr val="000099"/>
                  </a:solidFill>
                  <a:latin typeface="Comic Sans MS" panose="030F0702030302020204" pitchFamily="66" charset="0"/>
                </a:rPr>
                <a:t>…</a:t>
              </a:r>
            </a:p>
          </p:txBody>
        </p:sp>
        <p:sp>
          <p:nvSpPr>
            <p:cNvPr id="78979" name="TextBox 180"/>
            <p:cNvSpPr txBox="1">
              <a:spLocks noChangeArrowheads="1"/>
            </p:cNvSpPr>
            <p:nvPr/>
          </p:nvSpPr>
          <p:spPr bwMode="auto">
            <a:xfrm rot="9845918">
              <a:off x="6156779" y="5942092"/>
              <a:ext cx="426663" cy="5232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sz="2800">
                  <a:solidFill>
                    <a:srgbClr val="000099"/>
                  </a:solidFill>
                  <a:latin typeface="Comic Sans MS" panose="030F0702030302020204" pitchFamily="66" charset="0"/>
                </a:rPr>
                <a:t>…</a:t>
              </a:r>
            </a:p>
          </p:txBody>
        </p:sp>
        <p:sp>
          <p:nvSpPr>
            <p:cNvPr id="78980" name="TextBox 181"/>
            <p:cNvSpPr txBox="1">
              <a:spLocks noChangeArrowheads="1"/>
            </p:cNvSpPr>
            <p:nvPr/>
          </p:nvSpPr>
          <p:spPr bwMode="auto">
            <a:xfrm rot="11651262">
              <a:off x="1789324" y="5845449"/>
              <a:ext cx="426663" cy="5232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sz="2800">
                  <a:solidFill>
                    <a:srgbClr val="000099"/>
                  </a:solidFill>
                  <a:latin typeface="Comic Sans MS" panose="030F0702030302020204" pitchFamily="66" charset="0"/>
                </a:rPr>
                <a:t>…</a:t>
              </a:r>
            </a:p>
          </p:txBody>
        </p:sp>
        <p:sp>
          <p:nvSpPr>
            <p:cNvPr id="78981" name="TextBox 182"/>
            <p:cNvSpPr txBox="1">
              <a:spLocks noChangeArrowheads="1"/>
            </p:cNvSpPr>
            <p:nvPr/>
          </p:nvSpPr>
          <p:spPr bwMode="auto">
            <a:xfrm rot="16607303">
              <a:off x="203123" y="3539060"/>
              <a:ext cx="426753" cy="523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sz="2800">
                  <a:solidFill>
                    <a:srgbClr val="000099"/>
                  </a:solidFill>
                  <a:latin typeface="Comic Sans MS" panose="030F0702030302020204" pitchFamily="66" charset="0"/>
                </a:rPr>
                <a:t>…</a:t>
              </a:r>
            </a:p>
          </p:txBody>
        </p:sp>
        <p:sp>
          <p:nvSpPr>
            <p:cNvPr id="78982" name="TextBox 183"/>
            <p:cNvSpPr txBox="1">
              <a:spLocks noChangeArrowheads="1"/>
            </p:cNvSpPr>
            <p:nvPr/>
          </p:nvSpPr>
          <p:spPr bwMode="auto">
            <a:xfrm rot="20582737">
              <a:off x="2388914" y="1905661"/>
              <a:ext cx="426663" cy="5232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sz="2800">
                  <a:solidFill>
                    <a:srgbClr val="000099"/>
                  </a:solidFill>
                  <a:latin typeface="Comic Sans MS" panose="030F0702030302020204" pitchFamily="66" charset="0"/>
                </a:rPr>
                <a:t>…</a:t>
              </a:r>
            </a:p>
          </p:txBody>
        </p:sp>
      </p:grpSp>
      <p:sp>
        <p:nvSpPr>
          <p:cNvPr id="78852" name="Rectangle 3"/>
          <p:cNvSpPr txBox="1">
            <a:spLocks noChangeArrowheads="1"/>
          </p:cNvSpPr>
          <p:nvPr/>
        </p:nvSpPr>
        <p:spPr bwMode="auto">
          <a:xfrm>
            <a:off x="1997074" y="1073150"/>
            <a:ext cx="8635429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75000"/>
              <a:buFont typeface="Wingdings" charset="0"/>
              <a:buNone/>
              <a:defRPr/>
            </a:pPr>
            <a:r>
              <a:rPr lang="en-US" i="1" dirty="0">
                <a:solidFill>
                  <a:srgbClr val="CC0000"/>
                </a:solidFill>
                <a:latin typeface="Comic Sans MS" panose="030F0702030302020204" pitchFamily="66" charset="0"/>
              </a:rPr>
              <a:t>Option: </a:t>
            </a:r>
            <a:r>
              <a:rPr lang="en-US" i="1" dirty="0">
                <a:solidFill>
                  <a:srgbClr val="000099"/>
                </a:solidFill>
                <a:latin typeface="Comic Sans MS" panose="030F0702030302020204" pitchFamily="66" charset="0"/>
              </a:rPr>
              <a:t>connect each access ISP to one global transit ISP? </a:t>
            </a:r>
          </a:p>
          <a:p>
            <a:pPr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75000"/>
              <a:buFont typeface="Wingdings" charset="0"/>
              <a:buNone/>
              <a:defRPr/>
            </a:pPr>
            <a:r>
              <a:rPr lang="en-US" i="1" dirty="0">
                <a:solidFill>
                  <a:srgbClr val="C00000"/>
                </a:solidFill>
                <a:latin typeface="Comic Sans MS" panose="030F0702030302020204" pitchFamily="66" charset="0"/>
              </a:rPr>
              <a:t>Customer</a:t>
            </a:r>
            <a:r>
              <a:rPr lang="en-US" i="1" dirty="0">
                <a:latin typeface="Comic Sans MS" panose="030F0702030302020204" pitchFamily="66" charset="0"/>
              </a:rPr>
              <a:t> </a:t>
            </a:r>
            <a:r>
              <a:rPr lang="en-US" i="1" dirty="0">
                <a:solidFill>
                  <a:srgbClr val="000099"/>
                </a:solidFill>
                <a:latin typeface="Comic Sans MS" panose="030F0702030302020204" pitchFamily="66" charset="0"/>
              </a:rPr>
              <a:t>and</a:t>
            </a:r>
            <a:r>
              <a:rPr lang="en-US" i="1" dirty="0">
                <a:latin typeface="Comic Sans MS" panose="030F0702030302020204" pitchFamily="66" charset="0"/>
              </a:rPr>
              <a:t> </a:t>
            </a:r>
            <a:r>
              <a:rPr lang="en-US" i="1" dirty="0">
                <a:solidFill>
                  <a:srgbClr val="C00000"/>
                </a:solidFill>
                <a:latin typeface="Comic Sans MS" panose="030F0702030302020204" pitchFamily="66" charset="0"/>
              </a:rPr>
              <a:t>provider </a:t>
            </a:r>
            <a:r>
              <a:rPr lang="en-US" i="1" dirty="0">
                <a:solidFill>
                  <a:srgbClr val="000099"/>
                </a:solidFill>
                <a:latin typeface="Comic Sans MS" panose="030F0702030302020204" pitchFamily="66" charset="0"/>
              </a:rPr>
              <a:t>ISPs have economic agreement.</a:t>
            </a:r>
            <a:endParaRPr lang="en-US" dirty="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78855" name="Oval 3"/>
          <p:cNvSpPr>
            <a:spLocks noChangeArrowheads="1"/>
          </p:cNvSpPr>
          <p:nvPr/>
        </p:nvSpPr>
        <p:spPr bwMode="auto">
          <a:xfrm>
            <a:off x="4240214" y="3192464"/>
            <a:ext cx="3709987" cy="186213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cxnSp>
        <p:nvCxnSpPr>
          <p:cNvPr id="78856" name="Straight Connector 10"/>
          <p:cNvCxnSpPr>
            <a:cxnSpLocks noChangeShapeType="1"/>
            <a:stCxn id="163" idx="7"/>
          </p:cNvCxnSpPr>
          <p:nvPr/>
        </p:nvCxnSpPr>
        <p:spPr bwMode="auto">
          <a:xfrm>
            <a:off x="5546726" y="3521075"/>
            <a:ext cx="1223963" cy="96838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8857" name="Straight Connector 297"/>
          <p:cNvCxnSpPr>
            <a:cxnSpLocks noChangeShapeType="1"/>
          </p:cNvCxnSpPr>
          <p:nvPr/>
        </p:nvCxnSpPr>
        <p:spPr bwMode="auto">
          <a:xfrm>
            <a:off x="6180138" y="3924301"/>
            <a:ext cx="139700" cy="112713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8858" name="Straight Connector 298"/>
          <p:cNvCxnSpPr>
            <a:cxnSpLocks noChangeShapeType="1"/>
          </p:cNvCxnSpPr>
          <p:nvPr/>
        </p:nvCxnSpPr>
        <p:spPr bwMode="auto">
          <a:xfrm flipV="1">
            <a:off x="5949950" y="4200526"/>
            <a:ext cx="280988" cy="61913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8859" name="Straight Connector 299"/>
          <p:cNvCxnSpPr>
            <a:cxnSpLocks noChangeShapeType="1"/>
          </p:cNvCxnSpPr>
          <p:nvPr/>
        </p:nvCxnSpPr>
        <p:spPr bwMode="auto">
          <a:xfrm flipV="1">
            <a:off x="5607050" y="3962401"/>
            <a:ext cx="223838" cy="149225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8860" name="Straight Connector 300"/>
          <p:cNvCxnSpPr>
            <a:cxnSpLocks noChangeShapeType="1"/>
            <a:stCxn id="237" idx="6"/>
          </p:cNvCxnSpPr>
          <p:nvPr/>
        </p:nvCxnSpPr>
        <p:spPr bwMode="auto">
          <a:xfrm flipV="1">
            <a:off x="5246689" y="4367213"/>
            <a:ext cx="238125" cy="1333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8861" name="Straight Connector 301"/>
          <p:cNvCxnSpPr>
            <a:cxnSpLocks noChangeShapeType="1"/>
          </p:cNvCxnSpPr>
          <p:nvPr/>
        </p:nvCxnSpPr>
        <p:spPr bwMode="auto">
          <a:xfrm flipV="1">
            <a:off x="6199188" y="4267200"/>
            <a:ext cx="292100" cy="34290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8862" name="Straight Connector 302"/>
          <p:cNvCxnSpPr>
            <a:cxnSpLocks noChangeShapeType="1"/>
          </p:cNvCxnSpPr>
          <p:nvPr/>
        </p:nvCxnSpPr>
        <p:spPr bwMode="auto">
          <a:xfrm flipH="1" flipV="1">
            <a:off x="6767513" y="4248151"/>
            <a:ext cx="412750" cy="168275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8863" name="Straight Connector 303"/>
          <p:cNvCxnSpPr>
            <a:cxnSpLocks noChangeShapeType="1"/>
          </p:cNvCxnSpPr>
          <p:nvPr/>
        </p:nvCxnSpPr>
        <p:spPr bwMode="auto">
          <a:xfrm flipV="1">
            <a:off x="6751638" y="3776663"/>
            <a:ext cx="328612" cy="26670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8864" name="Straight Connector 304"/>
          <p:cNvCxnSpPr>
            <a:cxnSpLocks noChangeShapeType="1"/>
            <a:endCxn id="161" idx="7"/>
          </p:cNvCxnSpPr>
          <p:nvPr/>
        </p:nvCxnSpPr>
        <p:spPr bwMode="auto">
          <a:xfrm flipH="1" flipV="1">
            <a:off x="5548314" y="3600451"/>
            <a:ext cx="261937" cy="119063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8865" name="TextBox 39958"/>
          <p:cNvSpPr txBox="1">
            <a:spLocks noChangeArrowheads="1"/>
          </p:cNvSpPr>
          <p:nvPr/>
        </p:nvSpPr>
        <p:spPr bwMode="auto">
          <a:xfrm>
            <a:off x="4411663" y="3584576"/>
            <a:ext cx="1019831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i="1">
                <a:solidFill>
                  <a:schemeClr val="accent4"/>
                </a:solidFill>
                <a:latin typeface="Comic Sans MS" panose="030F0702030302020204" pitchFamily="66" charset="0"/>
              </a:rPr>
              <a:t>global</a:t>
            </a:r>
            <a:br>
              <a:rPr lang="en-US" altLang="zh-CN" i="1">
                <a:solidFill>
                  <a:schemeClr val="accent4"/>
                </a:solidFill>
                <a:latin typeface="Comic Sans MS" panose="030F0702030302020204" pitchFamily="66" charset="0"/>
              </a:rPr>
            </a:br>
            <a:r>
              <a:rPr lang="en-US" altLang="zh-CN" i="1">
                <a:solidFill>
                  <a:schemeClr val="accent4"/>
                </a:solidFill>
                <a:latin typeface="Comic Sans MS" panose="030F0702030302020204" pitchFamily="66" charset="0"/>
              </a:rPr>
              <a:t>ISP</a:t>
            </a:r>
          </a:p>
        </p:txBody>
      </p:sp>
      <p:grpSp>
        <p:nvGrpSpPr>
          <p:cNvPr id="78866" name="Group 347"/>
          <p:cNvGrpSpPr>
            <a:grpSpLocks/>
          </p:cNvGrpSpPr>
          <p:nvPr/>
        </p:nvGrpSpPr>
        <p:grpSpPr bwMode="auto">
          <a:xfrm>
            <a:off x="6186489" y="3994150"/>
            <a:ext cx="611187" cy="298450"/>
            <a:chOff x="1871277" y="1576300"/>
            <a:chExt cx="1128371" cy="437860"/>
          </a:xfrm>
        </p:grpSpPr>
        <p:sp>
          <p:nvSpPr>
            <p:cNvPr id="195" name="Oval 194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96" name="Rectangle 195"/>
            <p:cNvSpPr/>
            <p:nvPr/>
          </p:nvSpPr>
          <p:spPr bwMode="auto">
            <a:xfrm>
              <a:off x="1871277" y="1739333"/>
              <a:ext cx="1128371" cy="116452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97" name="Oval 196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98" name="Freeform 197"/>
            <p:cNvSpPr/>
            <p:nvPr/>
          </p:nvSpPr>
          <p:spPr bwMode="auto">
            <a:xfrm>
              <a:off x="2158499" y="1674120"/>
              <a:ext cx="550997" cy="16070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99" name="Freeform 198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00" name="Freeform 199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01" name="Freeform 200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202" name="Straight Connector 201"/>
            <p:cNvCxnSpPr>
              <a:cxnSpLocks noChangeShapeType="1"/>
              <a:endCxn id="197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03" name="Straight Connector 202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78867" name="Group 347"/>
          <p:cNvGrpSpPr>
            <a:grpSpLocks/>
          </p:cNvGrpSpPr>
          <p:nvPr/>
        </p:nvGrpSpPr>
        <p:grpSpPr bwMode="auto">
          <a:xfrm>
            <a:off x="5632450" y="3694113"/>
            <a:ext cx="609600" cy="296862"/>
            <a:chOff x="1871277" y="1576300"/>
            <a:chExt cx="1128371" cy="437860"/>
          </a:xfrm>
        </p:grpSpPr>
        <p:sp>
          <p:nvSpPr>
            <p:cNvPr id="205" name="Oval 204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06" name="Rectangle 205"/>
            <p:cNvSpPr/>
            <p:nvPr/>
          </p:nvSpPr>
          <p:spPr bwMode="auto">
            <a:xfrm>
              <a:off x="1871277" y="1740205"/>
              <a:ext cx="1128371" cy="11473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07" name="Oval 206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08" name="Freeform 207"/>
            <p:cNvSpPr/>
            <p:nvPr/>
          </p:nvSpPr>
          <p:spPr bwMode="auto">
            <a:xfrm>
              <a:off x="2159247" y="1672301"/>
              <a:ext cx="549494" cy="161564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09" name="Freeform 208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10" name="Freeform 209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11" name="Freeform 210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212" name="Straight Connector 211"/>
            <p:cNvCxnSpPr>
              <a:cxnSpLocks noChangeShapeType="1"/>
              <a:endCxn id="207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3" name="Straight Connector 212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78868" name="Group 347"/>
          <p:cNvGrpSpPr>
            <a:grpSpLocks/>
          </p:cNvGrpSpPr>
          <p:nvPr/>
        </p:nvGrpSpPr>
        <p:grpSpPr bwMode="auto">
          <a:xfrm>
            <a:off x="5372100" y="4106863"/>
            <a:ext cx="611188" cy="298450"/>
            <a:chOff x="1871277" y="1576300"/>
            <a:chExt cx="1128371" cy="437860"/>
          </a:xfrm>
        </p:grpSpPr>
        <p:sp>
          <p:nvSpPr>
            <p:cNvPr id="215" name="Oval 214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16" name="Rectangle 215"/>
            <p:cNvSpPr/>
            <p:nvPr/>
          </p:nvSpPr>
          <p:spPr bwMode="auto">
            <a:xfrm>
              <a:off x="1871277" y="1739333"/>
              <a:ext cx="1128371" cy="116452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17" name="Oval 216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18" name="Freeform 217"/>
            <p:cNvSpPr/>
            <p:nvPr/>
          </p:nvSpPr>
          <p:spPr bwMode="auto">
            <a:xfrm>
              <a:off x="2158498" y="1674120"/>
              <a:ext cx="550996" cy="160703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19" name="Freeform 218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20" name="Freeform 219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21" name="Freeform 220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222" name="Straight Connector 221"/>
            <p:cNvCxnSpPr>
              <a:cxnSpLocks noChangeShapeType="1"/>
              <a:endCxn id="217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3" name="Straight Connector 222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78869" name="Straight Connector 307"/>
          <p:cNvCxnSpPr>
            <a:cxnSpLocks noChangeShapeType="1"/>
          </p:cNvCxnSpPr>
          <p:nvPr/>
        </p:nvCxnSpPr>
        <p:spPr bwMode="auto">
          <a:xfrm>
            <a:off x="2690814" y="4260850"/>
            <a:ext cx="1971675" cy="2111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8870" name="Straight Connector 308"/>
          <p:cNvCxnSpPr>
            <a:cxnSpLocks noChangeShapeType="1"/>
          </p:cNvCxnSpPr>
          <p:nvPr/>
        </p:nvCxnSpPr>
        <p:spPr bwMode="auto">
          <a:xfrm flipV="1">
            <a:off x="2917826" y="4573588"/>
            <a:ext cx="1744663" cy="4111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8871" name="Straight Connector 309"/>
          <p:cNvCxnSpPr>
            <a:cxnSpLocks noChangeShapeType="1"/>
          </p:cNvCxnSpPr>
          <p:nvPr/>
        </p:nvCxnSpPr>
        <p:spPr bwMode="auto">
          <a:xfrm flipV="1">
            <a:off x="3321051" y="4622800"/>
            <a:ext cx="1431925" cy="7556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78872" name="Group 347"/>
          <p:cNvGrpSpPr>
            <a:grpSpLocks/>
          </p:cNvGrpSpPr>
          <p:nvPr/>
        </p:nvGrpSpPr>
        <p:grpSpPr bwMode="auto">
          <a:xfrm>
            <a:off x="4637089" y="4391025"/>
            <a:ext cx="611187" cy="298450"/>
            <a:chOff x="1871277" y="1576300"/>
            <a:chExt cx="1128371" cy="437860"/>
          </a:xfrm>
        </p:grpSpPr>
        <p:sp>
          <p:nvSpPr>
            <p:cNvPr id="235" name="Oval 234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36" name="Rectangle 235"/>
            <p:cNvSpPr/>
            <p:nvPr/>
          </p:nvSpPr>
          <p:spPr bwMode="auto">
            <a:xfrm>
              <a:off x="1871277" y="1739333"/>
              <a:ext cx="1128371" cy="116452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37" name="Oval 236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38" name="Freeform 237"/>
            <p:cNvSpPr/>
            <p:nvPr/>
          </p:nvSpPr>
          <p:spPr bwMode="auto">
            <a:xfrm>
              <a:off x="2158499" y="1674120"/>
              <a:ext cx="550997" cy="16070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39" name="Freeform 238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40" name="Freeform 239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41" name="Freeform 240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242" name="Straight Connector 241"/>
            <p:cNvCxnSpPr>
              <a:cxnSpLocks noChangeShapeType="1"/>
              <a:endCxn id="237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43" name="Straight Connector 242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78873" name="Straight Connector 310"/>
          <p:cNvCxnSpPr>
            <a:cxnSpLocks noChangeShapeType="1"/>
            <a:stCxn id="78984" idx="0"/>
          </p:cNvCxnSpPr>
          <p:nvPr/>
        </p:nvCxnSpPr>
        <p:spPr bwMode="auto">
          <a:xfrm flipV="1">
            <a:off x="4913313" y="4643438"/>
            <a:ext cx="57150" cy="12112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8874" name="Straight Connector 311"/>
          <p:cNvCxnSpPr>
            <a:cxnSpLocks noChangeShapeType="1"/>
          </p:cNvCxnSpPr>
          <p:nvPr/>
        </p:nvCxnSpPr>
        <p:spPr bwMode="auto">
          <a:xfrm flipV="1">
            <a:off x="6140450" y="4872038"/>
            <a:ext cx="6350" cy="11350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8875" name="Straight Connector 312"/>
          <p:cNvCxnSpPr>
            <a:cxnSpLocks noChangeShapeType="1"/>
            <a:stCxn id="78987" idx="1"/>
          </p:cNvCxnSpPr>
          <p:nvPr/>
        </p:nvCxnSpPr>
        <p:spPr bwMode="auto">
          <a:xfrm flipH="1" flipV="1">
            <a:off x="6448426" y="4821238"/>
            <a:ext cx="506413" cy="10588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78876" name="Group 347"/>
          <p:cNvGrpSpPr>
            <a:grpSpLocks/>
          </p:cNvGrpSpPr>
          <p:nvPr/>
        </p:nvGrpSpPr>
        <p:grpSpPr bwMode="auto">
          <a:xfrm>
            <a:off x="5956300" y="4586288"/>
            <a:ext cx="611188" cy="296862"/>
            <a:chOff x="1871277" y="1576300"/>
            <a:chExt cx="1128371" cy="437860"/>
          </a:xfrm>
        </p:grpSpPr>
        <p:sp>
          <p:nvSpPr>
            <p:cNvPr id="225" name="Oval 224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26" name="Rectangle 225"/>
            <p:cNvSpPr/>
            <p:nvPr/>
          </p:nvSpPr>
          <p:spPr bwMode="auto">
            <a:xfrm>
              <a:off x="1871277" y="1740205"/>
              <a:ext cx="1128371" cy="11473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27" name="Oval 226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28" name="Freeform 227"/>
            <p:cNvSpPr/>
            <p:nvPr/>
          </p:nvSpPr>
          <p:spPr bwMode="auto">
            <a:xfrm>
              <a:off x="2158498" y="1672301"/>
              <a:ext cx="550996" cy="161564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29" name="Freeform 228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30" name="Freeform 229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31" name="Freeform 230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232" name="Straight Connector 231"/>
            <p:cNvCxnSpPr>
              <a:cxnSpLocks noChangeShapeType="1"/>
              <a:endCxn id="227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33" name="Straight Connector 232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78877" name="Straight Connector 313"/>
          <p:cNvCxnSpPr>
            <a:cxnSpLocks noChangeShapeType="1"/>
            <a:endCxn id="183" idx="7"/>
          </p:cNvCxnSpPr>
          <p:nvPr/>
        </p:nvCxnSpPr>
        <p:spPr bwMode="auto">
          <a:xfrm flipH="1" flipV="1">
            <a:off x="7566025" y="4586289"/>
            <a:ext cx="1512888" cy="108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8878" name="Straight Connector 314"/>
          <p:cNvCxnSpPr>
            <a:cxnSpLocks noChangeShapeType="1"/>
          </p:cNvCxnSpPr>
          <p:nvPr/>
        </p:nvCxnSpPr>
        <p:spPr bwMode="auto">
          <a:xfrm flipH="1" flipV="1">
            <a:off x="7623176" y="4464050"/>
            <a:ext cx="2244725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8879" name="Straight Connector 315"/>
          <p:cNvCxnSpPr>
            <a:cxnSpLocks noChangeShapeType="1"/>
            <a:endCxn id="185" idx="5"/>
          </p:cNvCxnSpPr>
          <p:nvPr/>
        </p:nvCxnSpPr>
        <p:spPr bwMode="auto">
          <a:xfrm flipH="1">
            <a:off x="7564438" y="4159251"/>
            <a:ext cx="2076450" cy="193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78880" name="Group 347"/>
          <p:cNvGrpSpPr>
            <a:grpSpLocks/>
          </p:cNvGrpSpPr>
          <p:nvPr/>
        </p:nvGrpSpPr>
        <p:grpSpPr bwMode="auto">
          <a:xfrm>
            <a:off x="7045325" y="4321176"/>
            <a:ext cx="611188" cy="296863"/>
            <a:chOff x="1871277" y="1576300"/>
            <a:chExt cx="1128371" cy="437860"/>
          </a:xfrm>
        </p:grpSpPr>
        <p:sp>
          <p:nvSpPr>
            <p:cNvPr id="183" name="Oval 182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84" name="Rectangle 183"/>
            <p:cNvSpPr/>
            <p:nvPr/>
          </p:nvSpPr>
          <p:spPr bwMode="auto">
            <a:xfrm>
              <a:off x="1871277" y="1740205"/>
              <a:ext cx="1128371" cy="114734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85" name="Oval 184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86" name="Freeform 185"/>
            <p:cNvSpPr/>
            <p:nvPr/>
          </p:nvSpPr>
          <p:spPr bwMode="auto">
            <a:xfrm>
              <a:off x="2158498" y="1672302"/>
              <a:ext cx="550996" cy="161562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87" name="Freeform 186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88" name="Freeform 187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89" name="Freeform 188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190" name="Straight Connector 189"/>
            <p:cNvCxnSpPr>
              <a:cxnSpLocks noChangeShapeType="1"/>
              <a:endCxn id="185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91" name="Straight Connector 190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78881" name="Straight Connector 316"/>
          <p:cNvCxnSpPr>
            <a:cxnSpLocks noChangeShapeType="1"/>
          </p:cNvCxnSpPr>
          <p:nvPr/>
        </p:nvCxnSpPr>
        <p:spPr bwMode="auto">
          <a:xfrm flipH="1">
            <a:off x="7385050" y="3227389"/>
            <a:ext cx="1422400" cy="4540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8882" name="Straight Connector 317"/>
          <p:cNvCxnSpPr>
            <a:cxnSpLocks noChangeShapeType="1"/>
          </p:cNvCxnSpPr>
          <p:nvPr/>
        </p:nvCxnSpPr>
        <p:spPr bwMode="auto">
          <a:xfrm flipH="1">
            <a:off x="7208839" y="2803526"/>
            <a:ext cx="898525" cy="7286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8883" name="Straight Connector 318"/>
          <p:cNvCxnSpPr>
            <a:cxnSpLocks noChangeShapeType="1"/>
            <a:stCxn id="78995" idx="9"/>
          </p:cNvCxnSpPr>
          <p:nvPr/>
        </p:nvCxnSpPr>
        <p:spPr bwMode="auto">
          <a:xfrm>
            <a:off x="6373814" y="2381250"/>
            <a:ext cx="555625" cy="11255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78884" name="Group 347"/>
          <p:cNvGrpSpPr>
            <a:grpSpLocks/>
          </p:cNvGrpSpPr>
          <p:nvPr/>
        </p:nvGrpSpPr>
        <p:grpSpPr bwMode="auto">
          <a:xfrm>
            <a:off x="6778625" y="3497263"/>
            <a:ext cx="611188" cy="296862"/>
            <a:chOff x="1871277" y="1576300"/>
            <a:chExt cx="1128371" cy="437860"/>
          </a:xfrm>
        </p:grpSpPr>
        <p:sp>
          <p:nvSpPr>
            <p:cNvPr id="173" name="Oval 172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74" name="Rectangle 173"/>
            <p:cNvSpPr/>
            <p:nvPr/>
          </p:nvSpPr>
          <p:spPr bwMode="auto">
            <a:xfrm>
              <a:off x="1871277" y="1740205"/>
              <a:ext cx="1128371" cy="11473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75" name="Oval 174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76" name="Freeform 175"/>
            <p:cNvSpPr/>
            <p:nvPr/>
          </p:nvSpPr>
          <p:spPr bwMode="auto">
            <a:xfrm>
              <a:off x="2158498" y="1672301"/>
              <a:ext cx="550996" cy="161564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77" name="Freeform 176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78" name="Freeform 177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79" name="Freeform 178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180" name="Straight Connector 179"/>
            <p:cNvCxnSpPr>
              <a:cxnSpLocks noChangeShapeType="1"/>
              <a:endCxn id="175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81" name="Straight Connector 180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78885" name="Straight Connector 22"/>
          <p:cNvCxnSpPr>
            <a:cxnSpLocks noChangeShapeType="1"/>
          </p:cNvCxnSpPr>
          <p:nvPr/>
        </p:nvCxnSpPr>
        <p:spPr bwMode="auto">
          <a:xfrm>
            <a:off x="3886201" y="2578101"/>
            <a:ext cx="1230313" cy="796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8886" name="Straight Connector 305"/>
          <p:cNvCxnSpPr>
            <a:cxnSpLocks noChangeShapeType="1"/>
          </p:cNvCxnSpPr>
          <p:nvPr/>
        </p:nvCxnSpPr>
        <p:spPr bwMode="auto">
          <a:xfrm>
            <a:off x="3141663" y="2909888"/>
            <a:ext cx="1885950" cy="5191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8887" name="Straight Connector 306"/>
          <p:cNvCxnSpPr>
            <a:cxnSpLocks noChangeShapeType="1"/>
          </p:cNvCxnSpPr>
          <p:nvPr/>
        </p:nvCxnSpPr>
        <p:spPr bwMode="auto">
          <a:xfrm>
            <a:off x="2754313" y="3278188"/>
            <a:ext cx="2273300" cy="2603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78888" name="Group 347"/>
          <p:cNvGrpSpPr>
            <a:grpSpLocks/>
          </p:cNvGrpSpPr>
          <p:nvPr/>
        </p:nvGrpSpPr>
        <p:grpSpPr bwMode="auto">
          <a:xfrm>
            <a:off x="5026025" y="3335338"/>
            <a:ext cx="611188" cy="296862"/>
            <a:chOff x="1871277" y="1576300"/>
            <a:chExt cx="1128371" cy="437860"/>
          </a:xfrm>
        </p:grpSpPr>
        <p:sp>
          <p:nvSpPr>
            <p:cNvPr id="161" name="Oval 160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62" name="Rectangle 161"/>
            <p:cNvSpPr/>
            <p:nvPr/>
          </p:nvSpPr>
          <p:spPr bwMode="auto">
            <a:xfrm>
              <a:off x="1871277" y="1740205"/>
              <a:ext cx="1128371" cy="11473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63" name="Oval 162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64" name="Freeform 163"/>
            <p:cNvSpPr/>
            <p:nvPr/>
          </p:nvSpPr>
          <p:spPr bwMode="auto">
            <a:xfrm>
              <a:off x="2158498" y="1672301"/>
              <a:ext cx="550996" cy="161564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65" name="Freeform 164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66" name="Freeform 165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67" name="Freeform 166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168" name="Straight Connector 167"/>
            <p:cNvCxnSpPr>
              <a:cxnSpLocks noChangeShapeType="1"/>
              <a:endCxn id="163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69" name="Straight Connector 168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170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0344472" y="6669360"/>
            <a:ext cx="1384395" cy="18864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>
                <a:solidFill>
                  <a:schemeClr val="accent2"/>
                </a:solidFill>
                <a:latin typeface="Tahoma" panose="020B0604030504040204" pitchFamily="34" charset="0"/>
              </a:rPr>
              <a:t>1.3 network core</a:t>
            </a:r>
          </a:p>
        </p:txBody>
      </p:sp>
    </p:spTree>
    <p:extLst>
      <p:ext uri="{BB962C8B-B14F-4D97-AF65-F5344CB8AC3E}">
        <p14:creationId xmlns:p14="http://schemas.microsoft.com/office/powerpoint/2010/main" val="376427158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7" name="Oval 3"/>
          <p:cNvSpPr>
            <a:spLocks noChangeArrowheads="1"/>
          </p:cNvSpPr>
          <p:nvPr/>
        </p:nvSpPr>
        <p:spPr bwMode="auto">
          <a:xfrm>
            <a:off x="3044825" y="4203701"/>
            <a:ext cx="2941638" cy="132397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cxnSp>
        <p:nvCxnSpPr>
          <p:cNvPr id="80898" name="Straight Connector 10"/>
          <p:cNvCxnSpPr>
            <a:cxnSpLocks noChangeShapeType="1"/>
            <a:stCxn id="507" idx="7"/>
          </p:cNvCxnSpPr>
          <p:nvPr/>
        </p:nvCxnSpPr>
        <p:spPr bwMode="auto">
          <a:xfrm>
            <a:off x="4079876" y="4437063"/>
            <a:ext cx="969963" cy="68262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899" name="Straight Connector 297"/>
          <p:cNvCxnSpPr>
            <a:cxnSpLocks noChangeShapeType="1"/>
          </p:cNvCxnSpPr>
          <p:nvPr/>
        </p:nvCxnSpPr>
        <p:spPr bwMode="auto">
          <a:xfrm>
            <a:off x="4583114" y="4724401"/>
            <a:ext cx="109537" cy="79375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00" name="Straight Connector 298"/>
          <p:cNvCxnSpPr>
            <a:cxnSpLocks noChangeShapeType="1"/>
          </p:cNvCxnSpPr>
          <p:nvPr/>
        </p:nvCxnSpPr>
        <p:spPr bwMode="auto">
          <a:xfrm flipV="1">
            <a:off x="4400550" y="4919663"/>
            <a:ext cx="222250" cy="444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01" name="Straight Connector 299"/>
          <p:cNvCxnSpPr>
            <a:cxnSpLocks noChangeShapeType="1"/>
          </p:cNvCxnSpPr>
          <p:nvPr/>
        </p:nvCxnSpPr>
        <p:spPr bwMode="auto">
          <a:xfrm flipV="1">
            <a:off x="4127500" y="4751388"/>
            <a:ext cx="177800" cy="106362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02" name="Straight Connector 300"/>
          <p:cNvCxnSpPr>
            <a:cxnSpLocks noChangeShapeType="1"/>
            <a:stCxn id="444" idx="6"/>
          </p:cNvCxnSpPr>
          <p:nvPr/>
        </p:nvCxnSpPr>
        <p:spPr bwMode="auto">
          <a:xfrm flipV="1">
            <a:off x="3841751" y="5038725"/>
            <a:ext cx="188913" cy="952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03" name="Straight Connector 301"/>
          <p:cNvCxnSpPr>
            <a:cxnSpLocks noChangeShapeType="1"/>
          </p:cNvCxnSpPr>
          <p:nvPr/>
        </p:nvCxnSpPr>
        <p:spPr bwMode="auto">
          <a:xfrm flipV="1">
            <a:off x="4597401" y="4967289"/>
            <a:ext cx="231775" cy="244475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04" name="Straight Connector 302"/>
          <p:cNvCxnSpPr>
            <a:cxnSpLocks noChangeShapeType="1"/>
          </p:cNvCxnSpPr>
          <p:nvPr/>
        </p:nvCxnSpPr>
        <p:spPr bwMode="auto">
          <a:xfrm flipH="1" flipV="1">
            <a:off x="5048251" y="4954588"/>
            <a:ext cx="327025" cy="119062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05" name="Straight Connector 303"/>
          <p:cNvCxnSpPr>
            <a:cxnSpLocks noChangeShapeType="1"/>
          </p:cNvCxnSpPr>
          <p:nvPr/>
        </p:nvCxnSpPr>
        <p:spPr bwMode="auto">
          <a:xfrm flipV="1">
            <a:off x="5035550" y="4619626"/>
            <a:ext cx="260350" cy="188913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06" name="Straight Connector 304"/>
          <p:cNvCxnSpPr>
            <a:cxnSpLocks noChangeShapeType="1"/>
            <a:endCxn id="505" idx="7"/>
          </p:cNvCxnSpPr>
          <p:nvPr/>
        </p:nvCxnSpPr>
        <p:spPr bwMode="auto">
          <a:xfrm flipH="1" flipV="1">
            <a:off x="4081463" y="4494214"/>
            <a:ext cx="207962" cy="84137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0907" name="TextBox 39958"/>
          <p:cNvSpPr txBox="1">
            <a:spLocks noChangeArrowheads="1"/>
          </p:cNvSpPr>
          <p:nvPr/>
        </p:nvSpPr>
        <p:spPr bwMode="auto">
          <a:xfrm>
            <a:off x="3179763" y="4533901"/>
            <a:ext cx="100380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i="1">
                <a:solidFill>
                  <a:schemeClr val="accent4"/>
                </a:solidFill>
                <a:latin typeface="Comic Sans MS" panose="030F0702030302020204" pitchFamily="66" charset="0"/>
              </a:rPr>
              <a:t>ISP C</a:t>
            </a:r>
          </a:p>
        </p:txBody>
      </p:sp>
      <p:grpSp>
        <p:nvGrpSpPr>
          <p:cNvPr id="80908" name="Group 347"/>
          <p:cNvGrpSpPr>
            <a:grpSpLocks/>
          </p:cNvGrpSpPr>
          <p:nvPr/>
        </p:nvGrpSpPr>
        <p:grpSpPr bwMode="auto">
          <a:xfrm>
            <a:off x="5056189" y="4419600"/>
            <a:ext cx="485775" cy="211138"/>
            <a:chOff x="1871277" y="1576300"/>
            <a:chExt cx="1128371" cy="437860"/>
          </a:xfrm>
        </p:grpSpPr>
        <p:sp>
          <p:nvSpPr>
            <p:cNvPr id="496" name="Oval 495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97" name="Rectangle 496"/>
            <p:cNvSpPr/>
            <p:nvPr/>
          </p:nvSpPr>
          <p:spPr bwMode="auto">
            <a:xfrm>
              <a:off x="1871277" y="1740909"/>
              <a:ext cx="1128371" cy="115227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98" name="Oval 497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99" name="Freeform 498"/>
            <p:cNvSpPr/>
            <p:nvPr/>
          </p:nvSpPr>
          <p:spPr bwMode="auto">
            <a:xfrm>
              <a:off x="2158901" y="1671774"/>
              <a:ext cx="549434" cy="16131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00" name="Freeform 499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01" name="Freeform 500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02" name="Freeform 501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503" name="Straight Connector 502"/>
            <p:cNvCxnSpPr>
              <a:cxnSpLocks noChangeShapeType="1"/>
              <a:endCxn id="498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04" name="Straight Connector 503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0909" name="Group 347"/>
          <p:cNvGrpSpPr>
            <a:grpSpLocks/>
          </p:cNvGrpSpPr>
          <p:nvPr/>
        </p:nvGrpSpPr>
        <p:grpSpPr bwMode="auto">
          <a:xfrm>
            <a:off x="4587875" y="4773614"/>
            <a:ext cx="484188" cy="211137"/>
            <a:chOff x="1871277" y="1576300"/>
            <a:chExt cx="1128371" cy="437860"/>
          </a:xfrm>
        </p:grpSpPr>
        <p:sp>
          <p:nvSpPr>
            <p:cNvPr id="478" name="Oval 477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79" name="Rectangle 478"/>
            <p:cNvSpPr/>
            <p:nvPr/>
          </p:nvSpPr>
          <p:spPr bwMode="auto">
            <a:xfrm>
              <a:off x="1871277" y="1740909"/>
              <a:ext cx="1128371" cy="115226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80" name="Oval 479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81" name="Freeform 480"/>
            <p:cNvSpPr/>
            <p:nvPr/>
          </p:nvSpPr>
          <p:spPr bwMode="auto">
            <a:xfrm>
              <a:off x="2159844" y="1671772"/>
              <a:ext cx="547537" cy="161318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82" name="Freeform 481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83" name="Freeform 482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84" name="Freeform 483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485" name="Straight Connector 484"/>
            <p:cNvCxnSpPr>
              <a:cxnSpLocks noChangeShapeType="1"/>
              <a:endCxn id="480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86" name="Straight Connector 485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0910" name="Group 347"/>
          <p:cNvGrpSpPr>
            <a:grpSpLocks/>
          </p:cNvGrpSpPr>
          <p:nvPr/>
        </p:nvGrpSpPr>
        <p:grpSpPr bwMode="auto">
          <a:xfrm>
            <a:off x="4148139" y="4560889"/>
            <a:ext cx="484187" cy="211137"/>
            <a:chOff x="1871277" y="1576300"/>
            <a:chExt cx="1128371" cy="437860"/>
          </a:xfrm>
        </p:grpSpPr>
        <p:sp>
          <p:nvSpPr>
            <p:cNvPr id="469" name="Oval 468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70" name="Rectangle 469"/>
            <p:cNvSpPr/>
            <p:nvPr/>
          </p:nvSpPr>
          <p:spPr bwMode="auto">
            <a:xfrm>
              <a:off x="1871277" y="1740909"/>
              <a:ext cx="1128371" cy="115226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71" name="Oval 470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72" name="Freeform 471"/>
            <p:cNvSpPr/>
            <p:nvPr/>
          </p:nvSpPr>
          <p:spPr bwMode="auto">
            <a:xfrm>
              <a:off x="2159844" y="1671772"/>
              <a:ext cx="547538" cy="161318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73" name="Freeform 472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74" name="Freeform 473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75" name="Freeform 474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476" name="Straight Connector 475"/>
            <p:cNvCxnSpPr>
              <a:cxnSpLocks noChangeShapeType="1"/>
              <a:endCxn id="471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77" name="Straight Connector 476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0911" name="Group 347"/>
          <p:cNvGrpSpPr>
            <a:grpSpLocks/>
          </p:cNvGrpSpPr>
          <p:nvPr/>
        </p:nvGrpSpPr>
        <p:grpSpPr bwMode="auto">
          <a:xfrm>
            <a:off x="3941764" y="4854575"/>
            <a:ext cx="484187" cy="211138"/>
            <a:chOff x="1871277" y="1576300"/>
            <a:chExt cx="1128371" cy="437860"/>
          </a:xfrm>
        </p:grpSpPr>
        <p:sp>
          <p:nvSpPr>
            <p:cNvPr id="460" name="Oval 459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61" name="Rectangle 460"/>
            <p:cNvSpPr/>
            <p:nvPr/>
          </p:nvSpPr>
          <p:spPr bwMode="auto">
            <a:xfrm>
              <a:off x="1871277" y="1740909"/>
              <a:ext cx="1128371" cy="115227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62" name="Oval 461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63" name="Freeform 462"/>
            <p:cNvSpPr/>
            <p:nvPr/>
          </p:nvSpPr>
          <p:spPr bwMode="auto">
            <a:xfrm>
              <a:off x="2159844" y="1671774"/>
              <a:ext cx="547538" cy="16131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64" name="Freeform 463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65" name="Freeform 464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66" name="Freeform 465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467" name="Straight Connector 466"/>
            <p:cNvCxnSpPr>
              <a:cxnSpLocks noChangeShapeType="1"/>
              <a:endCxn id="462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68" name="Straight Connector 467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80912" name="Oval 3"/>
          <p:cNvSpPr>
            <a:spLocks noChangeArrowheads="1"/>
          </p:cNvSpPr>
          <p:nvPr/>
        </p:nvSpPr>
        <p:spPr bwMode="auto">
          <a:xfrm>
            <a:off x="6138863" y="3649664"/>
            <a:ext cx="3219450" cy="134302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cxnSp>
        <p:nvCxnSpPr>
          <p:cNvPr id="80913" name="Straight Connector 10"/>
          <p:cNvCxnSpPr>
            <a:cxnSpLocks noChangeShapeType="1"/>
            <a:stCxn id="599" idx="7"/>
          </p:cNvCxnSpPr>
          <p:nvPr/>
        </p:nvCxnSpPr>
        <p:spPr bwMode="auto">
          <a:xfrm>
            <a:off x="7272339" y="3886200"/>
            <a:ext cx="1062037" cy="698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14" name="Straight Connector 297"/>
          <p:cNvCxnSpPr>
            <a:cxnSpLocks noChangeShapeType="1"/>
          </p:cNvCxnSpPr>
          <p:nvPr/>
        </p:nvCxnSpPr>
        <p:spPr bwMode="auto">
          <a:xfrm>
            <a:off x="7823200" y="4176713"/>
            <a:ext cx="120650" cy="825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15" name="Straight Connector 298"/>
          <p:cNvCxnSpPr>
            <a:cxnSpLocks noChangeShapeType="1"/>
          </p:cNvCxnSpPr>
          <p:nvPr/>
        </p:nvCxnSpPr>
        <p:spPr bwMode="auto">
          <a:xfrm flipV="1">
            <a:off x="7623175" y="4376738"/>
            <a:ext cx="242888" cy="444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16" name="Straight Connector 299"/>
          <p:cNvCxnSpPr>
            <a:cxnSpLocks noChangeShapeType="1"/>
          </p:cNvCxnSpPr>
          <p:nvPr/>
        </p:nvCxnSpPr>
        <p:spPr bwMode="auto">
          <a:xfrm flipV="1">
            <a:off x="7324726" y="4205288"/>
            <a:ext cx="195263" cy="106362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17" name="Straight Connector 300"/>
          <p:cNvCxnSpPr>
            <a:cxnSpLocks noChangeShapeType="1"/>
            <a:stCxn id="536" idx="6"/>
          </p:cNvCxnSpPr>
          <p:nvPr/>
        </p:nvCxnSpPr>
        <p:spPr bwMode="auto">
          <a:xfrm flipV="1">
            <a:off x="7011989" y="4497388"/>
            <a:ext cx="206375" cy="952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18" name="Straight Connector 301"/>
          <p:cNvCxnSpPr>
            <a:cxnSpLocks noChangeShapeType="1"/>
          </p:cNvCxnSpPr>
          <p:nvPr/>
        </p:nvCxnSpPr>
        <p:spPr bwMode="auto">
          <a:xfrm flipV="1">
            <a:off x="7839075" y="4424363"/>
            <a:ext cx="254000" cy="2476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19" name="Straight Connector 302"/>
          <p:cNvCxnSpPr>
            <a:cxnSpLocks noChangeShapeType="1"/>
          </p:cNvCxnSpPr>
          <p:nvPr/>
        </p:nvCxnSpPr>
        <p:spPr bwMode="auto">
          <a:xfrm flipH="1" flipV="1">
            <a:off x="8302626" y="4403725"/>
            <a:ext cx="358775" cy="1206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20" name="Straight Connector 303"/>
          <p:cNvCxnSpPr>
            <a:cxnSpLocks noChangeShapeType="1"/>
          </p:cNvCxnSpPr>
          <p:nvPr/>
        </p:nvCxnSpPr>
        <p:spPr bwMode="auto">
          <a:xfrm flipV="1">
            <a:off x="8318500" y="4070350"/>
            <a:ext cx="285750" cy="192088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21" name="Straight Connector 304"/>
          <p:cNvCxnSpPr>
            <a:cxnSpLocks noChangeShapeType="1"/>
            <a:endCxn id="597" idx="7"/>
          </p:cNvCxnSpPr>
          <p:nvPr/>
        </p:nvCxnSpPr>
        <p:spPr bwMode="auto">
          <a:xfrm flipH="1" flipV="1">
            <a:off x="7273926" y="3943351"/>
            <a:ext cx="227013" cy="85725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0922" name="TextBox 39958"/>
          <p:cNvSpPr txBox="1">
            <a:spLocks noChangeArrowheads="1"/>
          </p:cNvSpPr>
          <p:nvPr/>
        </p:nvSpPr>
        <p:spPr bwMode="auto">
          <a:xfrm>
            <a:off x="6288088" y="3983039"/>
            <a:ext cx="101181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i="1" dirty="0">
                <a:solidFill>
                  <a:schemeClr val="accent4"/>
                </a:solidFill>
                <a:latin typeface="Comic Sans MS" panose="030F0702030302020204" pitchFamily="66" charset="0"/>
              </a:rPr>
              <a:t>ISP B</a:t>
            </a:r>
          </a:p>
        </p:txBody>
      </p:sp>
      <p:grpSp>
        <p:nvGrpSpPr>
          <p:cNvPr id="80923" name="Group 347"/>
          <p:cNvGrpSpPr>
            <a:grpSpLocks/>
          </p:cNvGrpSpPr>
          <p:nvPr/>
        </p:nvGrpSpPr>
        <p:grpSpPr bwMode="auto">
          <a:xfrm>
            <a:off x="6821489" y="3752851"/>
            <a:ext cx="530225" cy="214313"/>
            <a:chOff x="1871277" y="1576300"/>
            <a:chExt cx="1128371" cy="437860"/>
          </a:xfrm>
        </p:grpSpPr>
        <p:sp>
          <p:nvSpPr>
            <p:cNvPr id="597" name="Oval 596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98" name="Rectangle 597"/>
            <p:cNvSpPr/>
            <p:nvPr/>
          </p:nvSpPr>
          <p:spPr bwMode="auto">
            <a:xfrm>
              <a:off x="1871277" y="1738470"/>
              <a:ext cx="1128371" cy="116762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99" name="Oval 598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00" name="Freeform 599"/>
            <p:cNvSpPr/>
            <p:nvPr/>
          </p:nvSpPr>
          <p:spPr bwMode="auto">
            <a:xfrm>
              <a:off x="2158436" y="1673602"/>
              <a:ext cx="550673" cy="162170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01" name="Freeform 600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02" name="Freeform 601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03" name="Freeform 602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604" name="Straight Connector 603"/>
            <p:cNvCxnSpPr>
              <a:cxnSpLocks noChangeShapeType="1"/>
              <a:endCxn id="599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05" name="Straight Connector 604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0924" name="Group 347"/>
          <p:cNvGrpSpPr>
            <a:grpSpLocks/>
          </p:cNvGrpSpPr>
          <p:nvPr/>
        </p:nvGrpSpPr>
        <p:grpSpPr bwMode="auto">
          <a:xfrm>
            <a:off x="7827964" y="4227513"/>
            <a:ext cx="530225" cy="214312"/>
            <a:chOff x="1871277" y="1576300"/>
            <a:chExt cx="1128371" cy="437860"/>
          </a:xfrm>
        </p:grpSpPr>
        <p:sp>
          <p:nvSpPr>
            <p:cNvPr id="570" name="Oval 569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71" name="Rectangle 570"/>
            <p:cNvSpPr/>
            <p:nvPr/>
          </p:nvSpPr>
          <p:spPr bwMode="auto">
            <a:xfrm>
              <a:off x="1871277" y="1738471"/>
              <a:ext cx="1128371" cy="11676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72" name="Oval 571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73" name="Freeform 572"/>
            <p:cNvSpPr/>
            <p:nvPr/>
          </p:nvSpPr>
          <p:spPr bwMode="auto">
            <a:xfrm>
              <a:off x="2158436" y="1673602"/>
              <a:ext cx="550673" cy="162171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74" name="Freeform 573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75" name="Freeform 574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76" name="Freeform 575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577" name="Straight Connector 576"/>
            <p:cNvCxnSpPr>
              <a:cxnSpLocks noChangeShapeType="1"/>
              <a:endCxn id="572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78" name="Straight Connector 577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0925" name="Group 347"/>
          <p:cNvGrpSpPr>
            <a:grpSpLocks/>
          </p:cNvGrpSpPr>
          <p:nvPr/>
        </p:nvGrpSpPr>
        <p:grpSpPr bwMode="auto">
          <a:xfrm>
            <a:off x="7346951" y="4011613"/>
            <a:ext cx="530225" cy="214312"/>
            <a:chOff x="1871277" y="1576300"/>
            <a:chExt cx="1128371" cy="437860"/>
          </a:xfrm>
        </p:grpSpPr>
        <p:sp>
          <p:nvSpPr>
            <p:cNvPr id="561" name="Oval 560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62" name="Rectangle 561"/>
            <p:cNvSpPr/>
            <p:nvPr/>
          </p:nvSpPr>
          <p:spPr bwMode="auto">
            <a:xfrm>
              <a:off x="1871277" y="1738471"/>
              <a:ext cx="1128371" cy="11676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63" name="Oval 562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64" name="Freeform 563"/>
            <p:cNvSpPr/>
            <p:nvPr/>
          </p:nvSpPr>
          <p:spPr bwMode="auto">
            <a:xfrm>
              <a:off x="2158438" y="1673602"/>
              <a:ext cx="550671" cy="162171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65" name="Freeform 564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66" name="Freeform 565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67" name="Freeform 566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568" name="Straight Connector 567"/>
            <p:cNvCxnSpPr>
              <a:cxnSpLocks noChangeShapeType="1"/>
              <a:endCxn id="563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69" name="Straight Connector 568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0926" name="Group 347"/>
          <p:cNvGrpSpPr>
            <a:grpSpLocks/>
          </p:cNvGrpSpPr>
          <p:nvPr/>
        </p:nvGrpSpPr>
        <p:grpSpPr bwMode="auto">
          <a:xfrm>
            <a:off x="7121526" y="4310063"/>
            <a:ext cx="530225" cy="214312"/>
            <a:chOff x="1871277" y="1576300"/>
            <a:chExt cx="1128371" cy="437860"/>
          </a:xfrm>
        </p:grpSpPr>
        <p:sp>
          <p:nvSpPr>
            <p:cNvPr id="552" name="Oval 551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53" name="Rectangle 552"/>
            <p:cNvSpPr/>
            <p:nvPr/>
          </p:nvSpPr>
          <p:spPr bwMode="auto">
            <a:xfrm>
              <a:off x="1871277" y="1738471"/>
              <a:ext cx="1128371" cy="11676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54" name="Oval 553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55" name="Freeform 554"/>
            <p:cNvSpPr/>
            <p:nvPr/>
          </p:nvSpPr>
          <p:spPr bwMode="auto">
            <a:xfrm>
              <a:off x="2158438" y="1673602"/>
              <a:ext cx="550671" cy="162171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56" name="Freeform 555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57" name="Freeform 556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58" name="Freeform 557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559" name="Straight Connector 558"/>
            <p:cNvCxnSpPr>
              <a:cxnSpLocks noChangeShapeType="1"/>
              <a:endCxn id="554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60" name="Straight Connector 559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80927" name="Oval 3"/>
          <p:cNvSpPr>
            <a:spLocks noChangeArrowheads="1"/>
          </p:cNvSpPr>
          <p:nvPr/>
        </p:nvSpPr>
        <p:spPr bwMode="auto">
          <a:xfrm>
            <a:off x="3257550" y="2725739"/>
            <a:ext cx="3475038" cy="138112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cxnSp>
        <p:nvCxnSpPr>
          <p:cNvPr id="80928" name="Straight Connector 10"/>
          <p:cNvCxnSpPr>
            <a:cxnSpLocks noChangeShapeType="1"/>
            <a:stCxn id="415" idx="7"/>
          </p:cNvCxnSpPr>
          <p:nvPr/>
        </p:nvCxnSpPr>
        <p:spPr bwMode="auto">
          <a:xfrm>
            <a:off x="4481514" y="2968626"/>
            <a:ext cx="1146175" cy="73025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29" name="Straight Connector 297"/>
          <p:cNvCxnSpPr>
            <a:cxnSpLocks noChangeShapeType="1"/>
          </p:cNvCxnSpPr>
          <p:nvPr/>
        </p:nvCxnSpPr>
        <p:spPr bwMode="auto">
          <a:xfrm>
            <a:off x="5075239" y="3268664"/>
            <a:ext cx="130175" cy="84137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30" name="Straight Connector 298"/>
          <p:cNvCxnSpPr>
            <a:cxnSpLocks noChangeShapeType="1"/>
          </p:cNvCxnSpPr>
          <p:nvPr/>
        </p:nvCxnSpPr>
        <p:spPr bwMode="auto">
          <a:xfrm flipV="1">
            <a:off x="4859339" y="3473450"/>
            <a:ext cx="263525" cy="46038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31" name="Straight Connector 299"/>
          <p:cNvCxnSpPr>
            <a:cxnSpLocks noChangeShapeType="1"/>
          </p:cNvCxnSpPr>
          <p:nvPr/>
        </p:nvCxnSpPr>
        <p:spPr bwMode="auto">
          <a:xfrm flipV="1">
            <a:off x="4538663" y="3297239"/>
            <a:ext cx="209550" cy="109537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32" name="Straight Connector 300"/>
          <p:cNvCxnSpPr>
            <a:cxnSpLocks noChangeShapeType="1"/>
            <a:stCxn id="352" idx="6"/>
          </p:cNvCxnSpPr>
          <p:nvPr/>
        </p:nvCxnSpPr>
        <p:spPr bwMode="auto">
          <a:xfrm flipV="1">
            <a:off x="4200525" y="3597276"/>
            <a:ext cx="222250" cy="98425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33" name="Straight Connector 301"/>
          <p:cNvCxnSpPr>
            <a:cxnSpLocks noChangeShapeType="1"/>
          </p:cNvCxnSpPr>
          <p:nvPr/>
        </p:nvCxnSpPr>
        <p:spPr bwMode="auto">
          <a:xfrm flipV="1">
            <a:off x="5092700" y="3522663"/>
            <a:ext cx="273050" cy="25400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34" name="Straight Connector 302"/>
          <p:cNvCxnSpPr>
            <a:cxnSpLocks noChangeShapeType="1"/>
          </p:cNvCxnSpPr>
          <p:nvPr/>
        </p:nvCxnSpPr>
        <p:spPr bwMode="auto">
          <a:xfrm flipH="1" flipV="1">
            <a:off x="5624513" y="3508376"/>
            <a:ext cx="387350" cy="125413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35" name="Straight Connector 303"/>
          <p:cNvCxnSpPr>
            <a:cxnSpLocks noChangeShapeType="1"/>
          </p:cNvCxnSpPr>
          <p:nvPr/>
        </p:nvCxnSpPr>
        <p:spPr bwMode="auto">
          <a:xfrm flipV="1">
            <a:off x="5610226" y="3159125"/>
            <a:ext cx="307975" cy="198438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36" name="Straight Connector 304"/>
          <p:cNvCxnSpPr>
            <a:cxnSpLocks noChangeShapeType="1"/>
            <a:endCxn id="413" idx="7"/>
          </p:cNvCxnSpPr>
          <p:nvPr/>
        </p:nvCxnSpPr>
        <p:spPr bwMode="auto">
          <a:xfrm flipH="1" flipV="1">
            <a:off x="4483101" y="3028951"/>
            <a:ext cx="246063" cy="87313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0937" name="TextBox 39958"/>
          <p:cNvSpPr txBox="1">
            <a:spLocks noChangeArrowheads="1"/>
          </p:cNvSpPr>
          <p:nvPr/>
        </p:nvSpPr>
        <p:spPr bwMode="auto">
          <a:xfrm>
            <a:off x="3417889" y="3070226"/>
            <a:ext cx="104227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i="1" dirty="0">
                <a:solidFill>
                  <a:schemeClr val="accent4"/>
                </a:solidFill>
                <a:latin typeface="Comic Sans MS" panose="030F0702030302020204" pitchFamily="66" charset="0"/>
              </a:rPr>
              <a:t>ISP A</a:t>
            </a:r>
          </a:p>
        </p:txBody>
      </p:sp>
      <p:grpSp>
        <p:nvGrpSpPr>
          <p:cNvPr id="80938" name="Group 347"/>
          <p:cNvGrpSpPr>
            <a:grpSpLocks/>
          </p:cNvGrpSpPr>
          <p:nvPr/>
        </p:nvGrpSpPr>
        <p:grpSpPr bwMode="auto">
          <a:xfrm>
            <a:off x="5884864" y="3562351"/>
            <a:ext cx="573087" cy="220663"/>
            <a:chOff x="1871277" y="1576300"/>
            <a:chExt cx="1128371" cy="437860"/>
          </a:xfrm>
        </p:grpSpPr>
        <p:sp>
          <p:nvSpPr>
            <p:cNvPr id="395" name="Oval 394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96" name="Rectangle 395"/>
            <p:cNvSpPr/>
            <p:nvPr/>
          </p:nvSpPr>
          <p:spPr bwMode="auto">
            <a:xfrm>
              <a:off x="1871277" y="1740103"/>
              <a:ext cx="1128371" cy="11655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97" name="Oval 396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98" name="Freeform 397"/>
            <p:cNvSpPr/>
            <p:nvPr/>
          </p:nvSpPr>
          <p:spPr bwMode="auto">
            <a:xfrm>
              <a:off x="2158840" y="1673953"/>
              <a:ext cx="550120" cy="160652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99" name="Freeform 398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00" name="Freeform 399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01" name="Freeform 400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402" name="Straight Connector 401"/>
            <p:cNvCxnSpPr>
              <a:cxnSpLocks noChangeShapeType="1"/>
              <a:endCxn id="397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03" name="Straight Connector 402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0939" name="Group 347"/>
          <p:cNvGrpSpPr>
            <a:grpSpLocks/>
          </p:cNvGrpSpPr>
          <p:nvPr/>
        </p:nvGrpSpPr>
        <p:grpSpPr bwMode="auto">
          <a:xfrm>
            <a:off x="5081588" y="3321051"/>
            <a:ext cx="571500" cy="220663"/>
            <a:chOff x="1871277" y="1576300"/>
            <a:chExt cx="1128371" cy="437860"/>
          </a:xfrm>
        </p:grpSpPr>
        <p:sp>
          <p:nvSpPr>
            <p:cNvPr id="386" name="Oval 385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87" name="Rectangle 386"/>
            <p:cNvSpPr/>
            <p:nvPr/>
          </p:nvSpPr>
          <p:spPr bwMode="auto">
            <a:xfrm>
              <a:off x="1871277" y="1740103"/>
              <a:ext cx="1128371" cy="11655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88" name="Oval 387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89" name="Freeform 388"/>
            <p:cNvSpPr/>
            <p:nvPr/>
          </p:nvSpPr>
          <p:spPr bwMode="auto">
            <a:xfrm>
              <a:off x="2159638" y="1673953"/>
              <a:ext cx="548513" cy="160652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90" name="Freeform 389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91" name="Freeform 390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92" name="Freeform 391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393" name="Straight Connector 392"/>
            <p:cNvCxnSpPr>
              <a:cxnSpLocks noChangeShapeType="1"/>
              <a:endCxn id="388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94" name="Straight Connector 393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0940" name="Group 347"/>
          <p:cNvGrpSpPr>
            <a:grpSpLocks/>
          </p:cNvGrpSpPr>
          <p:nvPr/>
        </p:nvGrpSpPr>
        <p:grpSpPr bwMode="auto">
          <a:xfrm>
            <a:off x="4560889" y="3098801"/>
            <a:ext cx="573087" cy="219075"/>
            <a:chOff x="1871277" y="1576300"/>
            <a:chExt cx="1128371" cy="437860"/>
          </a:xfrm>
        </p:grpSpPr>
        <p:sp>
          <p:nvSpPr>
            <p:cNvPr id="377" name="Oval 376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78" name="Rectangle 377"/>
            <p:cNvSpPr/>
            <p:nvPr/>
          </p:nvSpPr>
          <p:spPr bwMode="auto">
            <a:xfrm>
              <a:off x="1871277" y="1738119"/>
              <a:ext cx="1128371" cy="117396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79" name="Oval 378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80" name="Freeform 379"/>
            <p:cNvSpPr/>
            <p:nvPr/>
          </p:nvSpPr>
          <p:spPr bwMode="auto">
            <a:xfrm>
              <a:off x="2158840" y="1674661"/>
              <a:ext cx="550120" cy="15864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81" name="Freeform 380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82" name="Freeform 381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83" name="Freeform 382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384" name="Straight Connector 383"/>
            <p:cNvCxnSpPr>
              <a:cxnSpLocks noChangeShapeType="1"/>
              <a:endCxn id="379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85" name="Straight Connector 384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0941" name="Group 347"/>
          <p:cNvGrpSpPr>
            <a:grpSpLocks/>
          </p:cNvGrpSpPr>
          <p:nvPr/>
        </p:nvGrpSpPr>
        <p:grpSpPr bwMode="auto">
          <a:xfrm>
            <a:off x="4318000" y="3405189"/>
            <a:ext cx="573088" cy="219075"/>
            <a:chOff x="1871277" y="1576300"/>
            <a:chExt cx="1128371" cy="437860"/>
          </a:xfrm>
        </p:grpSpPr>
        <p:sp>
          <p:nvSpPr>
            <p:cNvPr id="368" name="Oval 367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69" name="Rectangle 368"/>
            <p:cNvSpPr/>
            <p:nvPr/>
          </p:nvSpPr>
          <p:spPr bwMode="auto">
            <a:xfrm>
              <a:off x="1871277" y="1738117"/>
              <a:ext cx="1128371" cy="117398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70" name="Oval 369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71" name="Freeform 370"/>
            <p:cNvSpPr/>
            <p:nvPr/>
          </p:nvSpPr>
          <p:spPr bwMode="auto">
            <a:xfrm>
              <a:off x="2158839" y="1674659"/>
              <a:ext cx="550119" cy="15864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72" name="Freeform 371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73" name="Freeform 372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74" name="Freeform 373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375" name="Straight Connector 374"/>
            <p:cNvCxnSpPr>
              <a:cxnSpLocks noChangeShapeType="1"/>
              <a:endCxn id="370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76" name="Straight Connector 375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0942" name="Group 347"/>
          <p:cNvGrpSpPr>
            <a:grpSpLocks/>
          </p:cNvGrpSpPr>
          <p:nvPr/>
        </p:nvGrpSpPr>
        <p:grpSpPr bwMode="auto">
          <a:xfrm>
            <a:off x="4865689" y="3759201"/>
            <a:ext cx="573087" cy="220663"/>
            <a:chOff x="1871277" y="1576300"/>
            <a:chExt cx="1128371" cy="437860"/>
          </a:xfrm>
        </p:grpSpPr>
        <p:sp>
          <p:nvSpPr>
            <p:cNvPr id="359" name="Oval 358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60" name="Rectangle 359"/>
            <p:cNvSpPr/>
            <p:nvPr/>
          </p:nvSpPr>
          <p:spPr bwMode="auto">
            <a:xfrm>
              <a:off x="1871277" y="1740103"/>
              <a:ext cx="1128371" cy="11655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61" name="Oval 360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62" name="Freeform 361"/>
            <p:cNvSpPr/>
            <p:nvPr/>
          </p:nvSpPr>
          <p:spPr bwMode="auto">
            <a:xfrm>
              <a:off x="2158840" y="1673953"/>
              <a:ext cx="550120" cy="160652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63" name="Freeform 362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64" name="Freeform 363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65" name="Freeform 364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366" name="Straight Connector 365"/>
            <p:cNvCxnSpPr>
              <a:cxnSpLocks noChangeShapeType="1"/>
              <a:endCxn id="361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67" name="Straight Connector 366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0943" name="Group 347"/>
          <p:cNvGrpSpPr>
            <a:grpSpLocks/>
          </p:cNvGrpSpPr>
          <p:nvPr/>
        </p:nvGrpSpPr>
        <p:grpSpPr bwMode="auto">
          <a:xfrm>
            <a:off x="3629025" y="3614738"/>
            <a:ext cx="573088" cy="220662"/>
            <a:chOff x="1871277" y="1576300"/>
            <a:chExt cx="1128371" cy="437860"/>
          </a:xfrm>
        </p:grpSpPr>
        <p:sp>
          <p:nvSpPr>
            <p:cNvPr id="350" name="Oval 349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1" name="Rectangle 350"/>
            <p:cNvSpPr/>
            <p:nvPr/>
          </p:nvSpPr>
          <p:spPr bwMode="auto">
            <a:xfrm>
              <a:off x="1871277" y="1740104"/>
              <a:ext cx="1128371" cy="116552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2" name="Oval 351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3" name="Freeform 352"/>
            <p:cNvSpPr/>
            <p:nvPr/>
          </p:nvSpPr>
          <p:spPr bwMode="auto">
            <a:xfrm>
              <a:off x="2158839" y="1673951"/>
              <a:ext cx="550119" cy="16065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4" name="Freeform 353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5" name="Freeform 354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6" name="Freeform 355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357" name="Straight Connector 356"/>
            <p:cNvCxnSpPr>
              <a:cxnSpLocks noChangeShapeType="1"/>
              <a:endCxn id="352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58" name="Straight Connector 357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80983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0EC8E148-2CAE-45A7-86B9-56135FCEE6B6}" type="slidenum">
              <a:rPr lang="en-US" altLang="zh-CN" sz="1200" smtClean="0">
                <a:solidFill>
                  <a:schemeClr val="accent4"/>
                </a:solidFill>
                <a:latin typeface="Tahoma" panose="020B0604030504040204" pitchFamily="34" charset="0"/>
              </a:rPr>
              <a:pPr/>
              <a:t>41</a:t>
            </a:fld>
            <a:endParaRPr lang="en-US" altLang="zh-CN" sz="1200" dirty="0">
              <a:solidFill>
                <a:schemeClr val="accent4"/>
              </a:solidFill>
              <a:latin typeface="Tahoma" panose="020B0604030504040204" pitchFamily="34" charset="0"/>
            </a:endParaRPr>
          </a:p>
        </p:txBody>
      </p:sp>
      <p:sp>
        <p:nvSpPr>
          <p:cNvPr id="8094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65100"/>
            <a:ext cx="8404225" cy="650875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zh-CN" sz="3600" dirty="0"/>
              <a:t>Internet structure: network of networks</a:t>
            </a:r>
            <a:endParaRPr lang="en-US" altLang="zh-CN" dirty="0"/>
          </a:p>
        </p:txBody>
      </p:sp>
      <p:pic>
        <p:nvPicPr>
          <p:cNvPr id="80945" name="Picture 76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0" y="681082"/>
            <a:ext cx="8288350" cy="111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0946" name="Group 2"/>
          <p:cNvGrpSpPr>
            <a:grpSpLocks/>
          </p:cNvGrpSpPr>
          <p:nvPr/>
        </p:nvGrpSpPr>
        <p:grpSpPr bwMode="auto">
          <a:xfrm>
            <a:off x="3349625" y="2241551"/>
            <a:ext cx="647700" cy="417513"/>
            <a:chOff x="3053396" y="4304255"/>
            <a:chExt cx="648422" cy="418253"/>
          </a:xfrm>
        </p:grpSpPr>
        <p:sp>
          <p:nvSpPr>
            <p:cNvPr id="81117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1118" name="TextBox 1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80947" name="Group 131"/>
          <p:cNvGrpSpPr>
            <a:grpSpLocks/>
          </p:cNvGrpSpPr>
          <p:nvPr/>
        </p:nvGrpSpPr>
        <p:grpSpPr bwMode="auto">
          <a:xfrm>
            <a:off x="2193925" y="3041651"/>
            <a:ext cx="647700" cy="417513"/>
            <a:chOff x="3053396" y="4304255"/>
            <a:chExt cx="648422" cy="418253"/>
          </a:xfrm>
        </p:grpSpPr>
        <p:sp>
          <p:nvSpPr>
            <p:cNvPr id="81115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1116" name="TextBox 133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80948" name="Group 135"/>
          <p:cNvGrpSpPr>
            <a:grpSpLocks/>
          </p:cNvGrpSpPr>
          <p:nvPr/>
        </p:nvGrpSpPr>
        <p:grpSpPr bwMode="auto">
          <a:xfrm>
            <a:off x="7858125" y="2495551"/>
            <a:ext cx="649288" cy="417513"/>
            <a:chOff x="3053396" y="4304255"/>
            <a:chExt cx="648422" cy="418253"/>
          </a:xfrm>
        </p:grpSpPr>
        <p:sp>
          <p:nvSpPr>
            <p:cNvPr id="81113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1114" name="TextBox 137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80949" name="Group 138"/>
          <p:cNvGrpSpPr>
            <a:grpSpLocks/>
          </p:cNvGrpSpPr>
          <p:nvPr/>
        </p:nvGrpSpPr>
        <p:grpSpPr bwMode="auto">
          <a:xfrm>
            <a:off x="2765425" y="5353051"/>
            <a:ext cx="647700" cy="417513"/>
            <a:chOff x="3053396" y="4304255"/>
            <a:chExt cx="648422" cy="418253"/>
          </a:xfrm>
        </p:grpSpPr>
        <p:sp>
          <p:nvSpPr>
            <p:cNvPr id="81111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1112" name="TextBox 140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80950" name="Group 141"/>
          <p:cNvGrpSpPr>
            <a:grpSpLocks/>
          </p:cNvGrpSpPr>
          <p:nvPr/>
        </p:nvGrpSpPr>
        <p:grpSpPr bwMode="auto">
          <a:xfrm>
            <a:off x="2346325" y="4730751"/>
            <a:ext cx="647700" cy="417513"/>
            <a:chOff x="3053396" y="4304255"/>
            <a:chExt cx="648422" cy="418253"/>
          </a:xfrm>
        </p:grpSpPr>
        <p:sp>
          <p:nvSpPr>
            <p:cNvPr id="81109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1110" name="TextBox 143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80951" name="Group 144"/>
          <p:cNvGrpSpPr>
            <a:grpSpLocks/>
          </p:cNvGrpSpPr>
          <p:nvPr/>
        </p:nvGrpSpPr>
        <p:grpSpPr bwMode="auto">
          <a:xfrm>
            <a:off x="2117725" y="4070351"/>
            <a:ext cx="647700" cy="417513"/>
            <a:chOff x="3053396" y="4304255"/>
            <a:chExt cx="648422" cy="418253"/>
          </a:xfrm>
        </p:grpSpPr>
        <p:sp>
          <p:nvSpPr>
            <p:cNvPr id="81107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1108" name="TextBox 146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80952" name="Group 147"/>
          <p:cNvGrpSpPr>
            <a:grpSpLocks/>
          </p:cNvGrpSpPr>
          <p:nvPr/>
        </p:nvGrpSpPr>
        <p:grpSpPr bwMode="auto">
          <a:xfrm>
            <a:off x="8607425" y="2927351"/>
            <a:ext cx="649288" cy="417513"/>
            <a:chOff x="3053396" y="4304255"/>
            <a:chExt cx="648422" cy="418253"/>
          </a:xfrm>
        </p:grpSpPr>
        <p:sp>
          <p:nvSpPr>
            <p:cNvPr id="81105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1106" name="TextBox 149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80953" name="Group 150"/>
          <p:cNvGrpSpPr>
            <a:grpSpLocks/>
          </p:cNvGrpSpPr>
          <p:nvPr/>
        </p:nvGrpSpPr>
        <p:grpSpPr bwMode="auto">
          <a:xfrm>
            <a:off x="4949825" y="2000251"/>
            <a:ext cx="649288" cy="417513"/>
            <a:chOff x="3053396" y="4304255"/>
            <a:chExt cx="648422" cy="418253"/>
          </a:xfrm>
        </p:grpSpPr>
        <p:sp>
          <p:nvSpPr>
            <p:cNvPr id="81103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1104" name="TextBox 152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80954" name="Group 153"/>
          <p:cNvGrpSpPr>
            <a:grpSpLocks/>
          </p:cNvGrpSpPr>
          <p:nvPr/>
        </p:nvGrpSpPr>
        <p:grpSpPr bwMode="auto">
          <a:xfrm>
            <a:off x="2574925" y="2647951"/>
            <a:ext cx="647700" cy="417513"/>
            <a:chOff x="3053396" y="4304255"/>
            <a:chExt cx="648422" cy="418253"/>
          </a:xfrm>
        </p:grpSpPr>
        <p:sp>
          <p:nvSpPr>
            <p:cNvPr id="81101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1102" name="TextBox 155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80955" name="Group 156"/>
          <p:cNvGrpSpPr>
            <a:grpSpLocks/>
          </p:cNvGrpSpPr>
          <p:nvPr/>
        </p:nvGrpSpPr>
        <p:grpSpPr bwMode="auto">
          <a:xfrm>
            <a:off x="5864225" y="1974851"/>
            <a:ext cx="649288" cy="417513"/>
            <a:chOff x="3053396" y="4304255"/>
            <a:chExt cx="648422" cy="418253"/>
          </a:xfrm>
        </p:grpSpPr>
        <p:sp>
          <p:nvSpPr>
            <p:cNvPr id="81099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1100" name="TextBox 158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80956" name="Group 160"/>
          <p:cNvGrpSpPr>
            <a:grpSpLocks/>
          </p:cNvGrpSpPr>
          <p:nvPr/>
        </p:nvGrpSpPr>
        <p:grpSpPr bwMode="auto">
          <a:xfrm>
            <a:off x="8924925" y="5607051"/>
            <a:ext cx="649288" cy="417513"/>
            <a:chOff x="3053396" y="4304255"/>
            <a:chExt cx="648422" cy="418253"/>
          </a:xfrm>
        </p:grpSpPr>
        <p:sp>
          <p:nvSpPr>
            <p:cNvPr id="81097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1098" name="TextBox 162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80957" name="Group 163"/>
          <p:cNvGrpSpPr>
            <a:grpSpLocks/>
          </p:cNvGrpSpPr>
          <p:nvPr/>
        </p:nvGrpSpPr>
        <p:grpSpPr bwMode="auto">
          <a:xfrm>
            <a:off x="9763125" y="4959351"/>
            <a:ext cx="649288" cy="417513"/>
            <a:chOff x="3053396" y="4304255"/>
            <a:chExt cx="648422" cy="418253"/>
          </a:xfrm>
        </p:grpSpPr>
        <p:sp>
          <p:nvSpPr>
            <p:cNvPr id="81095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1096" name="TextBox 165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80958" name="Group 169"/>
          <p:cNvGrpSpPr>
            <a:grpSpLocks/>
          </p:cNvGrpSpPr>
          <p:nvPr/>
        </p:nvGrpSpPr>
        <p:grpSpPr bwMode="auto">
          <a:xfrm>
            <a:off x="6689725" y="5848351"/>
            <a:ext cx="649288" cy="417513"/>
            <a:chOff x="3053396" y="4304255"/>
            <a:chExt cx="648422" cy="418253"/>
          </a:xfrm>
        </p:grpSpPr>
        <p:sp>
          <p:nvSpPr>
            <p:cNvPr id="81093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1094" name="TextBox 171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80959" name="Group 172"/>
          <p:cNvGrpSpPr>
            <a:grpSpLocks/>
          </p:cNvGrpSpPr>
          <p:nvPr/>
        </p:nvGrpSpPr>
        <p:grpSpPr bwMode="auto">
          <a:xfrm>
            <a:off x="5775325" y="5988051"/>
            <a:ext cx="649288" cy="417513"/>
            <a:chOff x="3053396" y="4304255"/>
            <a:chExt cx="648422" cy="418253"/>
          </a:xfrm>
        </p:grpSpPr>
        <p:sp>
          <p:nvSpPr>
            <p:cNvPr id="81091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1092" name="TextBox 174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80960" name="Group 175"/>
          <p:cNvGrpSpPr>
            <a:grpSpLocks/>
          </p:cNvGrpSpPr>
          <p:nvPr/>
        </p:nvGrpSpPr>
        <p:grpSpPr bwMode="auto">
          <a:xfrm>
            <a:off x="4556125" y="5835651"/>
            <a:ext cx="649288" cy="417513"/>
            <a:chOff x="3053396" y="4304255"/>
            <a:chExt cx="648422" cy="418253"/>
          </a:xfrm>
        </p:grpSpPr>
        <p:sp>
          <p:nvSpPr>
            <p:cNvPr id="81089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1090" name="TextBox 177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sp>
        <p:nvSpPr>
          <p:cNvPr id="80961" name="TextBox 4"/>
          <p:cNvSpPr txBox="1">
            <a:spLocks noChangeArrowheads="1"/>
          </p:cNvSpPr>
          <p:nvPr/>
        </p:nvSpPr>
        <p:spPr bwMode="auto">
          <a:xfrm rot="1053502">
            <a:off x="7022466" y="1899773"/>
            <a:ext cx="42672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2800">
                <a:solidFill>
                  <a:srgbClr val="000099"/>
                </a:solidFill>
                <a:latin typeface="Comic Sans MS" panose="030F0702030302020204" pitchFamily="66" charset="0"/>
              </a:rPr>
              <a:t>…</a:t>
            </a:r>
          </a:p>
        </p:txBody>
      </p:sp>
      <p:sp>
        <p:nvSpPr>
          <p:cNvPr id="80962" name="TextBox 179"/>
          <p:cNvSpPr txBox="1">
            <a:spLocks noChangeArrowheads="1"/>
          </p:cNvSpPr>
          <p:nvPr/>
        </p:nvSpPr>
        <p:spPr bwMode="auto">
          <a:xfrm rot="2829263">
            <a:off x="9309259" y="3372972"/>
            <a:ext cx="42672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2800">
                <a:solidFill>
                  <a:srgbClr val="000099"/>
                </a:solidFill>
                <a:latin typeface="Comic Sans MS" panose="030F0702030302020204" pitchFamily="66" charset="0"/>
              </a:rPr>
              <a:t>…</a:t>
            </a:r>
          </a:p>
        </p:txBody>
      </p:sp>
      <p:sp>
        <p:nvSpPr>
          <p:cNvPr id="80963" name="TextBox 180"/>
          <p:cNvSpPr txBox="1">
            <a:spLocks noChangeArrowheads="1"/>
          </p:cNvSpPr>
          <p:nvPr/>
        </p:nvSpPr>
        <p:spPr bwMode="auto">
          <a:xfrm rot="9845918">
            <a:off x="7977347" y="5885191"/>
            <a:ext cx="42672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2800">
                <a:solidFill>
                  <a:srgbClr val="000099"/>
                </a:solidFill>
                <a:latin typeface="Comic Sans MS" panose="030F0702030302020204" pitchFamily="66" charset="0"/>
              </a:rPr>
              <a:t>…</a:t>
            </a:r>
          </a:p>
        </p:txBody>
      </p:sp>
      <p:sp>
        <p:nvSpPr>
          <p:cNvPr id="80964" name="TextBox 181"/>
          <p:cNvSpPr txBox="1">
            <a:spLocks noChangeArrowheads="1"/>
          </p:cNvSpPr>
          <p:nvPr/>
        </p:nvSpPr>
        <p:spPr bwMode="auto">
          <a:xfrm rot="11651262">
            <a:off x="3609341" y="5789148"/>
            <a:ext cx="42672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2800">
                <a:solidFill>
                  <a:srgbClr val="000099"/>
                </a:solidFill>
                <a:latin typeface="Comic Sans MS" panose="030F0702030302020204" pitchFamily="66" charset="0"/>
              </a:rPr>
              <a:t>…</a:t>
            </a:r>
          </a:p>
        </p:txBody>
      </p:sp>
      <p:sp>
        <p:nvSpPr>
          <p:cNvPr id="80965" name="TextBox 182"/>
          <p:cNvSpPr txBox="1">
            <a:spLocks noChangeArrowheads="1"/>
          </p:cNvSpPr>
          <p:nvPr/>
        </p:nvSpPr>
        <p:spPr bwMode="auto">
          <a:xfrm rot="16607303">
            <a:off x="2023428" y="3482509"/>
            <a:ext cx="42672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2800">
                <a:solidFill>
                  <a:srgbClr val="000099"/>
                </a:solidFill>
                <a:latin typeface="Comic Sans MS" panose="030F0702030302020204" pitchFamily="66" charset="0"/>
              </a:rPr>
              <a:t>…</a:t>
            </a:r>
          </a:p>
        </p:txBody>
      </p:sp>
      <p:sp>
        <p:nvSpPr>
          <p:cNvPr id="80966" name="TextBox 183"/>
          <p:cNvSpPr txBox="1">
            <a:spLocks noChangeArrowheads="1"/>
          </p:cNvSpPr>
          <p:nvPr/>
        </p:nvSpPr>
        <p:spPr bwMode="auto">
          <a:xfrm rot="20582737">
            <a:off x="4209416" y="1849766"/>
            <a:ext cx="42672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2800">
                <a:solidFill>
                  <a:srgbClr val="000099"/>
                </a:solidFill>
                <a:latin typeface="Comic Sans MS" panose="030F0702030302020204" pitchFamily="66" charset="0"/>
              </a:rPr>
              <a:t>…</a:t>
            </a:r>
          </a:p>
        </p:txBody>
      </p:sp>
      <p:sp>
        <p:nvSpPr>
          <p:cNvPr id="80967" name="Rectangle 3"/>
          <p:cNvSpPr txBox="1">
            <a:spLocks noChangeArrowheads="1"/>
          </p:cNvSpPr>
          <p:nvPr/>
        </p:nvSpPr>
        <p:spPr bwMode="auto">
          <a:xfrm>
            <a:off x="1997075" y="1073150"/>
            <a:ext cx="8204200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75000"/>
              <a:buFont typeface="Wingdings" panose="05000000000000000000" pitchFamily="2" charset="2"/>
              <a:buNone/>
            </a:pPr>
            <a:r>
              <a:rPr lang="en-US" altLang="zh-CN">
                <a:solidFill>
                  <a:srgbClr val="000099"/>
                </a:solidFill>
                <a:latin typeface="Comic Sans MS" panose="030F0702030302020204" pitchFamily="66" charset="0"/>
              </a:rPr>
              <a:t>But if one global ISP is viable business, there will be competitors ….</a:t>
            </a:r>
          </a:p>
        </p:txBody>
      </p:sp>
      <p:cxnSp>
        <p:nvCxnSpPr>
          <p:cNvPr id="80968" name="Straight Connector 12"/>
          <p:cNvCxnSpPr>
            <a:cxnSpLocks noChangeShapeType="1"/>
          </p:cNvCxnSpPr>
          <p:nvPr/>
        </p:nvCxnSpPr>
        <p:spPr bwMode="auto">
          <a:xfrm>
            <a:off x="3906839" y="2609850"/>
            <a:ext cx="238125" cy="2619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69" name="Straight Connector 500"/>
          <p:cNvCxnSpPr>
            <a:cxnSpLocks noChangeShapeType="1"/>
            <a:endCxn id="415" idx="2"/>
          </p:cNvCxnSpPr>
          <p:nvPr/>
        </p:nvCxnSpPr>
        <p:spPr bwMode="auto">
          <a:xfrm>
            <a:off x="3162300" y="2849563"/>
            <a:ext cx="831850" cy="619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70" name="Straight Connector 501"/>
          <p:cNvCxnSpPr>
            <a:cxnSpLocks noChangeShapeType="1"/>
          </p:cNvCxnSpPr>
          <p:nvPr/>
        </p:nvCxnSpPr>
        <p:spPr bwMode="auto">
          <a:xfrm flipV="1">
            <a:off x="2759075" y="2973388"/>
            <a:ext cx="1303338" cy="2778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71" name="Straight Connector 502"/>
          <p:cNvCxnSpPr>
            <a:cxnSpLocks noChangeShapeType="1"/>
          </p:cNvCxnSpPr>
          <p:nvPr/>
        </p:nvCxnSpPr>
        <p:spPr bwMode="auto">
          <a:xfrm>
            <a:off x="5440364" y="2411414"/>
            <a:ext cx="307975" cy="5730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72" name="Straight Connector 503"/>
          <p:cNvCxnSpPr>
            <a:cxnSpLocks noChangeShapeType="1"/>
          </p:cNvCxnSpPr>
          <p:nvPr/>
        </p:nvCxnSpPr>
        <p:spPr bwMode="auto">
          <a:xfrm flipH="1">
            <a:off x="5949951" y="2389189"/>
            <a:ext cx="384175" cy="5794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73" name="Straight Connector 504"/>
          <p:cNvCxnSpPr>
            <a:cxnSpLocks noChangeShapeType="1"/>
          </p:cNvCxnSpPr>
          <p:nvPr/>
        </p:nvCxnSpPr>
        <p:spPr bwMode="auto">
          <a:xfrm>
            <a:off x="8294688" y="2900363"/>
            <a:ext cx="215900" cy="10461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74" name="Straight Connector 505"/>
          <p:cNvCxnSpPr>
            <a:cxnSpLocks noChangeShapeType="1"/>
          </p:cNvCxnSpPr>
          <p:nvPr/>
        </p:nvCxnSpPr>
        <p:spPr bwMode="auto">
          <a:xfrm flipH="1">
            <a:off x="8661400" y="3251200"/>
            <a:ext cx="241300" cy="6921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75" name="Straight Connector 507"/>
          <p:cNvCxnSpPr>
            <a:cxnSpLocks noChangeShapeType="1"/>
          </p:cNvCxnSpPr>
          <p:nvPr/>
        </p:nvCxnSpPr>
        <p:spPr bwMode="auto">
          <a:xfrm flipH="1" flipV="1">
            <a:off x="8978901" y="4573588"/>
            <a:ext cx="796925" cy="6143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76" name="Straight Connector 509"/>
          <p:cNvCxnSpPr>
            <a:cxnSpLocks noChangeShapeType="1"/>
            <a:stCxn id="81093" idx="0"/>
          </p:cNvCxnSpPr>
          <p:nvPr/>
        </p:nvCxnSpPr>
        <p:spPr bwMode="auto">
          <a:xfrm flipH="1" flipV="1">
            <a:off x="6843713" y="4694238"/>
            <a:ext cx="285750" cy="11604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77" name="Straight Connector 510"/>
          <p:cNvCxnSpPr>
            <a:cxnSpLocks noChangeShapeType="1"/>
          </p:cNvCxnSpPr>
          <p:nvPr/>
        </p:nvCxnSpPr>
        <p:spPr bwMode="auto">
          <a:xfrm flipH="1" flipV="1">
            <a:off x="5592764" y="5045075"/>
            <a:ext cx="371475" cy="9731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78" name="Straight Connector 511"/>
          <p:cNvCxnSpPr>
            <a:cxnSpLocks noChangeShapeType="1"/>
            <a:stCxn id="81090" idx="0"/>
          </p:cNvCxnSpPr>
          <p:nvPr/>
        </p:nvCxnSpPr>
        <p:spPr bwMode="auto">
          <a:xfrm flipH="1" flipV="1">
            <a:off x="4668839" y="5192714"/>
            <a:ext cx="244475" cy="6619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79" name="Straight Connector 512"/>
          <p:cNvCxnSpPr>
            <a:cxnSpLocks noChangeShapeType="1"/>
          </p:cNvCxnSpPr>
          <p:nvPr/>
        </p:nvCxnSpPr>
        <p:spPr bwMode="auto">
          <a:xfrm flipV="1">
            <a:off x="3314700" y="5160963"/>
            <a:ext cx="401638" cy="2095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80" name="Straight Connector 513"/>
          <p:cNvCxnSpPr>
            <a:cxnSpLocks noChangeShapeType="1"/>
            <a:endCxn id="444" idx="2"/>
          </p:cNvCxnSpPr>
          <p:nvPr/>
        </p:nvCxnSpPr>
        <p:spPr bwMode="auto">
          <a:xfrm>
            <a:off x="2908300" y="5018089"/>
            <a:ext cx="450850" cy="1158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81" name="Straight Connector 514"/>
          <p:cNvCxnSpPr>
            <a:cxnSpLocks noChangeShapeType="1"/>
          </p:cNvCxnSpPr>
          <p:nvPr/>
        </p:nvCxnSpPr>
        <p:spPr bwMode="auto">
          <a:xfrm>
            <a:off x="2679700" y="4376738"/>
            <a:ext cx="996950" cy="47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80984" name="Group 347"/>
          <p:cNvGrpSpPr>
            <a:grpSpLocks/>
          </p:cNvGrpSpPr>
          <p:nvPr/>
        </p:nvGrpSpPr>
        <p:grpSpPr bwMode="auto">
          <a:xfrm>
            <a:off x="8342314" y="3868738"/>
            <a:ext cx="530225" cy="214312"/>
            <a:chOff x="1871277" y="1576300"/>
            <a:chExt cx="1128371" cy="437860"/>
          </a:xfrm>
        </p:grpSpPr>
        <p:sp>
          <p:nvSpPr>
            <p:cNvPr id="588" name="Oval 587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89" name="Rectangle 588"/>
            <p:cNvSpPr/>
            <p:nvPr/>
          </p:nvSpPr>
          <p:spPr bwMode="auto">
            <a:xfrm>
              <a:off x="1871277" y="1738471"/>
              <a:ext cx="1128371" cy="11676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90" name="Oval 589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91" name="Freeform 590"/>
            <p:cNvSpPr/>
            <p:nvPr/>
          </p:nvSpPr>
          <p:spPr bwMode="auto">
            <a:xfrm>
              <a:off x="2158436" y="1673602"/>
              <a:ext cx="550673" cy="162171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92" name="Freeform 591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93" name="Freeform 592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94" name="Freeform 593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595" name="Straight Connector 594"/>
            <p:cNvCxnSpPr>
              <a:cxnSpLocks noChangeShapeType="1"/>
              <a:endCxn id="590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96" name="Straight Connector 595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0985" name="Group 347"/>
          <p:cNvGrpSpPr>
            <a:grpSpLocks/>
          </p:cNvGrpSpPr>
          <p:nvPr/>
        </p:nvGrpSpPr>
        <p:grpSpPr bwMode="auto">
          <a:xfrm>
            <a:off x="8574089" y="4464051"/>
            <a:ext cx="530225" cy="214313"/>
            <a:chOff x="1871277" y="1576300"/>
            <a:chExt cx="1128371" cy="437860"/>
          </a:xfrm>
        </p:grpSpPr>
        <p:sp>
          <p:nvSpPr>
            <p:cNvPr id="579" name="Oval 578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80" name="Rectangle 579"/>
            <p:cNvSpPr/>
            <p:nvPr/>
          </p:nvSpPr>
          <p:spPr bwMode="auto">
            <a:xfrm>
              <a:off x="1871277" y="1738470"/>
              <a:ext cx="1128371" cy="116762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81" name="Oval 580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82" name="Freeform 581"/>
            <p:cNvSpPr/>
            <p:nvPr/>
          </p:nvSpPr>
          <p:spPr bwMode="auto">
            <a:xfrm>
              <a:off x="2158436" y="1673602"/>
              <a:ext cx="550673" cy="162170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83" name="Freeform 582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84" name="Freeform 583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85" name="Freeform 584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586" name="Straight Connector 585"/>
            <p:cNvCxnSpPr>
              <a:cxnSpLocks noChangeShapeType="1"/>
              <a:endCxn id="581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87" name="Straight Connector 586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0986" name="Group 347"/>
          <p:cNvGrpSpPr>
            <a:grpSpLocks/>
          </p:cNvGrpSpPr>
          <p:nvPr/>
        </p:nvGrpSpPr>
        <p:grpSpPr bwMode="auto">
          <a:xfrm>
            <a:off x="6483351" y="4514851"/>
            <a:ext cx="530225" cy="214313"/>
            <a:chOff x="1871277" y="1576300"/>
            <a:chExt cx="1128371" cy="437860"/>
          </a:xfrm>
        </p:grpSpPr>
        <p:sp>
          <p:nvSpPr>
            <p:cNvPr id="534" name="Oval 533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35" name="Rectangle 534"/>
            <p:cNvSpPr/>
            <p:nvPr/>
          </p:nvSpPr>
          <p:spPr bwMode="auto">
            <a:xfrm>
              <a:off x="1871277" y="1738470"/>
              <a:ext cx="1128371" cy="116762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36" name="Oval 535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37" name="Freeform 536"/>
            <p:cNvSpPr/>
            <p:nvPr/>
          </p:nvSpPr>
          <p:spPr bwMode="auto">
            <a:xfrm>
              <a:off x="2158438" y="1673602"/>
              <a:ext cx="550671" cy="162170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38" name="Freeform 537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39" name="Freeform 538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40" name="Freeform 539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541" name="Straight Connector 540"/>
            <p:cNvCxnSpPr>
              <a:cxnSpLocks noChangeShapeType="1"/>
              <a:endCxn id="536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42" name="Straight Connector 541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80987" name="Straight Connector 508"/>
          <p:cNvCxnSpPr>
            <a:cxnSpLocks noChangeShapeType="1"/>
          </p:cNvCxnSpPr>
          <p:nvPr/>
        </p:nvCxnSpPr>
        <p:spPr bwMode="auto">
          <a:xfrm flipH="1" flipV="1">
            <a:off x="8020050" y="4722814"/>
            <a:ext cx="1047750" cy="9667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80988" name="Group 347"/>
          <p:cNvGrpSpPr>
            <a:grpSpLocks/>
          </p:cNvGrpSpPr>
          <p:nvPr/>
        </p:nvGrpSpPr>
        <p:grpSpPr bwMode="auto">
          <a:xfrm>
            <a:off x="3667125" y="4305300"/>
            <a:ext cx="484188" cy="211138"/>
            <a:chOff x="1871277" y="1576300"/>
            <a:chExt cx="1128371" cy="437860"/>
          </a:xfrm>
        </p:grpSpPr>
        <p:sp>
          <p:nvSpPr>
            <p:cNvPr id="505" name="Oval 504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06" name="Rectangle 505"/>
            <p:cNvSpPr/>
            <p:nvPr/>
          </p:nvSpPr>
          <p:spPr bwMode="auto">
            <a:xfrm>
              <a:off x="1871277" y="1740909"/>
              <a:ext cx="1128371" cy="115227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07" name="Oval 506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08" name="Freeform 507"/>
            <p:cNvSpPr/>
            <p:nvPr/>
          </p:nvSpPr>
          <p:spPr bwMode="auto">
            <a:xfrm>
              <a:off x="2159844" y="1671774"/>
              <a:ext cx="547537" cy="16131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09" name="Freeform 508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10" name="Freeform 509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11" name="Freeform 510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512" name="Straight Connector 511"/>
            <p:cNvCxnSpPr>
              <a:cxnSpLocks noChangeShapeType="1"/>
              <a:endCxn id="507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13" name="Straight Connector 512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0989" name="Group 347"/>
          <p:cNvGrpSpPr>
            <a:grpSpLocks/>
          </p:cNvGrpSpPr>
          <p:nvPr/>
        </p:nvGrpSpPr>
        <p:grpSpPr bwMode="auto">
          <a:xfrm>
            <a:off x="5268914" y="5006975"/>
            <a:ext cx="484187" cy="211138"/>
            <a:chOff x="1871277" y="1576300"/>
            <a:chExt cx="1128371" cy="437860"/>
          </a:xfrm>
        </p:grpSpPr>
        <p:sp>
          <p:nvSpPr>
            <p:cNvPr id="487" name="Oval 486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88" name="Rectangle 487"/>
            <p:cNvSpPr/>
            <p:nvPr/>
          </p:nvSpPr>
          <p:spPr bwMode="auto">
            <a:xfrm>
              <a:off x="1871277" y="1740909"/>
              <a:ext cx="1128371" cy="115227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89" name="Oval 488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90" name="Freeform 489"/>
            <p:cNvSpPr/>
            <p:nvPr/>
          </p:nvSpPr>
          <p:spPr bwMode="auto">
            <a:xfrm>
              <a:off x="2159844" y="1671774"/>
              <a:ext cx="547538" cy="16131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91" name="Freeform 490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92" name="Freeform 491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93" name="Freeform 492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494" name="Straight Connector 493"/>
            <p:cNvCxnSpPr>
              <a:cxnSpLocks noChangeShapeType="1"/>
              <a:endCxn id="489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95" name="Straight Connector 494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0990" name="Group 439"/>
          <p:cNvGrpSpPr>
            <a:grpSpLocks/>
          </p:cNvGrpSpPr>
          <p:nvPr/>
        </p:nvGrpSpPr>
        <p:grpSpPr bwMode="auto">
          <a:xfrm>
            <a:off x="4405314" y="5194300"/>
            <a:ext cx="484187" cy="211138"/>
            <a:chOff x="1871277" y="1576300"/>
            <a:chExt cx="1128371" cy="437860"/>
          </a:xfrm>
        </p:grpSpPr>
        <p:sp>
          <p:nvSpPr>
            <p:cNvPr id="451" name="Oval 450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2" name="Rectangle 451"/>
            <p:cNvSpPr/>
            <p:nvPr/>
          </p:nvSpPr>
          <p:spPr bwMode="auto">
            <a:xfrm>
              <a:off x="1871277" y="1740909"/>
              <a:ext cx="1128371" cy="115227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3" name="Oval 452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4" name="Freeform 453"/>
            <p:cNvSpPr/>
            <p:nvPr/>
          </p:nvSpPr>
          <p:spPr bwMode="auto">
            <a:xfrm>
              <a:off x="2159844" y="1671774"/>
              <a:ext cx="547538" cy="16131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5" name="Freeform 454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6" name="Freeform 455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7" name="Freeform 456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458" name="Straight Connector 457"/>
            <p:cNvCxnSpPr>
              <a:cxnSpLocks noChangeShapeType="1"/>
              <a:endCxn id="453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59" name="Straight Connector 458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0991" name="Group 347"/>
          <p:cNvGrpSpPr>
            <a:grpSpLocks/>
          </p:cNvGrpSpPr>
          <p:nvPr/>
        </p:nvGrpSpPr>
        <p:grpSpPr bwMode="auto">
          <a:xfrm>
            <a:off x="3359150" y="5056189"/>
            <a:ext cx="484188" cy="211137"/>
            <a:chOff x="1871277" y="1576300"/>
            <a:chExt cx="1128371" cy="437860"/>
          </a:xfrm>
        </p:grpSpPr>
        <p:sp>
          <p:nvSpPr>
            <p:cNvPr id="442" name="Oval 441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43" name="Rectangle 442"/>
            <p:cNvSpPr/>
            <p:nvPr/>
          </p:nvSpPr>
          <p:spPr bwMode="auto">
            <a:xfrm>
              <a:off x="1871277" y="1740909"/>
              <a:ext cx="1128371" cy="115226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44" name="Oval 443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45" name="Freeform 444"/>
            <p:cNvSpPr/>
            <p:nvPr/>
          </p:nvSpPr>
          <p:spPr bwMode="auto">
            <a:xfrm>
              <a:off x="2159844" y="1671772"/>
              <a:ext cx="547537" cy="161318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46" name="Freeform 445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47" name="Freeform 446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48" name="Freeform 447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449" name="Straight Connector 448"/>
            <p:cNvCxnSpPr>
              <a:cxnSpLocks noChangeShapeType="1"/>
              <a:endCxn id="444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50" name="Straight Connector 449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0992" name="Group 347"/>
          <p:cNvGrpSpPr>
            <a:grpSpLocks/>
          </p:cNvGrpSpPr>
          <p:nvPr/>
        </p:nvGrpSpPr>
        <p:grpSpPr bwMode="auto">
          <a:xfrm>
            <a:off x="3994150" y="2832101"/>
            <a:ext cx="571500" cy="220663"/>
            <a:chOff x="1871277" y="1576300"/>
            <a:chExt cx="1128371" cy="437860"/>
          </a:xfrm>
        </p:grpSpPr>
        <p:sp>
          <p:nvSpPr>
            <p:cNvPr id="413" name="Oval 412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14" name="Rectangle 413"/>
            <p:cNvSpPr/>
            <p:nvPr/>
          </p:nvSpPr>
          <p:spPr bwMode="auto">
            <a:xfrm>
              <a:off x="1871277" y="1740103"/>
              <a:ext cx="1128371" cy="11655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15" name="Oval 414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16" name="Freeform 415"/>
            <p:cNvSpPr/>
            <p:nvPr/>
          </p:nvSpPr>
          <p:spPr bwMode="auto">
            <a:xfrm>
              <a:off x="2159638" y="1673953"/>
              <a:ext cx="548515" cy="160652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17" name="Freeform 416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18" name="Freeform 417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19" name="Freeform 418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420" name="Straight Connector 419"/>
            <p:cNvCxnSpPr>
              <a:cxnSpLocks noChangeShapeType="1"/>
              <a:endCxn id="415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21" name="Straight Connector 420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0993" name="Group 347"/>
          <p:cNvGrpSpPr>
            <a:grpSpLocks/>
          </p:cNvGrpSpPr>
          <p:nvPr/>
        </p:nvGrpSpPr>
        <p:grpSpPr bwMode="auto">
          <a:xfrm>
            <a:off x="5635625" y="2951163"/>
            <a:ext cx="571500" cy="220662"/>
            <a:chOff x="1871277" y="1576300"/>
            <a:chExt cx="1128371" cy="437860"/>
          </a:xfrm>
        </p:grpSpPr>
        <p:sp>
          <p:nvSpPr>
            <p:cNvPr id="404" name="Oval 403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05" name="Rectangle 404"/>
            <p:cNvSpPr/>
            <p:nvPr/>
          </p:nvSpPr>
          <p:spPr bwMode="auto">
            <a:xfrm>
              <a:off x="1871277" y="1740104"/>
              <a:ext cx="1128371" cy="116552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06" name="Oval 405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07" name="Freeform 406"/>
            <p:cNvSpPr/>
            <p:nvPr/>
          </p:nvSpPr>
          <p:spPr bwMode="auto">
            <a:xfrm>
              <a:off x="2159638" y="1673951"/>
              <a:ext cx="548515" cy="16065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08" name="Freeform 407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09" name="Freeform 408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10" name="Freeform 409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411" name="Straight Connector 410"/>
            <p:cNvCxnSpPr>
              <a:cxnSpLocks noChangeShapeType="1"/>
              <a:endCxn id="406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12" name="Straight Connector 411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0994" name="Group 531"/>
          <p:cNvGrpSpPr>
            <a:grpSpLocks/>
          </p:cNvGrpSpPr>
          <p:nvPr/>
        </p:nvGrpSpPr>
        <p:grpSpPr bwMode="auto">
          <a:xfrm>
            <a:off x="7627939" y="4654551"/>
            <a:ext cx="530225" cy="214313"/>
            <a:chOff x="1871277" y="1576300"/>
            <a:chExt cx="1128371" cy="437860"/>
          </a:xfrm>
        </p:grpSpPr>
        <p:sp>
          <p:nvSpPr>
            <p:cNvPr id="543" name="Oval 542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44" name="Rectangle 543"/>
            <p:cNvSpPr/>
            <p:nvPr/>
          </p:nvSpPr>
          <p:spPr bwMode="auto">
            <a:xfrm>
              <a:off x="1871277" y="1738470"/>
              <a:ext cx="1128371" cy="116762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45" name="Oval 544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46" name="Freeform 545"/>
            <p:cNvSpPr/>
            <p:nvPr/>
          </p:nvSpPr>
          <p:spPr bwMode="auto">
            <a:xfrm>
              <a:off x="2158436" y="1673602"/>
              <a:ext cx="550673" cy="162170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47" name="Freeform 546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48" name="Freeform 547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49" name="Freeform 548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550" name="Straight Connector 549"/>
            <p:cNvCxnSpPr>
              <a:cxnSpLocks noChangeShapeType="1"/>
              <a:endCxn id="545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51" name="Straight Connector 550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80995" name="Straight Connector 506"/>
          <p:cNvCxnSpPr>
            <a:cxnSpLocks noChangeShapeType="1"/>
          </p:cNvCxnSpPr>
          <p:nvPr/>
        </p:nvCxnSpPr>
        <p:spPr bwMode="auto">
          <a:xfrm flipH="1">
            <a:off x="9090025" y="4311650"/>
            <a:ext cx="541338" cy="2492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80996" name="Group 166"/>
          <p:cNvGrpSpPr>
            <a:grpSpLocks/>
          </p:cNvGrpSpPr>
          <p:nvPr/>
        </p:nvGrpSpPr>
        <p:grpSpPr bwMode="auto">
          <a:xfrm>
            <a:off x="9534525" y="4044951"/>
            <a:ext cx="649288" cy="417513"/>
            <a:chOff x="3053396" y="4304255"/>
            <a:chExt cx="648422" cy="418253"/>
          </a:xfrm>
        </p:grpSpPr>
        <p:sp>
          <p:nvSpPr>
            <p:cNvPr id="80997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0998" name="TextBox 168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sp>
        <p:nvSpPr>
          <p:cNvPr id="422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0344472" y="6669360"/>
            <a:ext cx="1384395" cy="18864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>
                <a:solidFill>
                  <a:schemeClr val="accent2"/>
                </a:solidFill>
                <a:latin typeface="Tahoma" panose="020B0604030504040204" pitchFamily="34" charset="0"/>
              </a:rPr>
              <a:t>1.3 network core</a:t>
            </a:r>
          </a:p>
        </p:txBody>
      </p:sp>
    </p:spTree>
    <p:extLst>
      <p:ext uri="{BB962C8B-B14F-4D97-AF65-F5344CB8AC3E}">
        <p14:creationId xmlns:p14="http://schemas.microsoft.com/office/powerpoint/2010/main" val="302003511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5" name="Oval 3"/>
          <p:cNvSpPr>
            <a:spLocks noChangeArrowheads="1"/>
          </p:cNvSpPr>
          <p:nvPr/>
        </p:nvSpPr>
        <p:spPr bwMode="auto">
          <a:xfrm>
            <a:off x="3044825" y="4203701"/>
            <a:ext cx="2941638" cy="132397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cxnSp>
        <p:nvCxnSpPr>
          <p:cNvPr id="82946" name="Straight Connector 10"/>
          <p:cNvCxnSpPr>
            <a:cxnSpLocks noChangeShapeType="1"/>
            <a:stCxn id="507" idx="7"/>
          </p:cNvCxnSpPr>
          <p:nvPr/>
        </p:nvCxnSpPr>
        <p:spPr bwMode="auto">
          <a:xfrm>
            <a:off x="4079876" y="4437063"/>
            <a:ext cx="969963" cy="68262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947" name="Straight Connector 297"/>
          <p:cNvCxnSpPr>
            <a:cxnSpLocks noChangeShapeType="1"/>
          </p:cNvCxnSpPr>
          <p:nvPr/>
        </p:nvCxnSpPr>
        <p:spPr bwMode="auto">
          <a:xfrm>
            <a:off x="4583114" y="4724401"/>
            <a:ext cx="109537" cy="79375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948" name="Straight Connector 298"/>
          <p:cNvCxnSpPr>
            <a:cxnSpLocks noChangeShapeType="1"/>
          </p:cNvCxnSpPr>
          <p:nvPr/>
        </p:nvCxnSpPr>
        <p:spPr bwMode="auto">
          <a:xfrm flipV="1">
            <a:off x="4400550" y="4919663"/>
            <a:ext cx="222250" cy="444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949" name="Straight Connector 299"/>
          <p:cNvCxnSpPr>
            <a:cxnSpLocks noChangeShapeType="1"/>
          </p:cNvCxnSpPr>
          <p:nvPr/>
        </p:nvCxnSpPr>
        <p:spPr bwMode="auto">
          <a:xfrm flipV="1">
            <a:off x="4127500" y="4751388"/>
            <a:ext cx="177800" cy="106362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950" name="Straight Connector 300"/>
          <p:cNvCxnSpPr>
            <a:cxnSpLocks noChangeShapeType="1"/>
            <a:stCxn id="444" idx="6"/>
          </p:cNvCxnSpPr>
          <p:nvPr/>
        </p:nvCxnSpPr>
        <p:spPr bwMode="auto">
          <a:xfrm flipV="1">
            <a:off x="3841751" y="5038725"/>
            <a:ext cx="188913" cy="952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951" name="Straight Connector 301"/>
          <p:cNvCxnSpPr>
            <a:cxnSpLocks noChangeShapeType="1"/>
          </p:cNvCxnSpPr>
          <p:nvPr/>
        </p:nvCxnSpPr>
        <p:spPr bwMode="auto">
          <a:xfrm flipV="1">
            <a:off x="4597401" y="4967289"/>
            <a:ext cx="231775" cy="244475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952" name="Straight Connector 302"/>
          <p:cNvCxnSpPr>
            <a:cxnSpLocks noChangeShapeType="1"/>
          </p:cNvCxnSpPr>
          <p:nvPr/>
        </p:nvCxnSpPr>
        <p:spPr bwMode="auto">
          <a:xfrm flipH="1" flipV="1">
            <a:off x="5048251" y="4954588"/>
            <a:ext cx="327025" cy="119062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953" name="Straight Connector 303"/>
          <p:cNvCxnSpPr>
            <a:cxnSpLocks noChangeShapeType="1"/>
          </p:cNvCxnSpPr>
          <p:nvPr/>
        </p:nvCxnSpPr>
        <p:spPr bwMode="auto">
          <a:xfrm flipV="1">
            <a:off x="5035550" y="4619626"/>
            <a:ext cx="260350" cy="188913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954" name="Straight Connector 304"/>
          <p:cNvCxnSpPr>
            <a:cxnSpLocks noChangeShapeType="1"/>
            <a:endCxn id="505" idx="7"/>
          </p:cNvCxnSpPr>
          <p:nvPr/>
        </p:nvCxnSpPr>
        <p:spPr bwMode="auto">
          <a:xfrm flipH="1" flipV="1">
            <a:off x="4081463" y="4494214"/>
            <a:ext cx="207962" cy="84137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2955" name="TextBox 39958"/>
          <p:cNvSpPr txBox="1">
            <a:spLocks noChangeArrowheads="1"/>
          </p:cNvSpPr>
          <p:nvPr/>
        </p:nvSpPr>
        <p:spPr bwMode="auto">
          <a:xfrm>
            <a:off x="3179763" y="4533901"/>
            <a:ext cx="100380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i="1" dirty="0">
                <a:solidFill>
                  <a:schemeClr val="accent4"/>
                </a:solidFill>
                <a:latin typeface="Comic Sans MS" panose="030F0702030302020204" pitchFamily="66" charset="0"/>
              </a:rPr>
              <a:t>ISP C</a:t>
            </a:r>
          </a:p>
        </p:txBody>
      </p:sp>
      <p:grpSp>
        <p:nvGrpSpPr>
          <p:cNvPr id="82956" name="Group 347"/>
          <p:cNvGrpSpPr>
            <a:grpSpLocks/>
          </p:cNvGrpSpPr>
          <p:nvPr/>
        </p:nvGrpSpPr>
        <p:grpSpPr bwMode="auto">
          <a:xfrm>
            <a:off x="5056189" y="4419600"/>
            <a:ext cx="485775" cy="211138"/>
            <a:chOff x="1871277" y="1576300"/>
            <a:chExt cx="1128371" cy="437860"/>
          </a:xfrm>
        </p:grpSpPr>
        <p:sp>
          <p:nvSpPr>
            <p:cNvPr id="496" name="Oval 495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97" name="Rectangle 496"/>
            <p:cNvSpPr/>
            <p:nvPr/>
          </p:nvSpPr>
          <p:spPr bwMode="auto">
            <a:xfrm>
              <a:off x="1871277" y="1740909"/>
              <a:ext cx="1128371" cy="115227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98" name="Oval 497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99" name="Freeform 498"/>
            <p:cNvSpPr/>
            <p:nvPr/>
          </p:nvSpPr>
          <p:spPr bwMode="auto">
            <a:xfrm>
              <a:off x="2158901" y="1671774"/>
              <a:ext cx="549434" cy="16131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00" name="Freeform 499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01" name="Freeform 500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02" name="Freeform 501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503" name="Straight Connector 502"/>
            <p:cNvCxnSpPr>
              <a:cxnSpLocks noChangeShapeType="1"/>
              <a:endCxn id="498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04" name="Straight Connector 503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2957" name="Group 347"/>
          <p:cNvGrpSpPr>
            <a:grpSpLocks/>
          </p:cNvGrpSpPr>
          <p:nvPr/>
        </p:nvGrpSpPr>
        <p:grpSpPr bwMode="auto">
          <a:xfrm>
            <a:off x="4587875" y="4773614"/>
            <a:ext cx="484188" cy="211137"/>
            <a:chOff x="1871277" y="1576300"/>
            <a:chExt cx="1128371" cy="437860"/>
          </a:xfrm>
        </p:grpSpPr>
        <p:sp>
          <p:nvSpPr>
            <p:cNvPr id="478" name="Oval 477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79" name="Rectangle 478"/>
            <p:cNvSpPr/>
            <p:nvPr/>
          </p:nvSpPr>
          <p:spPr bwMode="auto">
            <a:xfrm>
              <a:off x="1871277" y="1740909"/>
              <a:ext cx="1128371" cy="115226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80" name="Oval 479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81" name="Freeform 480"/>
            <p:cNvSpPr/>
            <p:nvPr/>
          </p:nvSpPr>
          <p:spPr bwMode="auto">
            <a:xfrm>
              <a:off x="2159844" y="1671772"/>
              <a:ext cx="547537" cy="161318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82" name="Freeform 481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83" name="Freeform 482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84" name="Freeform 483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485" name="Straight Connector 484"/>
            <p:cNvCxnSpPr>
              <a:cxnSpLocks noChangeShapeType="1"/>
              <a:endCxn id="480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86" name="Straight Connector 485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2958" name="Group 347"/>
          <p:cNvGrpSpPr>
            <a:grpSpLocks/>
          </p:cNvGrpSpPr>
          <p:nvPr/>
        </p:nvGrpSpPr>
        <p:grpSpPr bwMode="auto">
          <a:xfrm>
            <a:off x="4148139" y="4560889"/>
            <a:ext cx="484187" cy="211137"/>
            <a:chOff x="1871277" y="1576300"/>
            <a:chExt cx="1128371" cy="437860"/>
          </a:xfrm>
        </p:grpSpPr>
        <p:sp>
          <p:nvSpPr>
            <p:cNvPr id="469" name="Oval 468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70" name="Rectangle 469"/>
            <p:cNvSpPr/>
            <p:nvPr/>
          </p:nvSpPr>
          <p:spPr bwMode="auto">
            <a:xfrm>
              <a:off x="1871277" y="1740909"/>
              <a:ext cx="1128371" cy="115226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71" name="Oval 470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72" name="Freeform 471"/>
            <p:cNvSpPr/>
            <p:nvPr/>
          </p:nvSpPr>
          <p:spPr bwMode="auto">
            <a:xfrm>
              <a:off x="2159844" y="1671772"/>
              <a:ext cx="547538" cy="161318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73" name="Freeform 472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74" name="Freeform 473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75" name="Freeform 474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476" name="Straight Connector 475"/>
            <p:cNvCxnSpPr>
              <a:cxnSpLocks noChangeShapeType="1"/>
              <a:endCxn id="471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77" name="Straight Connector 476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2959" name="Group 347"/>
          <p:cNvGrpSpPr>
            <a:grpSpLocks/>
          </p:cNvGrpSpPr>
          <p:nvPr/>
        </p:nvGrpSpPr>
        <p:grpSpPr bwMode="auto">
          <a:xfrm>
            <a:off x="3941764" y="4854575"/>
            <a:ext cx="484187" cy="211138"/>
            <a:chOff x="1871277" y="1576300"/>
            <a:chExt cx="1128371" cy="437860"/>
          </a:xfrm>
        </p:grpSpPr>
        <p:sp>
          <p:nvSpPr>
            <p:cNvPr id="460" name="Oval 459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61" name="Rectangle 460"/>
            <p:cNvSpPr/>
            <p:nvPr/>
          </p:nvSpPr>
          <p:spPr bwMode="auto">
            <a:xfrm>
              <a:off x="1871277" y="1740909"/>
              <a:ext cx="1128371" cy="115227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62" name="Oval 461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63" name="Freeform 462"/>
            <p:cNvSpPr/>
            <p:nvPr/>
          </p:nvSpPr>
          <p:spPr bwMode="auto">
            <a:xfrm>
              <a:off x="2159844" y="1671774"/>
              <a:ext cx="547538" cy="16131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64" name="Freeform 463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65" name="Freeform 464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66" name="Freeform 465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467" name="Straight Connector 466"/>
            <p:cNvCxnSpPr>
              <a:cxnSpLocks noChangeShapeType="1"/>
              <a:endCxn id="462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68" name="Straight Connector 467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82960" name="Oval 3"/>
          <p:cNvSpPr>
            <a:spLocks noChangeArrowheads="1"/>
          </p:cNvSpPr>
          <p:nvPr/>
        </p:nvSpPr>
        <p:spPr bwMode="auto">
          <a:xfrm>
            <a:off x="6138863" y="3649664"/>
            <a:ext cx="3219450" cy="134302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cxnSp>
        <p:nvCxnSpPr>
          <p:cNvPr id="82961" name="Straight Connector 10"/>
          <p:cNvCxnSpPr>
            <a:cxnSpLocks noChangeShapeType="1"/>
            <a:stCxn id="599" idx="7"/>
          </p:cNvCxnSpPr>
          <p:nvPr/>
        </p:nvCxnSpPr>
        <p:spPr bwMode="auto">
          <a:xfrm>
            <a:off x="7272339" y="3886200"/>
            <a:ext cx="1062037" cy="698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962" name="Straight Connector 297"/>
          <p:cNvCxnSpPr>
            <a:cxnSpLocks noChangeShapeType="1"/>
          </p:cNvCxnSpPr>
          <p:nvPr/>
        </p:nvCxnSpPr>
        <p:spPr bwMode="auto">
          <a:xfrm>
            <a:off x="7823200" y="4176713"/>
            <a:ext cx="120650" cy="825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963" name="Straight Connector 298"/>
          <p:cNvCxnSpPr>
            <a:cxnSpLocks noChangeShapeType="1"/>
          </p:cNvCxnSpPr>
          <p:nvPr/>
        </p:nvCxnSpPr>
        <p:spPr bwMode="auto">
          <a:xfrm flipV="1">
            <a:off x="7623175" y="4376738"/>
            <a:ext cx="242888" cy="444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964" name="Straight Connector 299"/>
          <p:cNvCxnSpPr>
            <a:cxnSpLocks noChangeShapeType="1"/>
          </p:cNvCxnSpPr>
          <p:nvPr/>
        </p:nvCxnSpPr>
        <p:spPr bwMode="auto">
          <a:xfrm flipV="1">
            <a:off x="7324726" y="4205288"/>
            <a:ext cx="195263" cy="106362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965" name="Straight Connector 300"/>
          <p:cNvCxnSpPr>
            <a:cxnSpLocks noChangeShapeType="1"/>
            <a:stCxn id="536" idx="6"/>
          </p:cNvCxnSpPr>
          <p:nvPr/>
        </p:nvCxnSpPr>
        <p:spPr bwMode="auto">
          <a:xfrm flipV="1">
            <a:off x="7011989" y="4497388"/>
            <a:ext cx="206375" cy="952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966" name="Straight Connector 301"/>
          <p:cNvCxnSpPr>
            <a:cxnSpLocks noChangeShapeType="1"/>
          </p:cNvCxnSpPr>
          <p:nvPr/>
        </p:nvCxnSpPr>
        <p:spPr bwMode="auto">
          <a:xfrm flipV="1">
            <a:off x="7839075" y="4424363"/>
            <a:ext cx="254000" cy="2476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967" name="Straight Connector 302"/>
          <p:cNvCxnSpPr>
            <a:cxnSpLocks noChangeShapeType="1"/>
          </p:cNvCxnSpPr>
          <p:nvPr/>
        </p:nvCxnSpPr>
        <p:spPr bwMode="auto">
          <a:xfrm flipH="1" flipV="1">
            <a:off x="8302626" y="4403725"/>
            <a:ext cx="358775" cy="1206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968" name="Straight Connector 303"/>
          <p:cNvCxnSpPr>
            <a:cxnSpLocks noChangeShapeType="1"/>
          </p:cNvCxnSpPr>
          <p:nvPr/>
        </p:nvCxnSpPr>
        <p:spPr bwMode="auto">
          <a:xfrm flipV="1">
            <a:off x="8318500" y="4070350"/>
            <a:ext cx="285750" cy="192088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969" name="Straight Connector 304"/>
          <p:cNvCxnSpPr>
            <a:cxnSpLocks noChangeShapeType="1"/>
            <a:endCxn id="597" idx="7"/>
          </p:cNvCxnSpPr>
          <p:nvPr/>
        </p:nvCxnSpPr>
        <p:spPr bwMode="auto">
          <a:xfrm flipH="1" flipV="1">
            <a:off x="7273926" y="3943351"/>
            <a:ext cx="227013" cy="85725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2970" name="TextBox 39958"/>
          <p:cNvSpPr txBox="1">
            <a:spLocks noChangeArrowheads="1"/>
          </p:cNvSpPr>
          <p:nvPr/>
        </p:nvSpPr>
        <p:spPr bwMode="auto">
          <a:xfrm>
            <a:off x="6288088" y="3983039"/>
            <a:ext cx="101181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i="1" dirty="0">
                <a:solidFill>
                  <a:schemeClr val="accent4"/>
                </a:solidFill>
                <a:latin typeface="Comic Sans MS" panose="030F0702030302020204" pitchFamily="66" charset="0"/>
              </a:rPr>
              <a:t>ISP B</a:t>
            </a:r>
          </a:p>
        </p:txBody>
      </p:sp>
      <p:grpSp>
        <p:nvGrpSpPr>
          <p:cNvPr id="82971" name="Group 347"/>
          <p:cNvGrpSpPr>
            <a:grpSpLocks/>
          </p:cNvGrpSpPr>
          <p:nvPr/>
        </p:nvGrpSpPr>
        <p:grpSpPr bwMode="auto">
          <a:xfrm>
            <a:off x="6821489" y="3752851"/>
            <a:ext cx="530225" cy="214313"/>
            <a:chOff x="1871277" y="1576300"/>
            <a:chExt cx="1128371" cy="437860"/>
          </a:xfrm>
        </p:grpSpPr>
        <p:sp>
          <p:nvSpPr>
            <p:cNvPr id="597" name="Oval 596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98" name="Rectangle 597"/>
            <p:cNvSpPr/>
            <p:nvPr/>
          </p:nvSpPr>
          <p:spPr bwMode="auto">
            <a:xfrm>
              <a:off x="1871277" y="1738470"/>
              <a:ext cx="1128371" cy="116762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99" name="Oval 598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00" name="Freeform 599"/>
            <p:cNvSpPr/>
            <p:nvPr/>
          </p:nvSpPr>
          <p:spPr bwMode="auto">
            <a:xfrm>
              <a:off x="2158436" y="1673602"/>
              <a:ext cx="550673" cy="162170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01" name="Freeform 600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02" name="Freeform 601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03" name="Freeform 602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604" name="Straight Connector 603"/>
            <p:cNvCxnSpPr>
              <a:cxnSpLocks noChangeShapeType="1"/>
              <a:endCxn id="599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05" name="Straight Connector 604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2972" name="Group 347"/>
          <p:cNvGrpSpPr>
            <a:grpSpLocks/>
          </p:cNvGrpSpPr>
          <p:nvPr/>
        </p:nvGrpSpPr>
        <p:grpSpPr bwMode="auto">
          <a:xfrm>
            <a:off x="7827964" y="4227513"/>
            <a:ext cx="530225" cy="214312"/>
            <a:chOff x="1871277" y="1576300"/>
            <a:chExt cx="1128371" cy="437860"/>
          </a:xfrm>
        </p:grpSpPr>
        <p:sp>
          <p:nvSpPr>
            <p:cNvPr id="570" name="Oval 569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71" name="Rectangle 570"/>
            <p:cNvSpPr/>
            <p:nvPr/>
          </p:nvSpPr>
          <p:spPr bwMode="auto">
            <a:xfrm>
              <a:off x="1871277" y="1738471"/>
              <a:ext cx="1128371" cy="11676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72" name="Oval 571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73" name="Freeform 572"/>
            <p:cNvSpPr/>
            <p:nvPr/>
          </p:nvSpPr>
          <p:spPr bwMode="auto">
            <a:xfrm>
              <a:off x="2158436" y="1673602"/>
              <a:ext cx="550673" cy="162171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74" name="Freeform 573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75" name="Freeform 574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76" name="Freeform 575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577" name="Straight Connector 576"/>
            <p:cNvCxnSpPr>
              <a:cxnSpLocks noChangeShapeType="1"/>
              <a:endCxn id="572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78" name="Straight Connector 577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2973" name="Group 347"/>
          <p:cNvGrpSpPr>
            <a:grpSpLocks/>
          </p:cNvGrpSpPr>
          <p:nvPr/>
        </p:nvGrpSpPr>
        <p:grpSpPr bwMode="auto">
          <a:xfrm>
            <a:off x="7346951" y="4011613"/>
            <a:ext cx="530225" cy="214312"/>
            <a:chOff x="1871277" y="1576300"/>
            <a:chExt cx="1128371" cy="437860"/>
          </a:xfrm>
        </p:grpSpPr>
        <p:sp>
          <p:nvSpPr>
            <p:cNvPr id="561" name="Oval 560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62" name="Rectangle 561"/>
            <p:cNvSpPr/>
            <p:nvPr/>
          </p:nvSpPr>
          <p:spPr bwMode="auto">
            <a:xfrm>
              <a:off x="1871277" y="1738471"/>
              <a:ext cx="1128371" cy="11676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63" name="Oval 562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64" name="Freeform 563"/>
            <p:cNvSpPr/>
            <p:nvPr/>
          </p:nvSpPr>
          <p:spPr bwMode="auto">
            <a:xfrm>
              <a:off x="2158438" y="1673602"/>
              <a:ext cx="550671" cy="162171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65" name="Freeform 564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66" name="Freeform 565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67" name="Freeform 566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568" name="Straight Connector 567"/>
            <p:cNvCxnSpPr>
              <a:cxnSpLocks noChangeShapeType="1"/>
              <a:endCxn id="563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69" name="Straight Connector 568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2974" name="Group 347"/>
          <p:cNvGrpSpPr>
            <a:grpSpLocks/>
          </p:cNvGrpSpPr>
          <p:nvPr/>
        </p:nvGrpSpPr>
        <p:grpSpPr bwMode="auto">
          <a:xfrm>
            <a:off x="7121526" y="4310063"/>
            <a:ext cx="530225" cy="214312"/>
            <a:chOff x="1871277" y="1576300"/>
            <a:chExt cx="1128371" cy="437860"/>
          </a:xfrm>
        </p:grpSpPr>
        <p:sp>
          <p:nvSpPr>
            <p:cNvPr id="552" name="Oval 551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53" name="Rectangle 552"/>
            <p:cNvSpPr/>
            <p:nvPr/>
          </p:nvSpPr>
          <p:spPr bwMode="auto">
            <a:xfrm>
              <a:off x="1871277" y="1738471"/>
              <a:ext cx="1128371" cy="11676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54" name="Oval 553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55" name="Freeform 554"/>
            <p:cNvSpPr/>
            <p:nvPr/>
          </p:nvSpPr>
          <p:spPr bwMode="auto">
            <a:xfrm>
              <a:off x="2158438" y="1673602"/>
              <a:ext cx="550671" cy="162171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56" name="Freeform 555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57" name="Freeform 556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58" name="Freeform 557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559" name="Straight Connector 558"/>
            <p:cNvCxnSpPr>
              <a:cxnSpLocks noChangeShapeType="1"/>
              <a:endCxn id="554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60" name="Straight Connector 559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82975" name="Oval 3"/>
          <p:cNvSpPr>
            <a:spLocks noChangeArrowheads="1"/>
          </p:cNvSpPr>
          <p:nvPr/>
        </p:nvSpPr>
        <p:spPr bwMode="auto">
          <a:xfrm>
            <a:off x="3257550" y="2725739"/>
            <a:ext cx="3475038" cy="138112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cxnSp>
        <p:nvCxnSpPr>
          <p:cNvPr id="82976" name="Straight Connector 10"/>
          <p:cNvCxnSpPr>
            <a:cxnSpLocks noChangeShapeType="1"/>
            <a:stCxn id="415" idx="7"/>
          </p:cNvCxnSpPr>
          <p:nvPr/>
        </p:nvCxnSpPr>
        <p:spPr bwMode="auto">
          <a:xfrm>
            <a:off x="4481514" y="2968626"/>
            <a:ext cx="1146175" cy="73025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977" name="Straight Connector 297"/>
          <p:cNvCxnSpPr>
            <a:cxnSpLocks noChangeShapeType="1"/>
          </p:cNvCxnSpPr>
          <p:nvPr/>
        </p:nvCxnSpPr>
        <p:spPr bwMode="auto">
          <a:xfrm>
            <a:off x="5075239" y="3268664"/>
            <a:ext cx="130175" cy="84137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978" name="Straight Connector 298"/>
          <p:cNvCxnSpPr>
            <a:cxnSpLocks noChangeShapeType="1"/>
          </p:cNvCxnSpPr>
          <p:nvPr/>
        </p:nvCxnSpPr>
        <p:spPr bwMode="auto">
          <a:xfrm flipV="1">
            <a:off x="4859339" y="3473450"/>
            <a:ext cx="263525" cy="46038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979" name="Straight Connector 299"/>
          <p:cNvCxnSpPr>
            <a:cxnSpLocks noChangeShapeType="1"/>
          </p:cNvCxnSpPr>
          <p:nvPr/>
        </p:nvCxnSpPr>
        <p:spPr bwMode="auto">
          <a:xfrm flipV="1">
            <a:off x="4538663" y="3297239"/>
            <a:ext cx="209550" cy="109537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980" name="Straight Connector 300"/>
          <p:cNvCxnSpPr>
            <a:cxnSpLocks noChangeShapeType="1"/>
            <a:stCxn id="352" idx="6"/>
          </p:cNvCxnSpPr>
          <p:nvPr/>
        </p:nvCxnSpPr>
        <p:spPr bwMode="auto">
          <a:xfrm flipV="1">
            <a:off x="4200525" y="3597276"/>
            <a:ext cx="222250" cy="98425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981" name="Straight Connector 301"/>
          <p:cNvCxnSpPr>
            <a:cxnSpLocks noChangeShapeType="1"/>
          </p:cNvCxnSpPr>
          <p:nvPr/>
        </p:nvCxnSpPr>
        <p:spPr bwMode="auto">
          <a:xfrm flipV="1">
            <a:off x="5092700" y="3522663"/>
            <a:ext cx="273050" cy="25400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982" name="Straight Connector 302"/>
          <p:cNvCxnSpPr>
            <a:cxnSpLocks noChangeShapeType="1"/>
          </p:cNvCxnSpPr>
          <p:nvPr/>
        </p:nvCxnSpPr>
        <p:spPr bwMode="auto">
          <a:xfrm flipH="1" flipV="1">
            <a:off x="5624513" y="3508376"/>
            <a:ext cx="387350" cy="125413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983" name="Straight Connector 303"/>
          <p:cNvCxnSpPr>
            <a:cxnSpLocks noChangeShapeType="1"/>
          </p:cNvCxnSpPr>
          <p:nvPr/>
        </p:nvCxnSpPr>
        <p:spPr bwMode="auto">
          <a:xfrm flipV="1">
            <a:off x="5610226" y="3159125"/>
            <a:ext cx="307975" cy="198438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984" name="Straight Connector 304"/>
          <p:cNvCxnSpPr>
            <a:cxnSpLocks noChangeShapeType="1"/>
            <a:endCxn id="413" idx="7"/>
          </p:cNvCxnSpPr>
          <p:nvPr/>
        </p:nvCxnSpPr>
        <p:spPr bwMode="auto">
          <a:xfrm flipH="1" flipV="1">
            <a:off x="4483101" y="3028951"/>
            <a:ext cx="246063" cy="87313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2985" name="TextBox 39958"/>
          <p:cNvSpPr txBox="1">
            <a:spLocks noChangeArrowheads="1"/>
          </p:cNvSpPr>
          <p:nvPr/>
        </p:nvSpPr>
        <p:spPr bwMode="auto">
          <a:xfrm>
            <a:off x="3417889" y="3070226"/>
            <a:ext cx="104227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i="1" dirty="0">
                <a:solidFill>
                  <a:schemeClr val="accent4"/>
                </a:solidFill>
                <a:latin typeface="Comic Sans MS" panose="030F0702030302020204" pitchFamily="66" charset="0"/>
              </a:rPr>
              <a:t>ISP A</a:t>
            </a:r>
          </a:p>
        </p:txBody>
      </p:sp>
      <p:grpSp>
        <p:nvGrpSpPr>
          <p:cNvPr id="82986" name="Group 347"/>
          <p:cNvGrpSpPr>
            <a:grpSpLocks/>
          </p:cNvGrpSpPr>
          <p:nvPr/>
        </p:nvGrpSpPr>
        <p:grpSpPr bwMode="auto">
          <a:xfrm>
            <a:off x="5884864" y="3562351"/>
            <a:ext cx="573087" cy="220663"/>
            <a:chOff x="1871277" y="1576300"/>
            <a:chExt cx="1128371" cy="437860"/>
          </a:xfrm>
        </p:grpSpPr>
        <p:sp>
          <p:nvSpPr>
            <p:cNvPr id="395" name="Oval 394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96" name="Rectangle 395"/>
            <p:cNvSpPr/>
            <p:nvPr/>
          </p:nvSpPr>
          <p:spPr bwMode="auto">
            <a:xfrm>
              <a:off x="1871277" y="1740103"/>
              <a:ext cx="1128371" cy="11655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97" name="Oval 396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98" name="Freeform 397"/>
            <p:cNvSpPr/>
            <p:nvPr/>
          </p:nvSpPr>
          <p:spPr bwMode="auto">
            <a:xfrm>
              <a:off x="2158840" y="1673953"/>
              <a:ext cx="550120" cy="160652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99" name="Freeform 398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00" name="Freeform 399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01" name="Freeform 400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402" name="Straight Connector 401"/>
            <p:cNvCxnSpPr>
              <a:cxnSpLocks noChangeShapeType="1"/>
              <a:endCxn id="397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03" name="Straight Connector 402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2987" name="Group 347"/>
          <p:cNvGrpSpPr>
            <a:grpSpLocks/>
          </p:cNvGrpSpPr>
          <p:nvPr/>
        </p:nvGrpSpPr>
        <p:grpSpPr bwMode="auto">
          <a:xfrm>
            <a:off x="5081588" y="3321051"/>
            <a:ext cx="571500" cy="220663"/>
            <a:chOff x="1871277" y="1576300"/>
            <a:chExt cx="1128371" cy="437860"/>
          </a:xfrm>
        </p:grpSpPr>
        <p:sp>
          <p:nvSpPr>
            <p:cNvPr id="386" name="Oval 385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87" name="Rectangle 386"/>
            <p:cNvSpPr/>
            <p:nvPr/>
          </p:nvSpPr>
          <p:spPr bwMode="auto">
            <a:xfrm>
              <a:off x="1871277" y="1740103"/>
              <a:ext cx="1128371" cy="11655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88" name="Oval 387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89" name="Freeform 388"/>
            <p:cNvSpPr/>
            <p:nvPr/>
          </p:nvSpPr>
          <p:spPr bwMode="auto">
            <a:xfrm>
              <a:off x="2159638" y="1673953"/>
              <a:ext cx="548513" cy="160652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90" name="Freeform 389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91" name="Freeform 390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92" name="Freeform 391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393" name="Straight Connector 392"/>
            <p:cNvCxnSpPr>
              <a:cxnSpLocks noChangeShapeType="1"/>
              <a:endCxn id="388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94" name="Straight Connector 393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2988" name="Group 347"/>
          <p:cNvGrpSpPr>
            <a:grpSpLocks/>
          </p:cNvGrpSpPr>
          <p:nvPr/>
        </p:nvGrpSpPr>
        <p:grpSpPr bwMode="auto">
          <a:xfrm>
            <a:off x="4560889" y="3098801"/>
            <a:ext cx="573087" cy="219075"/>
            <a:chOff x="1871277" y="1576300"/>
            <a:chExt cx="1128371" cy="437860"/>
          </a:xfrm>
        </p:grpSpPr>
        <p:sp>
          <p:nvSpPr>
            <p:cNvPr id="377" name="Oval 376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78" name="Rectangle 377"/>
            <p:cNvSpPr/>
            <p:nvPr/>
          </p:nvSpPr>
          <p:spPr bwMode="auto">
            <a:xfrm>
              <a:off x="1871277" y="1738119"/>
              <a:ext cx="1128371" cy="117396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79" name="Oval 378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80" name="Freeform 379"/>
            <p:cNvSpPr/>
            <p:nvPr/>
          </p:nvSpPr>
          <p:spPr bwMode="auto">
            <a:xfrm>
              <a:off x="2158840" y="1674661"/>
              <a:ext cx="550120" cy="15864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81" name="Freeform 380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82" name="Freeform 381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83" name="Freeform 382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384" name="Straight Connector 383"/>
            <p:cNvCxnSpPr>
              <a:cxnSpLocks noChangeShapeType="1"/>
              <a:endCxn id="379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85" name="Straight Connector 384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2989" name="Group 347"/>
          <p:cNvGrpSpPr>
            <a:grpSpLocks/>
          </p:cNvGrpSpPr>
          <p:nvPr/>
        </p:nvGrpSpPr>
        <p:grpSpPr bwMode="auto">
          <a:xfrm>
            <a:off x="4318000" y="3405189"/>
            <a:ext cx="573088" cy="219075"/>
            <a:chOff x="1871277" y="1576300"/>
            <a:chExt cx="1128371" cy="437860"/>
          </a:xfrm>
        </p:grpSpPr>
        <p:sp>
          <p:nvSpPr>
            <p:cNvPr id="368" name="Oval 367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69" name="Rectangle 368"/>
            <p:cNvSpPr/>
            <p:nvPr/>
          </p:nvSpPr>
          <p:spPr bwMode="auto">
            <a:xfrm>
              <a:off x="1871277" y="1738117"/>
              <a:ext cx="1128371" cy="117398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70" name="Oval 369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71" name="Freeform 370"/>
            <p:cNvSpPr/>
            <p:nvPr/>
          </p:nvSpPr>
          <p:spPr bwMode="auto">
            <a:xfrm>
              <a:off x="2158839" y="1674659"/>
              <a:ext cx="550119" cy="15864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72" name="Freeform 371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73" name="Freeform 372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74" name="Freeform 373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375" name="Straight Connector 374"/>
            <p:cNvCxnSpPr>
              <a:cxnSpLocks noChangeShapeType="1"/>
              <a:endCxn id="370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76" name="Straight Connector 375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2990" name="Group 347"/>
          <p:cNvGrpSpPr>
            <a:grpSpLocks/>
          </p:cNvGrpSpPr>
          <p:nvPr/>
        </p:nvGrpSpPr>
        <p:grpSpPr bwMode="auto">
          <a:xfrm>
            <a:off x="4865689" y="3759201"/>
            <a:ext cx="573087" cy="220663"/>
            <a:chOff x="1871277" y="1576300"/>
            <a:chExt cx="1128371" cy="437860"/>
          </a:xfrm>
        </p:grpSpPr>
        <p:sp>
          <p:nvSpPr>
            <p:cNvPr id="359" name="Oval 358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60" name="Rectangle 359"/>
            <p:cNvSpPr/>
            <p:nvPr/>
          </p:nvSpPr>
          <p:spPr bwMode="auto">
            <a:xfrm>
              <a:off x="1871277" y="1740103"/>
              <a:ext cx="1128371" cy="11655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61" name="Oval 360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62" name="Freeform 361"/>
            <p:cNvSpPr/>
            <p:nvPr/>
          </p:nvSpPr>
          <p:spPr bwMode="auto">
            <a:xfrm>
              <a:off x="2158840" y="1673953"/>
              <a:ext cx="550120" cy="160652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63" name="Freeform 362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64" name="Freeform 363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65" name="Freeform 364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366" name="Straight Connector 365"/>
            <p:cNvCxnSpPr>
              <a:cxnSpLocks noChangeShapeType="1"/>
              <a:endCxn id="361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67" name="Straight Connector 366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2991" name="Group 347"/>
          <p:cNvGrpSpPr>
            <a:grpSpLocks/>
          </p:cNvGrpSpPr>
          <p:nvPr/>
        </p:nvGrpSpPr>
        <p:grpSpPr bwMode="auto">
          <a:xfrm>
            <a:off x="3629025" y="3614738"/>
            <a:ext cx="573088" cy="220662"/>
            <a:chOff x="1871277" y="1576300"/>
            <a:chExt cx="1128371" cy="437860"/>
          </a:xfrm>
        </p:grpSpPr>
        <p:sp>
          <p:nvSpPr>
            <p:cNvPr id="350" name="Oval 349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1" name="Rectangle 350"/>
            <p:cNvSpPr/>
            <p:nvPr/>
          </p:nvSpPr>
          <p:spPr bwMode="auto">
            <a:xfrm>
              <a:off x="1871277" y="1740104"/>
              <a:ext cx="1128371" cy="116552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2" name="Oval 351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3" name="Freeform 352"/>
            <p:cNvSpPr/>
            <p:nvPr/>
          </p:nvSpPr>
          <p:spPr bwMode="auto">
            <a:xfrm>
              <a:off x="2158839" y="1673951"/>
              <a:ext cx="550119" cy="16065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4" name="Freeform 353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5" name="Freeform 354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6" name="Freeform 355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357" name="Straight Connector 356"/>
            <p:cNvCxnSpPr>
              <a:cxnSpLocks noChangeShapeType="1"/>
              <a:endCxn id="352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58" name="Straight Connector 357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8303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26E96EDF-0595-403D-9E7F-97D4286C35D7}" type="slidenum">
              <a:rPr lang="en-US" altLang="zh-CN" sz="1200" smtClean="0">
                <a:solidFill>
                  <a:schemeClr val="accent4"/>
                </a:solidFill>
                <a:latin typeface="Tahoma" panose="020B0604030504040204" pitchFamily="34" charset="0"/>
              </a:rPr>
              <a:pPr/>
              <a:t>42</a:t>
            </a:fld>
            <a:endParaRPr lang="en-US" altLang="zh-CN" sz="1200" dirty="0">
              <a:solidFill>
                <a:schemeClr val="accent4"/>
              </a:solidFill>
              <a:latin typeface="Tahoma" panose="020B0604030504040204" pitchFamily="34" charset="0"/>
            </a:endParaRPr>
          </a:p>
        </p:txBody>
      </p:sp>
      <p:sp>
        <p:nvSpPr>
          <p:cNvPr id="8299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65100"/>
            <a:ext cx="8421688" cy="650875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zh-CN" sz="3600" dirty="0"/>
              <a:t>Internet structure: network of networks</a:t>
            </a:r>
            <a:endParaRPr lang="en-US" altLang="zh-CN" dirty="0"/>
          </a:p>
        </p:txBody>
      </p:sp>
      <p:pic>
        <p:nvPicPr>
          <p:cNvPr id="82993" name="Picture 76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774" y="699561"/>
            <a:ext cx="8353150" cy="1238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2994" name="Group 2"/>
          <p:cNvGrpSpPr>
            <a:grpSpLocks/>
          </p:cNvGrpSpPr>
          <p:nvPr/>
        </p:nvGrpSpPr>
        <p:grpSpPr bwMode="auto">
          <a:xfrm>
            <a:off x="3349625" y="2241551"/>
            <a:ext cx="647700" cy="417513"/>
            <a:chOff x="3053396" y="4304255"/>
            <a:chExt cx="648422" cy="418253"/>
          </a:xfrm>
        </p:grpSpPr>
        <p:sp>
          <p:nvSpPr>
            <p:cNvPr id="83188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3189" name="TextBox 1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82995" name="Group 131"/>
          <p:cNvGrpSpPr>
            <a:grpSpLocks/>
          </p:cNvGrpSpPr>
          <p:nvPr/>
        </p:nvGrpSpPr>
        <p:grpSpPr bwMode="auto">
          <a:xfrm>
            <a:off x="2193925" y="3041651"/>
            <a:ext cx="647700" cy="417513"/>
            <a:chOff x="3053396" y="4304255"/>
            <a:chExt cx="648422" cy="418253"/>
          </a:xfrm>
        </p:grpSpPr>
        <p:sp>
          <p:nvSpPr>
            <p:cNvPr id="83186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3187" name="TextBox 133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82996" name="Group 135"/>
          <p:cNvGrpSpPr>
            <a:grpSpLocks/>
          </p:cNvGrpSpPr>
          <p:nvPr/>
        </p:nvGrpSpPr>
        <p:grpSpPr bwMode="auto">
          <a:xfrm>
            <a:off x="7858125" y="2495551"/>
            <a:ext cx="649288" cy="417513"/>
            <a:chOff x="3053396" y="4304255"/>
            <a:chExt cx="648422" cy="418253"/>
          </a:xfrm>
        </p:grpSpPr>
        <p:sp>
          <p:nvSpPr>
            <p:cNvPr id="83184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3185" name="TextBox 137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82997" name="Group 138"/>
          <p:cNvGrpSpPr>
            <a:grpSpLocks/>
          </p:cNvGrpSpPr>
          <p:nvPr/>
        </p:nvGrpSpPr>
        <p:grpSpPr bwMode="auto">
          <a:xfrm>
            <a:off x="2765425" y="5353051"/>
            <a:ext cx="647700" cy="417513"/>
            <a:chOff x="3053396" y="4304255"/>
            <a:chExt cx="648422" cy="418253"/>
          </a:xfrm>
        </p:grpSpPr>
        <p:sp>
          <p:nvSpPr>
            <p:cNvPr id="83182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3183" name="TextBox 140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82998" name="Group 141"/>
          <p:cNvGrpSpPr>
            <a:grpSpLocks/>
          </p:cNvGrpSpPr>
          <p:nvPr/>
        </p:nvGrpSpPr>
        <p:grpSpPr bwMode="auto">
          <a:xfrm>
            <a:off x="2346325" y="4730751"/>
            <a:ext cx="647700" cy="417513"/>
            <a:chOff x="3053396" y="4304255"/>
            <a:chExt cx="648422" cy="418253"/>
          </a:xfrm>
        </p:grpSpPr>
        <p:sp>
          <p:nvSpPr>
            <p:cNvPr id="83180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3181" name="TextBox 143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82999" name="Group 144"/>
          <p:cNvGrpSpPr>
            <a:grpSpLocks/>
          </p:cNvGrpSpPr>
          <p:nvPr/>
        </p:nvGrpSpPr>
        <p:grpSpPr bwMode="auto">
          <a:xfrm>
            <a:off x="2117725" y="4070351"/>
            <a:ext cx="647700" cy="417513"/>
            <a:chOff x="3053396" y="4304255"/>
            <a:chExt cx="648422" cy="418253"/>
          </a:xfrm>
        </p:grpSpPr>
        <p:sp>
          <p:nvSpPr>
            <p:cNvPr id="83178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3179" name="TextBox 146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83000" name="Group 147"/>
          <p:cNvGrpSpPr>
            <a:grpSpLocks/>
          </p:cNvGrpSpPr>
          <p:nvPr/>
        </p:nvGrpSpPr>
        <p:grpSpPr bwMode="auto">
          <a:xfrm>
            <a:off x="8607425" y="2927351"/>
            <a:ext cx="649288" cy="417513"/>
            <a:chOff x="3053396" y="4304255"/>
            <a:chExt cx="648422" cy="418253"/>
          </a:xfrm>
        </p:grpSpPr>
        <p:sp>
          <p:nvSpPr>
            <p:cNvPr id="83176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3177" name="TextBox 149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83001" name="Group 150"/>
          <p:cNvGrpSpPr>
            <a:grpSpLocks/>
          </p:cNvGrpSpPr>
          <p:nvPr/>
        </p:nvGrpSpPr>
        <p:grpSpPr bwMode="auto">
          <a:xfrm>
            <a:off x="4949825" y="2000251"/>
            <a:ext cx="649288" cy="417513"/>
            <a:chOff x="3053396" y="4304255"/>
            <a:chExt cx="648422" cy="418253"/>
          </a:xfrm>
        </p:grpSpPr>
        <p:sp>
          <p:nvSpPr>
            <p:cNvPr id="83174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3175" name="TextBox 152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83002" name="Group 153"/>
          <p:cNvGrpSpPr>
            <a:grpSpLocks/>
          </p:cNvGrpSpPr>
          <p:nvPr/>
        </p:nvGrpSpPr>
        <p:grpSpPr bwMode="auto">
          <a:xfrm>
            <a:off x="2574925" y="2647951"/>
            <a:ext cx="647700" cy="417513"/>
            <a:chOff x="3053396" y="4304255"/>
            <a:chExt cx="648422" cy="418253"/>
          </a:xfrm>
        </p:grpSpPr>
        <p:sp>
          <p:nvSpPr>
            <p:cNvPr id="83172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3173" name="TextBox 155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83003" name="Group 156"/>
          <p:cNvGrpSpPr>
            <a:grpSpLocks/>
          </p:cNvGrpSpPr>
          <p:nvPr/>
        </p:nvGrpSpPr>
        <p:grpSpPr bwMode="auto">
          <a:xfrm>
            <a:off x="5864225" y="1974851"/>
            <a:ext cx="649288" cy="417513"/>
            <a:chOff x="3053396" y="4304255"/>
            <a:chExt cx="648422" cy="418253"/>
          </a:xfrm>
        </p:grpSpPr>
        <p:sp>
          <p:nvSpPr>
            <p:cNvPr id="83170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3171" name="TextBox 158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83004" name="Group 160"/>
          <p:cNvGrpSpPr>
            <a:grpSpLocks/>
          </p:cNvGrpSpPr>
          <p:nvPr/>
        </p:nvGrpSpPr>
        <p:grpSpPr bwMode="auto">
          <a:xfrm>
            <a:off x="8924925" y="5607051"/>
            <a:ext cx="649288" cy="417513"/>
            <a:chOff x="3053396" y="4304255"/>
            <a:chExt cx="648422" cy="418253"/>
          </a:xfrm>
        </p:grpSpPr>
        <p:sp>
          <p:nvSpPr>
            <p:cNvPr id="83168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3169" name="TextBox 162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83005" name="Group 163"/>
          <p:cNvGrpSpPr>
            <a:grpSpLocks/>
          </p:cNvGrpSpPr>
          <p:nvPr/>
        </p:nvGrpSpPr>
        <p:grpSpPr bwMode="auto">
          <a:xfrm>
            <a:off x="9763125" y="4959351"/>
            <a:ext cx="649288" cy="417513"/>
            <a:chOff x="3053396" y="4304255"/>
            <a:chExt cx="648422" cy="418253"/>
          </a:xfrm>
        </p:grpSpPr>
        <p:sp>
          <p:nvSpPr>
            <p:cNvPr id="83166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3167" name="TextBox 165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83006" name="Group 169"/>
          <p:cNvGrpSpPr>
            <a:grpSpLocks/>
          </p:cNvGrpSpPr>
          <p:nvPr/>
        </p:nvGrpSpPr>
        <p:grpSpPr bwMode="auto">
          <a:xfrm>
            <a:off x="6689725" y="5848351"/>
            <a:ext cx="649288" cy="417513"/>
            <a:chOff x="3053396" y="4304255"/>
            <a:chExt cx="648422" cy="418253"/>
          </a:xfrm>
        </p:grpSpPr>
        <p:sp>
          <p:nvSpPr>
            <p:cNvPr id="83164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3165" name="TextBox 171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83007" name="Group 172"/>
          <p:cNvGrpSpPr>
            <a:grpSpLocks/>
          </p:cNvGrpSpPr>
          <p:nvPr/>
        </p:nvGrpSpPr>
        <p:grpSpPr bwMode="auto">
          <a:xfrm>
            <a:off x="5775325" y="5988051"/>
            <a:ext cx="649288" cy="417513"/>
            <a:chOff x="3053396" y="4304255"/>
            <a:chExt cx="648422" cy="418253"/>
          </a:xfrm>
        </p:grpSpPr>
        <p:sp>
          <p:nvSpPr>
            <p:cNvPr id="83162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3163" name="TextBox 174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83008" name="Group 175"/>
          <p:cNvGrpSpPr>
            <a:grpSpLocks/>
          </p:cNvGrpSpPr>
          <p:nvPr/>
        </p:nvGrpSpPr>
        <p:grpSpPr bwMode="auto">
          <a:xfrm>
            <a:off x="4556125" y="5835651"/>
            <a:ext cx="649288" cy="417513"/>
            <a:chOff x="3053396" y="4304255"/>
            <a:chExt cx="648422" cy="418253"/>
          </a:xfrm>
        </p:grpSpPr>
        <p:sp>
          <p:nvSpPr>
            <p:cNvPr id="83160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3161" name="TextBox 177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sp>
        <p:nvSpPr>
          <p:cNvPr id="83009" name="TextBox 4"/>
          <p:cNvSpPr txBox="1">
            <a:spLocks noChangeArrowheads="1"/>
          </p:cNvSpPr>
          <p:nvPr/>
        </p:nvSpPr>
        <p:spPr bwMode="auto">
          <a:xfrm rot="1053502">
            <a:off x="6964364" y="1900239"/>
            <a:ext cx="542925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2800">
                <a:solidFill>
                  <a:srgbClr val="0000FF"/>
                </a:solidFill>
              </a:rPr>
              <a:t>…</a:t>
            </a:r>
          </a:p>
        </p:txBody>
      </p:sp>
      <p:sp>
        <p:nvSpPr>
          <p:cNvPr id="83010" name="TextBox 179"/>
          <p:cNvSpPr txBox="1">
            <a:spLocks noChangeArrowheads="1"/>
          </p:cNvSpPr>
          <p:nvPr/>
        </p:nvSpPr>
        <p:spPr bwMode="auto">
          <a:xfrm rot="2829263">
            <a:off x="9309259" y="3372972"/>
            <a:ext cx="42672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2800">
                <a:solidFill>
                  <a:srgbClr val="000099"/>
                </a:solidFill>
                <a:latin typeface="Comic Sans MS" panose="030F0702030302020204" pitchFamily="66" charset="0"/>
              </a:rPr>
              <a:t>…</a:t>
            </a:r>
          </a:p>
        </p:txBody>
      </p:sp>
      <p:sp>
        <p:nvSpPr>
          <p:cNvPr id="83011" name="TextBox 180"/>
          <p:cNvSpPr txBox="1">
            <a:spLocks noChangeArrowheads="1"/>
          </p:cNvSpPr>
          <p:nvPr/>
        </p:nvSpPr>
        <p:spPr bwMode="auto">
          <a:xfrm rot="9845918">
            <a:off x="7977347" y="5885191"/>
            <a:ext cx="42672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2800">
                <a:solidFill>
                  <a:srgbClr val="000099"/>
                </a:solidFill>
                <a:latin typeface="Comic Sans MS" panose="030F0702030302020204" pitchFamily="66" charset="0"/>
              </a:rPr>
              <a:t>…</a:t>
            </a:r>
          </a:p>
        </p:txBody>
      </p:sp>
      <p:sp>
        <p:nvSpPr>
          <p:cNvPr id="83012" name="TextBox 181"/>
          <p:cNvSpPr txBox="1">
            <a:spLocks noChangeArrowheads="1"/>
          </p:cNvSpPr>
          <p:nvPr/>
        </p:nvSpPr>
        <p:spPr bwMode="auto">
          <a:xfrm rot="11651262">
            <a:off x="3609341" y="5789148"/>
            <a:ext cx="42672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2800">
                <a:solidFill>
                  <a:srgbClr val="000099"/>
                </a:solidFill>
                <a:latin typeface="Comic Sans MS" panose="030F0702030302020204" pitchFamily="66" charset="0"/>
              </a:rPr>
              <a:t>…</a:t>
            </a:r>
          </a:p>
        </p:txBody>
      </p:sp>
      <p:sp>
        <p:nvSpPr>
          <p:cNvPr id="83013" name="TextBox 182"/>
          <p:cNvSpPr txBox="1">
            <a:spLocks noChangeArrowheads="1"/>
          </p:cNvSpPr>
          <p:nvPr/>
        </p:nvSpPr>
        <p:spPr bwMode="auto">
          <a:xfrm rot="16607303">
            <a:off x="2023428" y="3482509"/>
            <a:ext cx="42672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2800">
                <a:solidFill>
                  <a:srgbClr val="000099"/>
                </a:solidFill>
                <a:latin typeface="Comic Sans MS" panose="030F0702030302020204" pitchFamily="66" charset="0"/>
              </a:rPr>
              <a:t>…</a:t>
            </a:r>
          </a:p>
        </p:txBody>
      </p:sp>
      <p:sp>
        <p:nvSpPr>
          <p:cNvPr id="83014" name="TextBox 183"/>
          <p:cNvSpPr txBox="1">
            <a:spLocks noChangeArrowheads="1"/>
          </p:cNvSpPr>
          <p:nvPr/>
        </p:nvSpPr>
        <p:spPr bwMode="auto">
          <a:xfrm rot="20582737">
            <a:off x="4151314" y="1849439"/>
            <a:ext cx="5429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2800">
                <a:solidFill>
                  <a:srgbClr val="0000FF"/>
                </a:solidFill>
              </a:rPr>
              <a:t>…</a:t>
            </a:r>
          </a:p>
        </p:txBody>
      </p:sp>
      <p:cxnSp>
        <p:nvCxnSpPr>
          <p:cNvPr id="83015" name="Straight Connector 12"/>
          <p:cNvCxnSpPr>
            <a:cxnSpLocks noChangeShapeType="1"/>
          </p:cNvCxnSpPr>
          <p:nvPr/>
        </p:nvCxnSpPr>
        <p:spPr bwMode="auto">
          <a:xfrm>
            <a:off x="3906839" y="2609850"/>
            <a:ext cx="238125" cy="2619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3016" name="Straight Connector 500"/>
          <p:cNvCxnSpPr>
            <a:cxnSpLocks noChangeShapeType="1"/>
            <a:endCxn id="415" idx="2"/>
          </p:cNvCxnSpPr>
          <p:nvPr/>
        </p:nvCxnSpPr>
        <p:spPr bwMode="auto">
          <a:xfrm>
            <a:off x="3162300" y="2849563"/>
            <a:ext cx="831850" cy="619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3017" name="Straight Connector 501"/>
          <p:cNvCxnSpPr>
            <a:cxnSpLocks noChangeShapeType="1"/>
          </p:cNvCxnSpPr>
          <p:nvPr/>
        </p:nvCxnSpPr>
        <p:spPr bwMode="auto">
          <a:xfrm flipV="1">
            <a:off x="2759075" y="2973388"/>
            <a:ext cx="1303338" cy="2778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3018" name="Straight Connector 502"/>
          <p:cNvCxnSpPr>
            <a:cxnSpLocks noChangeShapeType="1"/>
          </p:cNvCxnSpPr>
          <p:nvPr/>
        </p:nvCxnSpPr>
        <p:spPr bwMode="auto">
          <a:xfrm>
            <a:off x="5440364" y="2411414"/>
            <a:ext cx="307975" cy="5730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3019" name="Straight Connector 503"/>
          <p:cNvCxnSpPr>
            <a:cxnSpLocks noChangeShapeType="1"/>
          </p:cNvCxnSpPr>
          <p:nvPr/>
        </p:nvCxnSpPr>
        <p:spPr bwMode="auto">
          <a:xfrm flipH="1">
            <a:off x="5949951" y="2389189"/>
            <a:ext cx="384175" cy="5794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3020" name="Straight Connector 504"/>
          <p:cNvCxnSpPr>
            <a:cxnSpLocks noChangeShapeType="1"/>
          </p:cNvCxnSpPr>
          <p:nvPr/>
        </p:nvCxnSpPr>
        <p:spPr bwMode="auto">
          <a:xfrm>
            <a:off x="8294688" y="2900363"/>
            <a:ext cx="215900" cy="10461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3021" name="Straight Connector 505"/>
          <p:cNvCxnSpPr>
            <a:cxnSpLocks noChangeShapeType="1"/>
          </p:cNvCxnSpPr>
          <p:nvPr/>
        </p:nvCxnSpPr>
        <p:spPr bwMode="auto">
          <a:xfrm flipH="1">
            <a:off x="8661400" y="3251200"/>
            <a:ext cx="241300" cy="6921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3022" name="Straight Connector 507"/>
          <p:cNvCxnSpPr>
            <a:cxnSpLocks noChangeShapeType="1"/>
          </p:cNvCxnSpPr>
          <p:nvPr/>
        </p:nvCxnSpPr>
        <p:spPr bwMode="auto">
          <a:xfrm flipH="1" flipV="1">
            <a:off x="8978901" y="4573588"/>
            <a:ext cx="796925" cy="6143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3023" name="Straight Connector 509"/>
          <p:cNvCxnSpPr>
            <a:cxnSpLocks noChangeShapeType="1"/>
            <a:stCxn id="83164" idx="0"/>
          </p:cNvCxnSpPr>
          <p:nvPr/>
        </p:nvCxnSpPr>
        <p:spPr bwMode="auto">
          <a:xfrm flipH="1" flipV="1">
            <a:off x="6843713" y="4694238"/>
            <a:ext cx="285750" cy="11604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3024" name="Straight Connector 510"/>
          <p:cNvCxnSpPr>
            <a:cxnSpLocks noChangeShapeType="1"/>
          </p:cNvCxnSpPr>
          <p:nvPr/>
        </p:nvCxnSpPr>
        <p:spPr bwMode="auto">
          <a:xfrm flipH="1" flipV="1">
            <a:off x="5592764" y="5045075"/>
            <a:ext cx="371475" cy="9731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3025" name="Straight Connector 511"/>
          <p:cNvCxnSpPr>
            <a:cxnSpLocks noChangeShapeType="1"/>
            <a:stCxn id="83161" idx="0"/>
          </p:cNvCxnSpPr>
          <p:nvPr/>
        </p:nvCxnSpPr>
        <p:spPr bwMode="auto">
          <a:xfrm flipH="1" flipV="1">
            <a:off x="4668839" y="5192714"/>
            <a:ext cx="244475" cy="6619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3026" name="Straight Connector 512"/>
          <p:cNvCxnSpPr>
            <a:cxnSpLocks noChangeShapeType="1"/>
          </p:cNvCxnSpPr>
          <p:nvPr/>
        </p:nvCxnSpPr>
        <p:spPr bwMode="auto">
          <a:xfrm flipV="1">
            <a:off x="3314700" y="5160963"/>
            <a:ext cx="401638" cy="2095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3027" name="Straight Connector 513"/>
          <p:cNvCxnSpPr>
            <a:cxnSpLocks noChangeShapeType="1"/>
            <a:endCxn id="444" idx="2"/>
          </p:cNvCxnSpPr>
          <p:nvPr/>
        </p:nvCxnSpPr>
        <p:spPr bwMode="auto">
          <a:xfrm>
            <a:off x="2908300" y="5018089"/>
            <a:ext cx="450850" cy="1158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3028" name="Straight Connector 514"/>
          <p:cNvCxnSpPr>
            <a:cxnSpLocks noChangeShapeType="1"/>
          </p:cNvCxnSpPr>
          <p:nvPr/>
        </p:nvCxnSpPr>
        <p:spPr bwMode="auto">
          <a:xfrm>
            <a:off x="2679700" y="4376738"/>
            <a:ext cx="996950" cy="47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83031" name="Group 347"/>
          <p:cNvGrpSpPr>
            <a:grpSpLocks/>
          </p:cNvGrpSpPr>
          <p:nvPr/>
        </p:nvGrpSpPr>
        <p:grpSpPr bwMode="auto">
          <a:xfrm>
            <a:off x="8342314" y="3868738"/>
            <a:ext cx="530225" cy="214312"/>
            <a:chOff x="1871277" y="1576300"/>
            <a:chExt cx="1128371" cy="437860"/>
          </a:xfrm>
        </p:grpSpPr>
        <p:sp>
          <p:nvSpPr>
            <p:cNvPr id="588" name="Oval 587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89" name="Rectangle 588"/>
            <p:cNvSpPr/>
            <p:nvPr/>
          </p:nvSpPr>
          <p:spPr bwMode="auto">
            <a:xfrm>
              <a:off x="1871277" y="1738471"/>
              <a:ext cx="1128371" cy="11676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90" name="Oval 589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91" name="Freeform 590"/>
            <p:cNvSpPr/>
            <p:nvPr/>
          </p:nvSpPr>
          <p:spPr bwMode="auto">
            <a:xfrm>
              <a:off x="2158436" y="1673602"/>
              <a:ext cx="550673" cy="162171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92" name="Freeform 591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93" name="Freeform 592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94" name="Freeform 593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595" name="Straight Connector 594"/>
            <p:cNvCxnSpPr>
              <a:cxnSpLocks noChangeShapeType="1"/>
              <a:endCxn id="590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96" name="Straight Connector 595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3032" name="Group 347"/>
          <p:cNvGrpSpPr>
            <a:grpSpLocks/>
          </p:cNvGrpSpPr>
          <p:nvPr/>
        </p:nvGrpSpPr>
        <p:grpSpPr bwMode="auto">
          <a:xfrm>
            <a:off x="8574089" y="4464051"/>
            <a:ext cx="530225" cy="214313"/>
            <a:chOff x="1871277" y="1576300"/>
            <a:chExt cx="1128371" cy="437860"/>
          </a:xfrm>
        </p:grpSpPr>
        <p:sp>
          <p:nvSpPr>
            <p:cNvPr id="579" name="Oval 578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80" name="Rectangle 579"/>
            <p:cNvSpPr/>
            <p:nvPr/>
          </p:nvSpPr>
          <p:spPr bwMode="auto">
            <a:xfrm>
              <a:off x="1871277" y="1738470"/>
              <a:ext cx="1128371" cy="116762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81" name="Oval 580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82" name="Freeform 581"/>
            <p:cNvSpPr/>
            <p:nvPr/>
          </p:nvSpPr>
          <p:spPr bwMode="auto">
            <a:xfrm>
              <a:off x="2158436" y="1673602"/>
              <a:ext cx="550673" cy="162170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83" name="Freeform 582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84" name="Freeform 583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85" name="Freeform 584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586" name="Straight Connector 585"/>
            <p:cNvCxnSpPr>
              <a:cxnSpLocks noChangeShapeType="1"/>
              <a:endCxn id="581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87" name="Straight Connector 586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3033" name="Group 347"/>
          <p:cNvGrpSpPr>
            <a:grpSpLocks/>
          </p:cNvGrpSpPr>
          <p:nvPr/>
        </p:nvGrpSpPr>
        <p:grpSpPr bwMode="auto">
          <a:xfrm>
            <a:off x="6483351" y="4514851"/>
            <a:ext cx="530225" cy="214313"/>
            <a:chOff x="1871277" y="1576300"/>
            <a:chExt cx="1128371" cy="437860"/>
          </a:xfrm>
        </p:grpSpPr>
        <p:sp>
          <p:nvSpPr>
            <p:cNvPr id="534" name="Oval 533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35" name="Rectangle 534"/>
            <p:cNvSpPr/>
            <p:nvPr/>
          </p:nvSpPr>
          <p:spPr bwMode="auto">
            <a:xfrm>
              <a:off x="1871277" y="1738470"/>
              <a:ext cx="1128371" cy="116762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36" name="Oval 535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37" name="Freeform 536"/>
            <p:cNvSpPr/>
            <p:nvPr/>
          </p:nvSpPr>
          <p:spPr bwMode="auto">
            <a:xfrm>
              <a:off x="2158438" y="1673602"/>
              <a:ext cx="550671" cy="162170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38" name="Freeform 537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39" name="Freeform 538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40" name="Freeform 539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541" name="Straight Connector 540"/>
            <p:cNvCxnSpPr>
              <a:cxnSpLocks noChangeShapeType="1"/>
              <a:endCxn id="536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42" name="Straight Connector 541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83034" name="Straight Connector 508"/>
          <p:cNvCxnSpPr>
            <a:cxnSpLocks noChangeShapeType="1"/>
          </p:cNvCxnSpPr>
          <p:nvPr/>
        </p:nvCxnSpPr>
        <p:spPr bwMode="auto">
          <a:xfrm flipH="1" flipV="1">
            <a:off x="8020050" y="4722814"/>
            <a:ext cx="1047750" cy="9667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83035" name="Group 347"/>
          <p:cNvGrpSpPr>
            <a:grpSpLocks/>
          </p:cNvGrpSpPr>
          <p:nvPr/>
        </p:nvGrpSpPr>
        <p:grpSpPr bwMode="auto">
          <a:xfrm>
            <a:off x="3667125" y="4305300"/>
            <a:ext cx="484188" cy="211138"/>
            <a:chOff x="1871277" y="1576300"/>
            <a:chExt cx="1128371" cy="437860"/>
          </a:xfrm>
        </p:grpSpPr>
        <p:sp>
          <p:nvSpPr>
            <p:cNvPr id="505" name="Oval 504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06" name="Rectangle 505"/>
            <p:cNvSpPr/>
            <p:nvPr/>
          </p:nvSpPr>
          <p:spPr bwMode="auto">
            <a:xfrm>
              <a:off x="1871277" y="1740909"/>
              <a:ext cx="1128371" cy="115227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07" name="Oval 506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08" name="Freeform 507"/>
            <p:cNvSpPr/>
            <p:nvPr/>
          </p:nvSpPr>
          <p:spPr bwMode="auto">
            <a:xfrm>
              <a:off x="2159844" y="1671774"/>
              <a:ext cx="547537" cy="16131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09" name="Freeform 508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10" name="Freeform 509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11" name="Freeform 510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512" name="Straight Connector 511"/>
            <p:cNvCxnSpPr>
              <a:cxnSpLocks noChangeShapeType="1"/>
              <a:endCxn id="507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13" name="Straight Connector 512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3036" name="Group 347"/>
          <p:cNvGrpSpPr>
            <a:grpSpLocks/>
          </p:cNvGrpSpPr>
          <p:nvPr/>
        </p:nvGrpSpPr>
        <p:grpSpPr bwMode="auto">
          <a:xfrm>
            <a:off x="5268914" y="5006975"/>
            <a:ext cx="484187" cy="211138"/>
            <a:chOff x="1871277" y="1576300"/>
            <a:chExt cx="1128371" cy="437860"/>
          </a:xfrm>
        </p:grpSpPr>
        <p:sp>
          <p:nvSpPr>
            <p:cNvPr id="487" name="Oval 486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88" name="Rectangle 487"/>
            <p:cNvSpPr/>
            <p:nvPr/>
          </p:nvSpPr>
          <p:spPr bwMode="auto">
            <a:xfrm>
              <a:off x="1871277" y="1740909"/>
              <a:ext cx="1128371" cy="115227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89" name="Oval 488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90" name="Freeform 489"/>
            <p:cNvSpPr/>
            <p:nvPr/>
          </p:nvSpPr>
          <p:spPr bwMode="auto">
            <a:xfrm>
              <a:off x="2159844" y="1671774"/>
              <a:ext cx="547538" cy="16131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91" name="Freeform 490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92" name="Freeform 491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93" name="Freeform 492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494" name="Straight Connector 493"/>
            <p:cNvCxnSpPr>
              <a:cxnSpLocks noChangeShapeType="1"/>
              <a:endCxn id="489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95" name="Straight Connector 494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3037" name="Group 439"/>
          <p:cNvGrpSpPr>
            <a:grpSpLocks/>
          </p:cNvGrpSpPr>
          <p:nvPr/>
        </p:nvGrpSpPr>
        <p:grpSpPr bwMode="auto">
          <a:xfrm>
            <a:off x="4405314" y="5194300"/>
            <a:ext cx="484187" cy="211138"/>
            <a:chOff x="1871277" y="1576300"/>
            <a:chExt cx="1128371" cy="437860"/>
          </a:xfrm>
        </p:grpSpPr>
        <p:sp>
          <p:nvSpPr>
            <p:cNvPr id="451" name="Oval 450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2" name="Rectangle 451"/>
            <p:cNvSpPr/>
            <p:nvPr/>
          </p:nvSpPr>
          <p:spPr bwMode="auto">
            <a:xfrm>
              <a:off x="1871277" y="1740909"/>
              <a:ext cx="1128371" cy="115227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3" name="Oval 452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4" name="Freeform 453"/>
            <p:cNvSpPr/>
            <p:nvPr/>
          </p:nvSpPr>
          <p:spPr bwMode="auto">
            <a:xfrm>
              <a:off x="2159844" y="1671774"/>
              <a:ext cx="547538" cy="16131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5" name="Freeform 454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6" name="Freeform 455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7" name="Freeform 456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458" name="Straight Connector 457"/>
            <p:cNvCxnSpPr>
              <a:cxnSpLocks noChangeShapeType="1"/>
              <a:endCxn id="453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59" name="Straight Connector 458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3038" name="Group 347"/>
          <p:cNvGrpSpPr>
            <a:grpSpLocks/>
          </p:cNvGrpSpPr>
          <p:nvPr/>
        </p:nvGrpSpPr>
        <p:grpSpPr bwMode="auto">
          <a:xfrm>
            <a:off x="3359150" y="5056189"/>
            <a:ext cx="484188" cy="211137"/>
            <a:chOff x="1871277" y="1576300"/>
            <a:chExt cx="1128371" cy="437860"/>
          </a:xfrm>
        </p:grpSpPr>
        <p:sp>
          <p:nvSpPr>
            <p:cNvPr id="442" name="Oval 441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43" name="Rectangle 442"/>
            <p:cNvSpPr/>
            <p:nvPr/>
          </p:nvSpPr>
          <p:spPr bwMode="auto">
            <a:xfrm>
              <a:off x="1871277" y="1740909"/>
              <a:ext cx="1128371" cy="115226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44" name="Oval 443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45" name="Freeform 444"/>
            <p:cNvSpPr/>
            <p:nvPr/>
          </p:nvSpPr>
          <p:spPr bwMode="auto">
            <a:xfrm>
              <a:off x="2159844" y="1671772"/>
              <a:ext cx="547537" cy="161318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46" name="Freeform 445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47" name="Freeform 446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48" name="Freeform 447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449" name="Straight Connector 448"/>
            <p:cNvCxnSpPr>
              <a:cxnSpLocks noChangeShapeType="1"/>
              <a:endCxn id="444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50" name="Straight Connector 449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3039" name="Group 347"/>
          <p:cNvGrpSpPr>
            <a:grpSpLocks/>
          </p:cNvGrpSpPr>
          <p:nvPr/>
        </p:nvGrpSpPr>
        <p:grpSpPr bwMode="auto">
          <a:xfrm>
            <a:off x="3994150" y="2832101"/>
            <a:ext cx="571500" cy="220663"/>
            <a:chOff x="1871277" y="1576300"/>
            <a:chExt cx="1128371" cy="437860"/>
          </a:xfrm>
        </p:grpSpPr>
        <p:sp>
          <p:nvSpPr>
            <p:cNvPr id="413" name="Oval 412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14" name="Rectangle 413"/>
            <p:cNvSpPr/>
            <p:nvPr/>
          </p:nvSpPr>
          <p:spPr bwMode="auto">
            <a:xfrm>
              <a:off x="1871277" y="1740103"/>
              <a:ext cx="1128371" cy="11655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15" name="Oval 414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16" name="Freeform 415"/>
            <p:cNvSpPr/>
            <p:nvPr/>
          </p:nvSpPr>
          <p:spPr bwMode="auto">
            <a:xfrm>
              <a:off x="2159638" y="1673953"/>
              <a:ext cx="548515" cy="160652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17" name="Freeform 416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18" name="Freeform 417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19" name="Freeform 418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420" name="Straight Connector 419"/>
            <p:cNvCxnSpPr>
              <a:cxnSpLocks noChangeShapeType="1"/>
              <a:endCxn id="415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21" name="Straight Connector 420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3040" name="Group 347"/>
          <p:cNvGrpSpPr>
            <a:grpSpLocks/>
          </p:cNvGrpSpPr>
          <p:nvPr/>
        </p:nvGrpSpPr>
        <p:grpSpPr bwMode="auto">
          <a:xfrm>
            <a:off x="5635625" y="2951163"/>
            <a:ext cx="571500" cy="220662"/>
            <a:chOff x="1871277" y="1576300"/>
            <a:chExt cx="1128371" cy="437860"/>
          </a:xfrm>
        </p:grpSpPr>
        <p:sp>
          <p:nvSpPr>
            <p:cNvPr id="404" name="Oval 403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05" name="Rectangle 404"/>
            <p:cNvSpPr/>
            <p:nvPr/>
          </p:nvSpPr>
          <p:spPr bwMode="auto">
            <a:xfrm>
              <a:off x="1871277" y="1740104"/>
              <a:ext cx="1128371" cy="116552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06" name="Oval 405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07" name="Freeform 406"/>
            <p:cNvSpPr/>
            <p:nvPr/>
          </p:nvSpPr>
          <p:spPr bwMode="auto">
            <a:xfrm>
              <a:off x="2159638" y="1673951"/>
              <a:ext cx="548515" cy="16065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08" name="Freeform 407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09" name="Freeform 408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10" name="Freeform 409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411" name="Straight Connector 410"/>
            <p:cNvCxnSpPr>
              <a:cxnSpLocks noChangeShapeType="1"/>
              <a:endCxn id="406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12" name="Straight Connector 411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3041" name="Group 531"/>
          <p:cNvGrpSpPr>
            <a:grpSpLocks/>
          </p:cNvGrpSpPr>
          <p:nvPr/>
        </p:nvGrpSpPr>
        <p:grpSpPr bwMode="auto">
          <a:xfrm>
            <a:off x="7627939" y="4654551"/>
            <a:ext cx="530225" cy="214313"/>
            <a:chOff x="1871277" y="1576300"/>
            <a:chExt cx="1128371" cy="437860"/>
          </a:xfrm>
        </p:grpSpPr>
        <p:sp>
          <p:nvSpPr>
            <p:cNvPr id="543" name="Oval 542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44" name="Rectangle 543"/>
            <p:cNvSpPr/>
            <p:nvPr/>
          </p:nvSpPr>
          <p:spPr bwMode="auto">
            <a:xfrm>
              <a:off x="1871277" y="1738470"/>
              <a:ext cx="1128371" cy="116762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45" name="Oval 544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46" name="Freeform 545"/>
            <p:cNvSpPr/>
            <p:nvPr/>
          </p:nvSpPr>
          <p:spPr bwMode="auto">
            <a:xfrm>
              <a:off x="2158436" y="1673602"/>
              <a:ext cx="550673" cy="162170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47" name="Freeform 546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48" name="Freeform 547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49" name="Freeform 548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550" name="Straight Connector 549"/>
            <p:cNvCxnSpPr>
              <a:cxnSpLocks noChangeShapeType="1"/>
              <a:endCxn id="545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51" name="Straight Connector 550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83042" name="Straight Connector 506"/>
          <p:cNvCxnSpPr>
            <a:cxnSpLocks noChangeShapeType="1"/>
          </p:cNvCxnSpPr>
          <p:nvPr/>
        </p:nvCxnSpPr>
        <p:spPr bwMode="auto">
          <a:xfrm flipH="1">
            <a:off x="9090025" y="4311650"/>
            <a:ext cx="541338" cy="2492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83043" name="Group 166"/>
          <p:cNvGrpSpPr>
            <a:grpSpLocks/>
          </p:cNvGrpSpPr>
          <p:nvPr/>
        </p:nvGrpSpPr>
        <p:grpSpPr bwMode="auto">
          <a:xfrm>
            <a:off x="9534525" y="4044951"/>
            <a:ext cx="649288" cy="417513"/>
            <a:chOff x="3053396" y="4304255"/>
            <a:chExt cx="648422" cy="418253"/>
          </a:xfrm>
        </p:grpSpPr>
        <p:sp>
          <p:nvSpPr>
            <p:cNvPr id="83068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3069" name="TextBox 168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sp>
        <p:nvSpPr>
          <p:cNvPr id="83044" name="Rectangle 3"/>
          <p:cNvSpPr txBox="1">
            <a:spLocks noChangeArrowheads="1"/>
          </p:cNvSpPr>
          <p:nvPr/>
        </p:nvSpPr>
        <p:spPr bwMode="auto">
          <a:xfrm>
            <a:off x="1997075" y="1073150"/>
            <a:ext cx="8204200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75000"/>
              <a:buFont typeface="Wingdings" panose="05000000000000000000" pitchFamily="2" charset="2"/>
              <a:buNone/>
            </a:pPr>
            <a:r>
              <a:rPr lang="en-US" altLang="zh-CN" dirty="0">
                <a:solidFill>
                  <a:srgbClr val="000099"/>
                </a:solidFill>
                <a:latin typeface="Comic Sans MS" panose="030F0702030302020204" pitchFamily="66" charset="0"/>
              </a:rPr>
              <a:t>But if one global ISP is viable business, there will be competitors ….  which must be interconnected</a:t>
            </a:r>
          </a:p>
        </p:txBody>
      </p:sp>
      <p:grpSp>
        <p:nvGrpSpPr>
          <p:cNvPr id="514" name="Group 20"/>
          <p:cNvGrpSpPr>
            <a:grpSpLocks/>
          </p:cNvGrpSpPr>
          <p:nvPr/>
        </p:nvGrpSpPr>
        <p:grpSpPr bwMode="auto">
          <a:xfrm>
            <a:off x="6221413" y="2871789"/>
            <a:ext cx="2133600" cy="1082675"/>
            <a:chOff x="4696844" y="2871032"/>
            <a:chExt cx="2133865" cy="1082781"/>
          </a:xfrm>
        </p:grpSpPr>
        <p:grpSp>
          <p:nvGrpSpPr>
            <p:cNvPr id="83063" name="Group 16"/>
            <p:cNvGrpSpPr>
              <a:grpSpLocks/>
            </p:cNvGrpSpPr>
            <p:nvPr/>
          </p:nvGrpSpPr>
          <p:grpSpPr bwMode="auto">
            <a:xfrm>
              <a:off x="5677190" y="2871032"/>
              <a:ext cx="572685" cy="338587"/>
              <a:chOff x="5573768" y="2726239"/>
              <a:chExt cx="572685" cy="338587"/>
            </a:xfrm>
          </p:grpSpPr>
          <p:sp>
            <p:nvSpPr>
              <p:cNvPr id="83066" name="Oval 14"/>
              <p:cNvSpPr>
                <a:spLocks noChangeArrowheads="1"/>
              </p:cNvSpPr>
              <p:nvPr/>
            </p:nvSpPr>
            <p:spPr bwMode="auto">
              <a:xfrm>
                <a:off x="5573768" y="2751297"/>
                <a:ext cx="528092" cy="304800"/>
              </a:xfrm>
              <a:prstGeom prst="ellipse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83067" name="TextBox 15"/>
              <p:cNvSpPr txBox="1">
                <a:spLocks noChangeArrowheads="1"/>
              </p:cNvSpPr>
              <p:nvPr/>
            </p:nvSpPr>
            <p:spPr bwMode="auto">
              <a:xfrm>
                <a:off x="5593027" y="2726239"/>
                <a:ext cx="553426" cy="3385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r>
                  <a:rPr lang="en-US" altLang="zh-CN" sz="1600" dirty="0">
                    <a:solidFill>
                      <a:schemeClr val="accent4"/>
                    </a:solidFill>
                    <a:latin typeface="Comic Sans MS" panose="030F0702030302020204" pitchFamily="66" charset="0"/>
                  </a:rPr>
                  <a:t>IXP</a:t>
                </a:r>
              </a:p>
            </p:txBody>
          </p:sp>
        </p:grpSp>
        <p:cxnSp>
          <p:nvCxnSpPr>
            <p:cNvPr id="83064" name="Straight Connector 18"/>
            <p:cNvCxnSpPr>
              <a:cxnSpLocks noChangeShapeType="1"/>
            </p:cNvCxnSpPr>
            <p:nvPr/>
          </p:nvCxnSpPr>
          <p:spPr bwMode="auto">
            <a:xfrm>
              <a:off x="4696844" y="3073933"/>
              <a:ext cx="980347" cy="3515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3065" name="Straight Connector 516"/>
            <p:cNvCxnSpPr>
              <a:cxnSpLocks noChangeShapeType="1"/>
            </p:cNvCxnSpPr>
            <p:nvPr/>
          </p:nvCxnSpPr>
          <p:spPr bwMode="auto">
            <a:xfrm>
              <a:off x="6137159" y="3146857"/>
              <a:ext cx="693550" cy="806956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611" name="Group 39939"/>
          <p:cNvGrpSpPr>
            <a:grpSpLocks/>
          </p:cNvGrpSpPr>
          <p:nvPr/>
        </p:nvGrpSpPr>
        <p:grpSpPr bwMode="auto">
          <a:xfrm>
            <a:off x="3908425" y="3703639"/>
            <a:ext cx="2921000" cy="1411287"/>
            <a:chOff x="2577005" y="3679131"/>
            <a:chExt cx="2919566" cy="1413453"/>
          </a:xfrm>
        </p:grpSpPr>
        <p:cxnSp>
          <p:nvCxnSpPr>
            <p:cNvPr id="83060" name="Straight Connector 7"/>
            <p:cNvCxnSpPr>
              <a:cxnSpLocks noChangeShapeType="1"/>
              <a:stCxn id="395" idx="6"/>
            </p:cNvCxnSpPr>
            <p:nvPr/>
          </p:nvCxnSpPr>
          <p:spPr bwMode="auto">
            <a:xfrm>
              <a:off x="5124112" y="3679131"/>
              <a:ext cx="372459" cy="171306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3061" name="Straight Connector 415"/>
            <p:cNvCxnSpPr>
              <a:cxnSpLocks noChangeShapeType="1"/>
              <a:endCxn id="507" idx="4"/>
            </p:cNvCxnSpPr>
            <p:nvPr/>
          </p:nvCxnSpPr>
          <p:spPr bwMode="auto">
            <a:xfrm flipH="1">
              <a:off x="2577005" y="3804357"/>
              <a:ext cx="19911" cy="477551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3062" name="Straight Connector 523"/>
            <p:cNvCxnSpPr>
              <a:cxnSpLocks noChangeShapeType="1"/>
            </p:cNvCxnSpPr>
            <p:nvPr/>
          </p:nvCxnSpPr>
          <p:spPr bwMode="auto">
            <a:xfrm flipV="1">
              <a:off x="4424422" y="4626270"/>
              <a:ext cx="726759" cy="466314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615" name="Group 39945"/>
          <p:cNvGrpSpPr>
            <a:grpSpLocks/>
          </p:cNvGrpSpPr>
          <p:nvPr/>
        </p:nvGrpSpPr>
        <p:grpSpPr bwMode="auto">
          <a:xfrm>
            <a:off x="6210301" y="4864101"/>
            <a:ext cx="1989794" cy="741248"/>
            <a:chOff x="4686300" y="4864100"/>
            <a:chExt cx="1989371" cy="740764"/>
          </a:xfrm>
        </p:grpSpPr>
        <p:sp>
          <p:nvSpPr>
            <p:cNvPr id="83058" name="TextBox 39940"/>
            <p:cNvSpPr txBox="1">
              <a:spLocks noChangeArrowheads="1"/>
            </p:cNvSpPr>
            <p:nvPr/>
          </p:nvSpPr>
          <p:spPr bwMode="auto">
            <a:xfrm>
              <a:off x="4838700" y="5143500"/>
              <a:ext cx="1836971" cy="4613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i="1" dirty="0">
                  <a:solidFill>
                    <a:schemeClr val="accent2"/>
                  </a:solidFill>
                  <a:latin typeface="Comic Sans MS" panose="030F0702030302020204" pitchFamily="66" charset="0"/>
                </a:rPr>
                <a:t>peering link</a:t>
              </a:r>
            </a:p>
          </p:txBody>
        </p:sp>
        <p:cxnSp>
          <p:nvCxnSpPr>
            <p:cNvPr id="83059" name="Straight Connector 39943"/>
            <p:cNvCxnSpPr>
              <a:cxnSpLocks noChangeShapeType="1"/>
            </p:cNvCxnSpPr>
            <p:nvPr/>
          </p:nvCxnSpPr>
          <p:spPr bwMode="auto">
            <a:xfrm>
              <a:off x="4686300" y="4864100"/>
              <a:ext cx="266700" cy="419100"/>
            </a:xfrm>
            <a:prstGeom prst="line">
              <a:avLst/>
            </a:prstGeom>
            <a:noFill/>
            <a:ln w="9525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618" name="Group 39950"/>
          <p:cNvGrpSpPr>
            <a:grpSpLocks/>
          </p:cNvGrpSpPr>
          <p:nvPr/>
        </p:nvGrpSpPr>
        <p:grpSpPr bwMode="auto">
          <a:xfrm>
            <a:off x="6794502" y="1701800"/>
            <a:ext cx="3780202" cy="1169989"/>
            <a:chOff x="5270500" y="1701800"/>
            <a:chExt cx="3779017" cy="1169233"/>
          </a:xfrm>
        </p:grpSpPr>
        <p:sp>
          <p:nvSpPr>
            <p:cNvPr id="83056" name="TextBox 39946"/>
            <p:cNvSpPr txBox="1">
              <a:spLocks noChangeArrowheads="1"/>
            </p:cNvSpPr>
            <p:nvPr/>
          </p:nvSpPr>
          <p:spPr bwMode="auto">
            <a:xfrm>
              <a:off x="5270500" y="1701800"/>
              <a:ext cx="3779017" cy="4613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i="1" dirty="0">
                  <a:solidFill>
                    <a:srgbClr val="CC0000"/>
                  </a:solidFill>
                  <a:latin typeface="Comic Sans MS" panose="030F0702030302020204" pitchFamily="66" charset="0"/>
                </a:rPr>
                <a:t>Internet exchange point </a:t>
              </a:r>
            </a:p>
          </p:txBody>
        </p:sp>
        <p:cxnSp>
          <p:nvCxnSpPr>
            <p:cNvPr id="83057" name="Straight Connector 39948"/>
            <p:cNvCxnSpPr>
              <a:cxnSpLocks noChangeShapeType="1"/>
              <a:endCxn id="83067" idx="0"/>
            </p:cNvCxnSpPr>
            <p:nvPr/>
          </p:nvCxnSpPr>
          <p:spPr bwMode="auto">
            <a:xfrm flipH="1">
              <a:off x="5973352" y="2159000"/>
              <a:ext cx="198849" cy="712033"/>
            </a:xfrm>
            <a:prstGeom prst="line">
              <a:avLst/>
            </a:prstGeom>
            <a:noFill/>
            <a:ln w="9525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621" name="Group 39937"/>
          <p:cNvGrpSpPr>
            <a:grpSpLocks/>
          </p:cNvGrpSpPr>
          <p:nvPr/>
        </p:nvGrpSpPr>
        <p:grpSpPr bwMode="auto">
          <a:xfrm>
            <a:off x="5430839" y="3883025"/>
            <a:ext cx="1379537" cy="674688"/>
            <a:chOff x="3962400" y="3676180"/>
            <a:chExt cx="1378622" cy="673930"/>
          </a:xfrm>
        </p:grpSpPr>
        <p:cxnSp>
          <p:nvCxnSpPr>
            <p:cNvPr id="83050" name="Straight Connector 515"/>
            <p:cNvCxnSpPr>
              <a:cxnSpLocks noChangeShapeType="1"/>
            </p:cNvCxnSpPr>
            <p:nvPr/>
          </p:nvCxnSpPr>
          <p:spPr bwMode="auto">
            <a:xfrm flipV="1">
              <a:off x="4065677" y="4166418"/>
              <a:ext cx="194972" cy="183692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83051" name="Group 518"/>
            <p:cNvGrpSpPr>
              <a:grpSpLocks/>
            </p:cNvGrpSpPr>
            <p:nvPr/>
          </p:nvGrpSpPr>
          <p:grpSpPr bwMode="auto">
            <a:xfrm>
              <a:off x="3979477" y="3880343"/>
              <a:ext cx="552990" cy="349302"/>
              <a:chOff x="5620344" y="2672371"/>
              <a:chExt cx="552990" cy="349302"/>
            </a:xfrm>
          </p:grpSpPr>
          <p:sp>
            <p:nvSpPr>
              <p:cNvPr id="83054" name="Oval 521"/>
              <p:cNvSpPr>
                <a:spLocks noChangeArrowheads="1"/>
              </p:cNvSpPr>
              <p:nvPr/>
            </p:nvSpPr>
            <p:spPr bwMode="auto">
              <a:xfrm>
                <a:off x="5634518" y="2672371"/>
                <a:ext cx="528092" cy="304800"/>
              </a:xfrm>
              <a:prstGeom prst="ellipse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83055" name="TextBox 522"/>
              <p:cNvSpPr txBox="1">
                <a:spLocks noChangeArrowheads="1"/>
              </p:cNvSpPr>
              <p:nvPr/>
            </p:nvSpPr>
            <p:spPr bwMode="auto">
              <a:xfrm>
                <a:off x="5620344" y="2683499"/>
                <a:ext cx="552990" cy="3381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r>
                  <a:rPr lang="en-US" altLang="zh-CN" sz="1600" dirty="0">
                    <a:solidFill>
                      <a:schemeClr val="accent4"/>
                    </a:solidFill>
                    <a:latin typeface="Comic Sans MS" panose="030F0702030302020204" pitchFamily="66" charset="0"/>
                  </a:rPr>
                  <a:t>IXP</a:t>
                </a:r>
              </a:p>
            </p:txBody>
          </p:sp>
        </p:grpSp>
        <p:cxnSp>
          <p:nvCxnSpPr>
            <p:cNvPr id="83052" name="Straight Connector 519"/>
            <p:cNvCxnSpPr>
              <a:cxnSpLocks noChangeShapeType="1"/>
              <a:stCxn id="83054" idx="6"/>
              <a:endCxn id="597" idx="2"/>
            </p:cNvCxnSpPr>
            <p:nvPr/>
          </p:nvCxnSpPr>
          <p:spPr bwMode="auto">
            <a:xfrm flipV="1">
              <a:off x="4521743" y="3687971"/>
              <a:ext cx="819279" cy="344771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3053" name="Straight Connector 520"/>
            <p:cNvCxnSpPr>
              <a:cxnSpLocks noChangeShapeType="1"/>
            </p:cNvCxnSpPr>
            <p:nvPr/>
          </p:nvCxnSpPr>
          <p:spPr bwMode="auto">
            <a:xfrm>
              <a:off x="3962400" y="3676180"/>
              <a:ext cx="300277" cy="203387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422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0344472" y="6669360"/>
            <a:ext cx="1384395" cy="18864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>
                <a:solidFill>
                  <a:schemeClr val="accent2"/>
                </a:solidFill>
                <a:latin typeface="Tahoma" panose="020B0604030504040204" pitchFamily="34" charset="0"/>
              </a:rPr>
              <a:t>1.3 network core</a:t>
            </a:r>
          </a:p>
        </p:txBody>
      </p:sp>
    </p:spTree>
    <p:extLst>
      <p:ext uri="{BB962C8B-B14F-4D97-AF65-F5344CB8AC3E}">
        <p14:creationId xmlns:p14="http://schemas.microsoft.com/office/powerpoint/2010/main" val="42948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6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6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3" name="Oval 3"/>
          <p:cNvSpPr>
            <a:spLocks noChangeArrowheads="1"/>
          </p:cNvSpPr>
          <p:nvPr/>
        </p:nvSpPr>
        <p:spPr bwMode="auto">
          <a:xfrm>
            <a:off x="3044825" y="4203701"/>
            <a:ext cx="2941638" cy="132397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cxnSp>
        <p:nvCxnSpPr>
          <p:cNvPr id="84994" name="Straight Connector 10"/>
          <p:cNvCxnSpPr>
            <a:cxnSpLocks noChangeShapeType="1"/>
            <a:stCxn id="507" idx="7"/>
          </p:cNvCxnSpPr>
          <p:nvPr/>
        </p:nvCxnSpPr>
        <p:spPr bwMode="auto">
          <a:xfrm>
            <a:off x="4079876" y="4437063"/>
            <a:ext cx="969963" cy="68262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4995" name="Straight Connector 297"/>
          <p:cNvCxnSpPr>
            <a:cxnSpLocks noChangeShapeType="1"/>
          </p:cNvCxnSpPr>
          <p:nvPr/>
        </p:nvCxnSpPr>
        <p:spPr bwMode="auto">
          <a:xfrm>
            <a:off x="4583114" y="4724401"/>
            <a:ext cx="109537" cy="79375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4996" name="Straight Connector 298"/>
          <p:cNvCxnSpPr>
            <a:cxnSpLocks noChangeShapeType="1"/>
          </p:cNvCxnSpPr>
          <p:nvPr/>
        </p:nvCxnSpPr>
        <p:spPr bwMode="auto">
          <a:xfrm flipV="1">
            <a:off x="4400550" y="4919663"/>
            <a:ext cx="222250" cy="444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4997" name="Straight Connector 299"/>
          <p:cNvCxnSpPr>
            <a:cxnSpLocks noChangeShapeType="1"/>
          </p:cNvCxnSpPr>
          <p:nvPr/>
        </p:nvCxnSpPr>
        <p:spPr bwMode="auto">
          <a:xfrm flipV="1">
            <a:off x="4127500" y="4751388"/>
            <a:ext cx="177800" cy="106362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4998" name="Straight Connector 300"/>
          <p:cNvCxnSpPr>
            <a:cxnSpLocks noChangeShapeType="1"/>
            <a:stCxn id="444" idx="6"/>
          </p:cNvCxnSpPr>
          <p:nvPr/>
        </p:nvCxnSpPr>
        <p:spPr bwMode="auto">
          <a:xfrm flipV="1">
            <a:off x="3841751" y="5038725"/>
            <a:ext cx="188913" cy="952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4999" name="Straight Connector 301"/>
          <p:cNvCxnSpPr>
            <a:cxnSpLocks noChangeShapeType="1"/>
          </p:cNvCxnSpPr>
          <p:nvPr/>
        </p:nvCxnSpPr>
        <p:spPr bwMode="auto">
          <a:xfrm flipV="1">
            <a:off x="4597401" y="4967289"/>
            <a:ext cx="231775" cy="244475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000" name="Straight Connector 302"/>
          <p:cNvCxnSpPr>
            <a:cxnSpLocks noChangeShapeType="1"/>
          </p:cNvCxnSpPr>
          <p:nvPr/>
        </p:nvCxnSpPr>
        <p:spPr bwMode="auto">
          <a:xfrm flipH="1" flipV="1">
            <a:off x="5048251" y="4954588"/>
            <a:ext cx="327025" cy="119062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001" name="Straight Connector 303"/>
          <p:cNvCxnSpPr>
            <a:cxnSpLocks noChangeShapeType="1"/>
          </p:cNvCxnSpPr>
          <p:nvPr/>
        </p:nvCxnSpPr>
        <p:spPr bwMode="auto">
          <a:xfrm flipV="1">
            <a:off x="5035550" y="4619626"/>
            <a:ext cx="260350" cy="188913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002" name="Straight Connector 304"/>
          <p:cNvCxnSpPr>
            <a:cxnSpLocks noChangeShapeType="1"/>
            <a:endCxn id="505" idx="7"/>
          </p:cNvCxnSpPr>
          <p:nvPr/>
        </p:nvCxnSpPr>
        <p:spPr bwMode="auto">
          <a:xfrm flipH="1" flipV="1">
            <a:off x="4081463" y="4494214"/>
            <a:ext cx="207962" cy="84137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5003" name="TextBox 39958"/>
          <p:cNvSpPr txBox="1">
            <a:spLocks noChangeArrowheads="1"/>
          </p:cNvSpPr>
          <p:nvPr/>
        </p:nvSpPr>
        <p:spPr bwMode="auto">
          <a:xfrm>
            <a:off x="3179763" y="4533901"/>
            <a:ext cx="100380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i="1" dirty="0">
                <a:solidFill>
                  <a:schemeClr val="accent4"/>
                </a:solidFill>
                <a:latin typeface="Comic Sans MS" panose="030F0702030302020204" pitchFamily="66" charset="0"/>
              </a:rPr>
              <a:t>ISP C</a:t>
            </a:r>
          </a:p>
        </p:txBody>
      </p:sp>
      <p:grpSp>
        <p:nvGrpSpPr>
          <p:cNvPr id="85004" name="Group 347"/>
          <p:cNvGrpSpPr>
            <a:grpSpLocks/>
          </p:cNvGrpSpPr>
          <p:nvPr/>
        </p:nvGrpSpPr>
        <p:grpSpPr bwMode="auto">
          <a:xfrm>
            <a:off x="5056189" y="4419600"/>
            <a:ext cx="485775" cy="211138"/>
            <a:chOff x="1871277" y="1576300"/>
            <a:chExt cx="1128371" cy="437860"/>
          </a:xfrm>
        </p:grpSpPr>
        <p:sp>
          <p:nvSpPr>
            <p:cNvPr id="496" name="Oval 495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97" name="Rectangle 496"/>
            <p:cNvSpPr/>
            <p:nvPr/>
          </p:nvSpPr>
          <p:spPr bwMode="auto">
            <a:xfrm>
              <a:off x="1871277" y="1740909"/>
              <a:ext cx="1128371" cy="115227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98" name="Oval 497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99" name="Freeform 498"/>
            <p:cNvSpPr/>
            <p:nvPr/>
          </p:nvSpPr>
          <p:spPr bwMode="auto">
            <a:xfrm>
              <a:off x="2158901" y="1671774"/>
              <a:ext cx="549434" cy="16131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00" name="Freeform 499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01" name="Freeform 500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02" name="Freeform 501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503" name="Straight Connector 502"/>
            <p:cNvCxnSpPr>
              <a:cxnSpLocks noChangeShapeType="1"/>
              <a:endCxn id="498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04" name="Straight Connector 503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5005" name="Group 347"/>
          <p:cNvGrpSpPr>
            <a:grpSpLocks/>
          </p:cNvGrpSpPr>
          <p:nvPr/>
        </p:nvGrpSpPr>
        <p:grpSpPr bwMode="auto">
          <a:xfrm>
            <a:off x="4587875" y="4773614"/>
            <a:ext cx="484188" cy="211137"/>
            <a:chOff x="1871277" y="1576300"/>
            <a:chExt cx="1128371" cy="437860"/>
          </a:xfrm>
        </p:grpSpPr>
        <p:sp>
          <p:nvSpPr>
            <p:cNvPr id="478" name="Oval 477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79" name="Rectangle 478"/>
            <p:cNvSpPr/>
            <p:nvPr/>
          </p:nvSpPr>
          <p:spPr bwMode="auto">
            <a:xfrm>
              <a:off x="1871277" y="1740909"/>
              <a:ext cx="1128371" cy="115226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80" name="Oval 479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81" name="Freeform 480"/>
            <p:cNvSpPr/>
            <p:nvPr/>
          </p:nvSpPr>
          <p:spPr bwMode="auto">
            <a:xfrm>
              <a:off x="2159844" y="1671772"/>
              <a:ext cx="547537" cy="161318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82" name="Freeform 481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83" name="Freeform 482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84" name="Freeform 483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485" name="Straight Connector 484"/>
            <p:cNvCxnSpPr>
              <a:cxnSpLocks noChangeShapeType="1"/>
              <a:endCxn id="480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86" name="Straight Connector 485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5006" name="Group 347"/>
          <p:cNvGrpSpPr>
            <a:grpSpLocks/>
          </p:cNvGrpSpPr>
          <p:nvPr/>
        </p:nvGrpSpPr>
        <p:grpSpPr bwMode="auto">
          <a:xfrm>
            <a:off x="4148139" y="4560889"/>
            <a:ext cx="484187" cy="211137"/>
            <a:chOff x="1871277" y="1576300"/>
            <a:chExt cx="1128371" cy="437860"/>
          </a:xfrm>
        </p:grpSpPr>
        <p:sp>
          <p:nvSpPr>
            <p:cNvPr id="469" name="Oval 468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70" name="Rectangle 469"/>
            <p:cNvSpPr/>
            <p:nvPr/>
          </p:nvSpPr>
          <p:spPr bwMode="auto">
            <a:xfrm>
              <a:off x="1871277" y="1740909"/>
              <a:ext cx="1128371" cy="115226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71" name="Oval 470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72" name="Freeform 471"/>
            <p:cNvSpPr/>
            <p:nvPr/>
          </p:nvSpPr>
          <p:spPr bwMode="auto">
            <a:xfrm>
              <a:off x="2159844" y="1671772"/>
              <a:ext cx="547538" cy="161318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73" name="Freeform 472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74" name="Freeform 473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75" name="Freeform 474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476" name="Straight Connector 475"/>
            <p:cNvCxnSpPr>
              <a:cxnSpLocks noChangeShapeType="1"/>
              <a:endCxn id="471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77" name="Straight Connector 476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5007" name="Group 347"/>
          <p:cNvGrpSpPr>
            <a:grpSpLocks/>
          </p:cNvGrpSpPr>
          <p:nvPr/>
        </p:nvGrpSpPr>
        <p:grpSpPr bwMode="auto">
          <a:xfrm>
            <a:off x="3941764" y="4854575"/>
            <a:ext cx="484187" cy="211138"/>
            <a:chOff x="1871277" y="1576300"/>
            <a:chExt cx="1128371" cy="437860"/>
          </a:xfrm>
        </p:grpSpPr>
        <p:sp>
          <p:nvSpPr>
            <p:cNvPr id="460" name="Oval 459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61" name="Rectangle 460"/>
            <p:cNvSpPr/>
            <p:nvPr/>
          </p:nvSpPr>
          <p:spPr bwMode="auto">
            <a:xfrm>
              <a:off x="1871277" y="1740909"/>
              <a:ext cx="1128371" cy="115227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62" name="Oval 461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63" name="Freeform 462"/>
            <p:cNvSpPr/>
            <p:nvPr/>
          </p:nvSpPr>
          <p:spPr bwMode="auto">
            <a:xfrm>
              <a:off x="2159844" y="1671774"/>
              <a:ext cx="547538" cy="16131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64" name="Freeform 463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65" name="Freeform 464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66" name="Freeform 465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467" name="Straight Connector 466"/>
            <p:cNvCxnSpPr>
              <a:cxnSpLocks noChangeShapeType="1"/>
              <a:endCxn id="462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68" name="Straight Connector 467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85008" name="Oval 3"/>
          <p:cNvSpPr>
            <a:spLocks noChangeArrowheads="1"/>
          </p:cNvSpPr>
          <p:nvPr/>
        </p:nvSpPr>
        <p:spPr bwMode="auto">
          <a:xfrm>
            <a:off x="6138863" y="3649664"/>
            <a:ext cx="3219450" cy="134302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cxnSp>
        <p:nvCxnSpPr>
          <p:cNvPr id="85009" name="Straight Connector 10"/>
          <p:cNvCxnSpPr>
            <a:cxnSpLocks noChangeShapeType="1"/>
            <a:stCxn id="599" idx="7"/>
          </p:cNvCxnSpPr>
          <p:nvPr/>
        </p:nvCxnSpPr>
        <p:spPr bwMode="auto">
          <a:xfrm>
            <a:off x="7272339" y="3886200"/>
            <a:ext cx="1062037" cy="698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010" name="Straight Connector 297"/>
          <p:cNvCxnSpPr>
            <a:cxnSpLocks noChangeShapeType="1"/>
          </p:cNvCxnSpPr>
          <p:nvPr/>
        </p:nvCxnSpPr>
        <p:spPr bwMode="auto">
          <a:xfrm>
            <a:off x="7823200" y="4176713"/>
            <a:ext cx="120650" cy="825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011" name="Straight Connector 298"/>
          <p:cNvCxnSpPr>
            <a:cxnSpLocks noChangeShapeType="1"/>
          </p:cNvCxnSpPr>
          <p:nvPr/>
        </p:nvCxnSpPr>
        <p:spPr bwMode="auto">
          <a:xfrm flipV="1">
            <a:off x="7623175" y="4376738"/>
            <a:ext cx="242888" cy="444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012" name="Straight Connector 299"/>
          <p:cNvCxnSpPr>
            <a:cxnSpLocks noChangeShapeType="1"/>
          </p:cNvCxnSpPr>
          <p:nvPr/>
        </p:nvCxnSpPr>
        <p:spPr bwMode="auto">
          <a:xfrm flipV="1">
            <a:off x="7324726" y="4205288"/>
            <a:ext cx="195263" cy="106362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013" name="Straight Connector 300"/>
          <p:cNvCxnSpPr>
            <a:cxnSpLocks noChangeShapeType="1"/>
            <a:stCxn id="536" idx="6"/>
          </p:cNvCxnSpPr>
          <p:nvPr/>
        </p:nvCxnSpPr>
        <p:spPr bwMode="auto">
          <a:xfrm flipV="1">
            <a:off x="7011989" y="4497388"/>
            <a:ext cx="206375" cy="952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014" name="Straight Connector 301"/>
          <p:cNvCxnSpPr>
            <a:cxnSpLocks noChangeShapeType="1"/>
          </p:cNvCxnSpPr>
          <p:nvPr/>
        </p:nvCxnSpPr>
        <p:spPr bwMode="auto">
          <a:xfrm flipV="1">
            <a:off x="7839075" y="4424363"/>
            <a:ext cx="254000" cy="2476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015" name="Straight Connector 302"/>
          <p:cNvCxnSpPr>
            <a:cxnSpLocks noChangeShapeType="1"/>
          </p:cNvCxnSpPr>
          <p:nvPr/>
        </p:nvCxnSpPr>
        <p:spPr bwMode="auto">
          <a:xfrm flipH="1" flipV="1">
            <a:off x="8302626" y="4403725"/>
            <a:ext cx="358775" cy="1206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016" name="Straight Connector 303"/>
          <p:cNvCxnSpPr>
            <a:cxnSpLocks noChangeShapeType="1"/>
          </p:cNvCxnSpPr>
          <p:nvPr/>
        </p:nvCxnSpPr>
        <p:spPr bwMode="auto">
          <a:xfrm flipV="1">
            <a:off x="8318500" y="4070350"/>
            <a:ext cx="285750" cy="192088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017" name="Straight Connector 304"/>
          <p:cNvCxnSpPr>
            <a:cxnSpLocks noChangeShapeType="1"/>
            <a:endCxn id="597" idx="7"/>
          </p:cNvCxnSpPr>
          <p:nvPr/>
        </p:nvCxnSpPr>
        <p:spPr bwMode="auto">
          <a:xfrm flipH="1" flipV="1">
            <a:off x="7273926" y="3943351"/>
            <a:ext cx="227013" cy="85725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5018" name="TextBox 39958"/>
          <p:cNvSpPr txBox="1">
            <a:spLocks noChangeArrowheads="1"/>
          </p:cNvSpPr>
          <p:nvPr/>
        </p:nvSpPr>
        <p:spPr bwMode="auto">
          <a:xfrm>
            <a:off x="6288088" y="3983039"/>
            <a:ext cx="101181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i="1" dirty="0">
                <a:solidFill>
                  <a:schemeClr val="accent4"/>
                </a:solidFill>
                <a:latin typeface="Comic Sans MS" panose="030F0702030302020204" pitchFamily="66" charset="0"/>
              </a:rPr>
              <a:t>ISP B</a:t>
            </a:r>
          </a:p>
        </p:txBody>
      </p:sp>
      <p:grpSp>
        <p:nvGrpSpPr>
          <p:cNvPr id="85019" name="Group 347"/>
          <p:cNvGrpSpPr>
            <a:grpSpLocks/>
          </p:cNvGrpSpPr>
          <p:nvPr/>
        </p:nvGrpSpPr>
        <p:grpSpPr bwMode="auto">
          <a:xfrm>
            <a:off x="6821489" y="3752851"/>
            <a:ext cx="530225" cy="214313"/>
            <a:chOff x="1871277" y="1576300"/>
            <a:chExt cx="1128371" cy="437860"/>
          </a:xfrm>
        </p:grpSpPr>
        <p:sp>
          <p:nvSpPr>
            <p:cNvPr id="597" name="Oval 596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98" name="Rectangle 597"/>
            <p:cNvSpPr/>
            <p:nvPr/>
          </p:nvSpPr>
          <p:spPr bwMode="auto">
            <a:xfrm>
              <a:off x="1871277" y="1738470"/>
              <a:ext cx="1128371" cy="116762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99" name="Oval 598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00" name="Freeform 599"/>
            <p:cNvSpPr/>
            <p:nvPr/>
          </p:nvSpPr>
          <p:spPr bwMode="auto">
            <a:xfrm>
              <a:off x="2158436" y="1673602"/>
              <a:ext cx="550673" cy="162170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01" name="Freeform 600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02" name="Freeform 601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03" name="Freeform 602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604" name="Straight Connector 603"/>
            <p:cNvCxnSpPr>
              <a:cxnSpLocks noChangeShapeType="1"/>
              <a:endCxn id="599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05" name="Straight Connector 604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5020" name="Group 347"/>
          <p:cNvGrpSpPr>
            <a:grpSpLocks/>
          </p:cNvGrpSpPr>
          <p:nvPr/>
        </p:nvGrpSpPr>
        <p:grpSpPr bwMode="auto">
          <a:xfrm>
            <a:off x="7827964" y="4227513"/>
            <a:ext cx="530225" cy="214312"/>
            <a:chOff x="1871277" y="1576300"/>
            <a:chExt cx="1128371" cy="437860"/>
          </a:xfrm>
        </p:grpSpPr>
        <p:sp>
          <p:nvSpPr>
            <p:cNvPr id="570" name="Oval 569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71" name="Rectangle 570"/>
            <p:cNvSpPr/>
            <p:nvPr/>
          </p:nvSpPr>
          <p:spPr bwMode="auto">
            <a:xfrm>
              <a:off x="1871277" y="1738471"/>
              <a:ext cx="1128371" cy="11676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72" name="Oval 571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73" name="Freeform 572"/>
            <p:cNvSpPr/>
            <p:nvPr/>
          </p:nvSpPr>
          <p:spPr bwMode="auto">
            <a:xfrm>
              <a:off x="2158436" y="1673602"/>
              <a:ext cx="550673" cy="162171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74" name="Freeform 573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75" name="Freeform 574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76" name="Freeform 575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577" name="Straight Connector 576"/>
            <p:cNvCxnSpPr>
              <a:cxnSpLocks noChangeShapeType="1"/>
              <a:endCxn id="572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78" name="Straight Connector 577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5021" name="Group 347"/>
          <p:cNvGrpSpPr>
            <a:grpSpLocks/>
          </p:cNvGrpSpPr>
          <p:nvPr/>
        </p:nvGrpSpPr>
        <p:grpSpPr bwMode="auto">
          <a:xfrm>
            <a:off x="7346951" y="4011613"/>
            <a:ext cx="530225" cy="214312"/>
            <a:chOff x="1871277" y="1576300"/>
            <a:chExt cx="1128371" cy="437860"/>
          </a:xfrm>
        </p:grpSpPr>
        <p:sp>
          <p:nvSpPr>
            <p:cNvPr id="561" name="Oval 560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62" name="Rectangle 561"/>
            <p:cNvSpPr/>
            <p:nvPr/>
          </p:nvSpPr>
          <p:spPr bwMode="auto">
            <a:xfrm>
              <a:off x="1871277" y="1738471"/>
              <a:ext cx="1128371" cy="11676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63" name="Oval 562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64" name="Freeform 563"/>
            <p:cNvSpPr/>
            <p:nvPr/>
          </p:nvSpPr>
          <p:spPr bwMode="auto">
            <a:xfrm>
              <a:off x="2158438" y="1673602"/>
              <a:ext cx="550671" cy="162171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65" name="Freeform 564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66" name="Freeform 565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67" name="Freeform 566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568" name="Straight Connector 567"/>
            <p:cNvCxnSpPr>
              <a:cxnSpLocks noChangeShapeType="1"/>
              <a:endCxn id="563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69" name="Straight Connector 568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5022" name="Group 347"/>
          <p:cNvGrpSpPr>
            <a:grpSpLocks/>
          </p:cNvGrpSpPr>
          <p:nvPr/>
        </p:nvGrpSpPr>
        <p:grpSpPr bwMode="auto">
          <a:xfrm>
            <a:off x="7121526" y="4310063"/>
            <a:ext cx="530225" cy="214312"/>
            <a:chOff x="1871277" y="1576300"/>
            <a:chExt cx="1128371" cy="437860"/>
          </a:xfrm>
        </p:grpSpPr>
        <p:sp>
          <p:nvSpPr>
            <p:cNvPr id="552" name="Oval 551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53" name="Rectangle 552"/>
            <p:cNvSpPr/>
            <p:nvPr/>
          </p:nvSpPr>
          <p:spPr bwMode="auto">
            <a:xfrm>
              <a:off x="1871277" y="1738471"/>
              <a:ext cx="1128371" cy="11676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54" name="Oval 553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55" name="Freeform 554"/>
            <p:cNvSpPr/>
            <p:nvPr/>
          </p:nvSpPr>
          <p:spPr bwMode="auto">
            <a:xfrm>
              <a:off x="2158438" y="1673602"/>
              <a:ext cx="550671" cy="162171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56" name="Freeform 555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57" name="Freeform 556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58" name="Freeform 557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559" name="Straight Connector 558"/>
            <p:cNvCxnSpPr>
              <a:cxnSpLocks noChangeShapeType="1"/>
              <a:endCxn id="554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60" name="Straight Connector 559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85023" name="Oval 3"/>
          <p:cNvSpPr>
            <a:spLocks noChangeArrowheads="1"/>
          </p:cNvSpPr>
          <p:nvPr/>
        </p:nvSpPr>
        <p:spPr bwMode="auto">
          <a:xfrm>
            <a:off x="3257550" y="2725739"/>
            <a:ext cx="3475038" cy="138112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cxnSp>
        <p:nvCxnSpPr>
          <p:cNvPr id="85024" name="Straight Connector 10"/>
          <p:cNvCxnSpPr>
            <a:cxnSpLocks noChangeShapeType="1"/>
            <a:stCxn id="415" idx="7"/>
          </p:cNvCxnSpPr>
          <p:nvPr/>
        </p:nvCxnSpPr>
        <p:spPr bwMode="auto">
          <a:xfrm>
            <a:off x="4481514" y="2968626"/>
            <a:ext cx="1146175" cy="73025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025" name="Straight Connector 297"/>
          <p:cNvCxnSpPr>
            <a:cxnSpLocks noChangeShapeType="1"/>
          </p:cNvCxnSpPr>
          <p:nvPr/>
        </p:nvCxnSpPr>
        <p:spPr bwMode="auto">
          <a:xfrm>
            <a:off x="5075239" y="3268664"/>
            <a:ext cx="130175" cy="84137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026" name="Straight Connector 298"/>
          <p:cNvCxnSpPr>
            <a:cxnSpLocks noChangeShapeType="1"/>
          </p:cNvCxnSpPr>
          <p:nvPr/>
        </p:nvCxnSpPr>
        <p:spPr bwMode="auto">
          <a:xfrm flipV="1">
            <a:off x="4859339" y="3473450"/>
            <a:ext cx="263525" cy="46038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027" name="Straight Connector 299"/>
          <p:cNvCxnSpPr>
            <a:cxnSpLocks noChangeShapeType="1"/>
          </p:cNvCxnSpPr>
          <p:nvPr/>
        </p:nvCxnSpPr>
        <p:spPr bwMode="auto">
          <a:xfrm flipV="1">
            <a:off x="4538663" y="3297239"/>
            <a:ext cx="209550" cy="109537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028" name="Straight Connector 300"/>
          <p:cNvCxnSpPr>
            <a:cxnSpLocks noChangeShapeType="1"/>
            <a:stCxn id="352" idx="6"/>
          </p:cNvCxnSpPr>
          <p:nvPr/>
        </p:nvCxnSpPr>
        <p:spPr bwMode="auto">
          <a:xfrm flipV="1">
            <a:off x="4200525" y="3597276"/>
            <a:ext cx="222250" cy="98425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029" name="Straight Connector 301"/>
          <p:cNvCxnSpPr>
            <a:cxnSpLocks noChangeShapeType="1"/>
          </p:cNvCxnSpPr>
          <p:nvPr/>
        </p:nvCxnSpPr>
        <p:spPr bwMode="auto">
          <a:xfrm flipV="1">
            <a:off x="5092700" y="3522663"/>
            <a:ext cx="273050" cy="25400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030" name="Straight Connector 302"/>
          <p:cNvCxnSpPr>
            <a:cxnSpLocks noChangeShapeType="1"/>
          </p:cNvCxnSpPr>
          <p:nvPr/>
        </p:nvCxnSpPr>
        <p:spPr bwMode="auto">
          <a:xfrm flipH="1" flipV="1">
            <a:off x="5624513" y="3508376"/>
            <a:ext cx="387350" cy="125413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031" name="Straight Connector 303"/>
          <p:cNvCxnSpPr>
            <a:cxnSpLocks noChangeShapeType="1"/>
          </p:cNvCxnSpPr>
          <p:nvPr/>
        </p:nvCxnSpPr>
        <p:spPr bwMode="auto">
          <a:xfrm flipV="1">
            <a:off x="5610226" y="3159125"/>
            <a:ext cx="307975" cy="198438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032" name="Straight Connector 304"/>
          <p:cNvCxnSpPr>
            <a:cxnSpLocks noChangeShapeType="1"/>
            <a:endCxn id="413" idx="7"/>
          </p:cNvCxnSpPr>
          <p:nvPr/>
        </p:nvCxnSpPr>
        <p:spPr bwMode="auto">
          <a:xfrm flipH="1" flipV="1">
            <a:off x="4483101" y="3028951"/>
            <a:ext cx="246063" cy="87313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5033" name="TextBox 39958"/>
          <p:cNvSpPr txBox="1">
            <a:spLocks noChangeArrowheads="1"/>
          </p:cNvSpPr>
          <p:nvPr/>
        </p:nvSpPr>
        <p:spPr bwMode="auto">
          <a:xfrm>
            <a:off x="3417889" y="3070226"/>
            <a:ext cx="104227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i="1">
                <a:solidFill>
                  <a:schemeClr val="accent4"/>
                </a:solidFill>
                <a:latin typeface="Comic Sans MS" panose="030F0702030302020204" pitchFamily="66" charset="0"/>
              </a:rPr>
              <a:t>ISP A</a:t>
            </a:r>
          </a:p>
        </p:txBody>
      </p:sp>
      <p:grpSp>
        <p:nvGrpSpPr>
          <p:cNvPr id="85034" name="Group 347"/>
          <p:cNvGrpSpPr>
            <a:grpSpLocks/>
          </p:cNvGrpSpPr>
          <p:nvPr/>
        </p:nvGrpSpPr>
        <p:grpSpPr bwMode="auto">
          <a:xfrm>
            <a:off x="5884864" y="3562351"/>
            <a:ext cx="573087" cy="220663"/>
            <a:chOff x="1871277" y="1576300"/>
            <a:chExt cx="1128371" cy="437860"/>
          </a:xfrm>
        </p:grpSpPr>
        <p:sp>
          <p:nvSpPr>
            <p:cNvPr id="395" name="Oval 394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96" name="Rectangle 395"/>
            <p:cNvSpPr/>
            <p:nvPr/>
          </p:nvSpPr>
          <p:spPr bwMode="auto">
            <a:xfrm>
              <a:off x="1871277" y="1740103"/>
              <a:ext cx="1128371" cy="11655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97" name="Oval 396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98" name="Freeform 397"/>
            <p:cNvSpPr/>
            <p:nvPr/>
          </p:nvSpPr>
          <p:spPr bwMode="auto">
            <a:xfrm>
              <a:off x="2158840" y="1673953"/>
              <a:ext cx="550120" cy="160652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99" name="Freeform 398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00" name="Freeform 399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01" name="Freeform 400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402" name="Straight Connector 401"/>
            <p:cNvCxnSpPr>
              <a:cxnSpLocks noChangeShapeType="1"/>
              <a:endCxn id="397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03" name="Straight Connector 402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5035" name="Group 347"/>
          <p:cNvGrpSpPr>
            <a:grpSpLocks/>
          </p:cNvGrpSpPr>
          <p:nvPr/>
        </p:nvGrpSpPr>
        <p:grpSpPr bwMode="auto">
          <a:xfrm>
            <a:off x="5081588" y="3321051"/>
            <a:ext cx="571500" cy="220663"/>
            <a:chOff x="1871277" y="1576300"/>
            <a:chExt cx="1128371" cy="437860"/>
          </a:xfrm>
        </p:grpSpPr>
        <p:sp>
          <p:nvSpPr>
            <p:cNvPr id="386" name="Oval 385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87" name="Rectangle 386"/>
            <p:cNvSpPr/>
            <p:nvPr/>
          </p:nvSpPr>
          <p:spPr bwMode="auto">
            <a:xfrm>
              <a:off x="1871277" y="1740103"/>
              <a:ext cx="1128371" cy="11655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88" name="Oval 387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89" name="Freeform 388"/>
            <p:cNvSpPr/>
            <p:nvPr/>
          </p:nvSpPr>
          <p:spPr bwMode="auto">
            <a:xfrm>
              <a:off x="2159638" y="1673953"/>
              <a:ext cx="548513" cy="160652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90" name="Freeform 389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91" name="Freeform 390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92" name="Freeform 391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393" name="Straight Connector 392"/>
            <p:cNvCxnSpPr>
              <a:cxnSpLocks noChangeShapeType="1"/>
              <a:endCxn id="388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94" name="Straight Connector 393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5036" name="Group 347"/>
          <p:cNvGrpSpPr>
            <a:grpSpLocks/>
          </p:cNvGrpSpPr>
          <p:nvPr/>
        </p:nvGrpSpPr>
        <p:grpSpPr bwMode="auto">
          <a:xfrm>
            <a:off x="4560889" y="3098801"/>
            <a:ext cx="573087" cy="219075"/>
            <a:chOff x="1871277" y="1576300"/>
            <a:chExt cx="1128371" cy="437860"/>
          </a:xfrm>
        </p:grpSpPr>
        <p:sp>
          <p:nvSpPr>
            <p:cNvPr id="377" name="Oval 376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78" name="Rectangle 377"/>
            <p:cNvSpPr/>
            <p:nvPr/>
          </p:nvSpPr>
          <p:spPr bwMode="auto">
            <a:xfrm>
              <a:off x="1871277" y="1738119"/>
              <a:ext cx="1128371" cy="117396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79" name="Oval 378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80" name="Freeform 379"/>
            <p:cNvSpPr/>
            <p:nvPr/>
          </p:nvSpPr>
          <p:spPr bwMode="auto">
            <a:xfrm>
              <a:off x="2158840" y="1674661"/>
              <a:ext cx="550120" cy="15864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81" name="Freeform 380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82" name="Freeform 381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83" name="Freeform 382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384" name="Straight Connector 383"/>
            <p:cNvCxnSpPr>
              <a:cxnSpLocks noChangeShapeType="1"/>
              <a:endCxn id="379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85" name="Straight Connector 384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5037" name="Group 347"/>
          <p:cNvGrpSpPr>
            <a:grpSpLocks/>
          </p:cNvGrpSpPr>
          <p:nvPr/>
        </p:nvGrpSpPr>
        <p:grpSpPr bwMode="auto">
          <a:xfrm>
            <a:off x="4318000" y="3405189"/>
            <a:ext cx="573088" cy="219075"/>
            <a:chOff x="1871277" y="1576300"/>
            <a:chExt cx="1128371" cy="437860"/>
          </a:xfrm>
        </p:grpSpPr>
        <p:sp>
          <p:nvSpPr>
            <p:cNvPr id="368" name="Oval 367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69" name="Rectangle 368"/>
            <p:cNvSpPr/>
            <p:nvPr/>
          </p:nvSpPr>
          <p:spPr bwMode="auto">
            <a:xfrm>
              <a:off x="1871277" y="1738117"/>
              <a:ext cx="1128371" cy="117398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70" name="Oval 369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71" name="Freeform 370"/>
            <p:cNvSpPr/>
            <p:nvPr/>
          </p:nvSpPr>
          <p:spPr bwMode="auto">
            <a:xfrm>
              <a:off x="2158839" y="1674659"/>
              <a:ext cx="550119" cy="15864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72" name="Freeform 371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73" name="Freeform 372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74" name="Freeform 373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375" name="Straight Connector 374"/>
            <p:cNvCxnSpPr>
              <a:cxnSpLocks noChangeShapeType="1"/>
              <a:endCxn id="370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76" name="Straight Connector 375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5038" name="Group 347"/>
          <p:cNvGrpSpPr>
            <a:grpSpLocks/>
          </p:cNvGrpSpPr>
          <p:nvPr/>
        </p:nvGrpSpPr>
        <p:grpSpPr bwMode="auto">
          <a:xfrm>
            <a:off x="4865689" y="3759201"/>
            <a:ext cx="573087" cy="220663"/>
            <a:chOff x="1871277" y="1576300"/>
            <a:chExt cx="1128371" cy="437860"/>
          </a:xfrm>
        </p:grpSpPr>
        <p:sp>
          <p:nvSpPr>
            <p:cNvPr id="359" name="Oval 358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60" name="Rectangle 359"/>
            <p:cNvSpPr/>
            <p:nvPr/>
          </p:nvSpPr>
          <p:spPr bwMode="auto">
            <a:xfrm>
              <a:off x="1871277" y="1740103"/>
              <a:ext cx="1128371" cy="11655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61" name="Oval 360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62" name="Freeform 361"/>
            <p:cNvSpPr/>
            <p:nvPr/>
          </p:nvSpPr>
          <p:spPr bwMode="auto">
            <a:xfrm>
              <a:off x="2158840" y="1673953"/>
              <a:ext cx="550120" cy="160652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63" name="Freeform 362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64" name="Freeform 363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65" name="Freeform 364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366" name="Straight Connector 365"/>
            <p:cNvCxnSpPr>
              <a:cxnSpLocks noChangeShapeType="1"/>
              <a:endCxn id="361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67" name="Straight Connector 366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5039" name="Group 347"/>
          <p:cNvGrpSpPr>
            <a:grpSpLocks/>
          </p:cNvGrpSpPr>
          <p:nvPr/>
        </p:nvGrpSpPr>
        <p:grpSpPr bwMode="auto">
          <a:xfrm>
            <a:off x="3629025" y="3614738"/>
            <a:ext cx="573088" cy="220662"/>
            <a:chOff x="1871277" y="1576300"/>
            <a:chExt cx="1128371" cy="437860"/>
          </a:xfrm>
        </p:grpSpPr>
        <p:sp>
          <p:nvSpPr>
            <p:cNvPr id="350" name="Oval 349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1" name="Rectangle 350"/>
            <p:cNvSpPr/>
            <p:nvPr/>
          </p:nvSpPr>
          <p:spPr bwMode="auto">
            <a:xfrm>
              <a:off x="1871277" y="1740104"/>
              <a:ext cx="1128371" cy="116552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2" name="Oval 351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3" name="Freeform 352"/>
            <p:cNvSpPr/>
            <p:nvPr/>
          </p:nvSpPr>
          <p:spPr bwMode="auto">
            <a:xfrm>
              <a:off x="2158839" y="1673951"/>
              <a:ext cx="550119" cy="16065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4" name="Freeform 353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5" name="Freeform 354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6" name="Freeform 355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357" name="Straight Connector 356"/>
            <p:cNvCxnSpPr>
              <a:cxnSpLocks noChangeShapeType="1"/>
              <a:endCxn id="352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58" name="Straight Connector 357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8507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E1600239-276A-45D1-B6B4-FB25125FCD8C}" type="slidenum">
              <a:rPr lang="en-US" altLang="zh-CN" sz="1200" smtClean="0">
                <a:solidFill>
                  <a:schemeClr val="accent4"/>
                </a:solidFill>
                <a:latin typeface="Tahoma" panose="020B0604030504040204" pitchFamily="34" charset="0"/>
              </a:rPr>
              <a:pPr/>
              <a:t>43</a:t>
            </a:fld>
            <a:endParaRPr lang="en-US" altLang="zh-CN" sz="1200" dirty="0">
              <a:solidFill>
                <a:schemeClr val="accent4"/>
              </a:solidFill>
              <a:latin typeface="Tahoma" panose="020B0604030504040204" pitchFamily="34" charset="0"/>
            </a:endParaRPr>
          </a:p>
        </p:txBody>
      </p:sp>
      <p:sp>
        <p:nvSpPr>
          <p:cNvPr id="8504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65100"/>
            <a:ext cx="8277225" cy="650875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zh-CN" sz="3600" dirty="0"/>
              <a:t>Internet structure: network of networks</a:t>
            </a:r>
            <a:endParaRPr lang="en-US" altLang="zh-CN" dirty="0"/>
          </a:p>
        </p:txBody>
      </p:sp>
      <p:pic>
        <p:nvPicPr>
          <p:cNvPr id="85041" name="Picture 76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74" y="722234"/>
            <a:ext cx="8457384" cy="699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5042" name="Group 2"/>
          <p:cNvGrpSpPr>
            <a:grpSpLocks/>
          </p:cNvGrpSpPr>
          <p:nvPr/>
        </p:nvGrpSpPr>
        <p:grpSpPr bwMode="auto">
          <a:xfrm>
            <a:off x="3349625" y="2241551"/>
            <a:ext cx="647700" cy="417513"/>
            <a:chOff x="3053396" y="4304255"/>
            <a:chExt cx="648422" cy="418253"/>
          </a:xfrm>
        </p:grpSpPr>
        <p:sp>
          <p:nvSpPr>
            <p:cNvPr id="85235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5236" name="TextBox 1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85043" name="Group 135"/>
          <p:cNvGrpSpPr>
            <a:grpSpLocks/>
          </p:cNvGrpSpPr>
          <p:nvPr/>
        </p:nvGrpSpPr>
        <p:grpSpPr bwMode="auto">
          <a:xfrm>
            <a:off x="7858125" y="2495551"/>
            <a:ext cx="649288" cy="417513"/>
            <a:chOff x="3053396" y="4304255"/>
            <a:chExt cx="648422" cy="418253"/>
          </a:xfrm>
        </p:grpSpPr>
        <p:sp>
          <p:nvSpPr>
            <p:cNvPr id="85233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5234" name="TextBox 137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85044" name="Group 138"/>
          <p:cNvGrpSpPr>
            <a:grpSpLocks/>
          </p:cNvGrpSpPr>
          <p:nvPr/>
        </p:nvGrpSpPr>
        <p:grpSpPr bwMode="auto">
          <a:xfrm>
            <a:off x="2765425" y="5353051"/>
            <a:ext cx="647700" cy="417513"/>
            <a:chOff x="3053396" y="4304255"/>
            <a:chExt cx="648422" cy="418253"/>
          </a:xfrm>
        </p:grpSpPr>
        <p:sp>
          <p:nvSpPr>
            <p:cNvPr id="85231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5232" name="TextBox 140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85045" name="Group 141"/>
          <p:cNvGrpSpPr>
            <a:grpSpLocks/>
          </p:cNvGrpSpPr>
          <p:nvPr/>
        </p:nvGrpSpPr>
        <p:grpSpPr bwMode="auto">
          <a:xfrm>
            <a:off x="2346325" y="4730751"/>
            <a:ext cx="647700" cy="417513"/>
            <a:chOff x="3053396" y="4304255"/>
            <a:chExt cx="648422" cy="418253"/>
          </a:xfrm>
        </p:grpSpPr>
        <p:sp>
          <p:nvSpPr>
            <p:cNvPr id="85229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5230" name="TextBox 143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85046" name="Group 147"/>
          <p:cNvGrpSpPr>
            <a:grpSpLocks/>
          </p:cNvGrpSpPr>
          <p:nvPr/>
        </p:nvGrpSpPr>
        <p:grpSpPr bwMode="auto">
          <a:xfrm>
            <a:off x="8607425" y="2927351"/>
            <a:ext cx="649288" cy="417513"/>
            <a:chOff x="3053396" y="4304255"/>
            <a:chExt cx="648422" cy="418253"/>
          </a:xfrm>
        </p:grpSpPr>
        <p:sp>
          <p:nvSpPr>
            <p:cNvPr id="85227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5228" name="TextBox 149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85047" name="Group 150"/>
          <p:cNvGrpSpPr>
            <a:grpSpLocks/>
          </p:cNvGrpSpPr>
          <p:nvPr/>
        </p:nvGrpSpPr>
        <p:grpSpPr bwMode="auto">
          <a:xfrm>
            <a:off x="4949825" y="2000251"/>
            <a:ext cx="649288" cy="417513"/>
            <a:chOff x="3053396" y="4304255"/>
            <a:chExt cx="648422" cy="418253"/>
          </a:xfrm>
        </p:grpSpPr>
        <p:sp>
          <p:nvSpPr>
            <p:cNvPr id="85225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5226" name="TextBox 152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85048" name="Group 156"/>
          <p:cNvGrpSpPr>
            <a:grpSpLocks/>
          </p:cNvGrpSpPr>
          <p:nvPr/>
        </p:nvGrpSpPr>
        <p:grpSpPr bwMode="auto">
          <a:xfrm>
            <a:off x="5864225" y="1974851"/>
            <a:ext cx="649288" cy="417513"/>
            <a:chOff x="3053396" y="4304255"/>
            <a:chExt cx="648422" cy="418253"/>
          </a:xfrm>
        </p:grpSpPr>
        <p:sp>
          <p:nvSpPr>
            <p:cNvPr id="85223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5224" name="TextBox 158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85049" name="Group 160"/>
          <p:cNvGrpSpPr>
            <a:grpSpLocks/>
          </p:cNvGrpSpPr>
          <p:nvPr/>
        </p:nvGrpSpPr>
        <p:grpSpPr bwMode="auto">
          <a:xfrm>
            <a:off x="8924925" y="5607051"/>
            <a:ext cx="649288" cy="417513"/>
            <a:chOff x="3053396" y="4304255"/>
            <a:chExt cx="648422" cy="418253"/>
          </a:xfrm>
        </p:grpSpPr>
        <p:sp>
          <p:nvSpPr>
            <p:cNvPr id="85221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5222" name="TextBox 162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85050" name="Group 163"/>
          <p:cNvGrpSpPr>
            <a:grpSpLocks/>
          </p:cNvGrpSpPr>
          <p:nvPr/>
        </p:nvGrpSpPr>
        <p:grpSpPr bwMode="auto">
          <a:xfrm>
            <a:off x="9763125" y="4959351"/>
            <a:ext cx="649288" cy="417513"/>
            <a:chOff x="3053396" y="4304255"/>
            <a:chExt cx="648422" cy="418253"/>
          </a:xfrm>
        </p:grpSpPr>
        <p:sp>
          <p:nvSpPr>
            <p:cNvPr id="85219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5220" name="TextBox 165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85051" name="Group 169"/>
          <p:cNvGrpSpPr>
            <a:grpSpLocks/>
          </p:cNvGrpSpPr>
          <p:nvPr/>
        </p:nvGrpSpPr>
        <p:grpSpPr bwMode="auto">
          <a:xfrm>
            <a:off x="6689725" y="5848351"/>
            <a:ext cx="649288" cy="417513"/>
            <a:chOff x="3053396" y="4304255"/>
            <a:chExt cx="648422" cy="418253"/>
          </a:xfrm>
        </p:grpSpPr>
        <p:sp>
          <p:nvSpPr>
            <p:cNvPr id="85217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5218" name="TextBox 171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85052" name="Group 172"/>
          <p:cNvGrpSpPr>
            <a:grpSpLocks/>
          </p:cNvGrpSpPr>
          <p:nvPr/>
        </p:nvGrpSpPr>
        <p:grpSpPr bwMode="auto">
          <a:xfrm>
            <a:off x="5775325" y="5988051"/>
            <a:ext cx="649288" cy="417513"/>
            <a:chOff x="3053396" y="4304255"/>
            <a:chExt cx="648422" cy="418253"/>
          </a:xfrm>
        </p:grpSpPr>
        <p:sp>
          <p:nvSpPr>
            <p:cNvPr id="85215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5216" name="TextBox 174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85053" name="Group 175"/>
          <p:cNvGrpSpPr>
            <a:grpSpLocks/>
          </p:cNvGrpSpPr>
          <p:nvPr/>
        </p:nvGrpSpPr>
        <p:grpSpPr bwMode="auto">
          <a:xfrm>
            <a:off x="4556125" y="5835651"/>
            <a:ext cx="649288" cy="417513"/>
            <a:chOff x="3053396" y="4304255"/>
            <a:chExt cx="648422" cy="418253"/>
          </a:xfrm>
        </p:grpSpPr>
        <p:sp>
          <p:nvSpPr>
            <p:cNvPr id="85213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5214" name="TextBox 177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sp>
        <p:nvSpPr>
          <p:cNvPr id="85054" name="TextBox 4"/>
          <p:cNvSpPr txBox="1">
            <a:spLocks noChangeArrowheads="1"/>
          </p:cNvSpPr>
          <p:nvPr/>
        </p:nvSpPr>
        <p:spPr bwMode="auto">
          <a:xfrm rot="1053502">
            <a:off x="7022466" y="1899773"/>
            <a:ext cx="42672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2800">
                <a:solidFill>
                  <a:srgbClr val="000099"/>
                </a:solidFill>
                <a:latin typeface="Comic Sans MS" panose="030F0702030302020204" pitchFamily="66" charset="0"/>
              </a:rPr>
              <a:t>…</a:t>
            </a:r>
          </a:p>
        </p:txBody>
      </p:sp>
      <p:sp>
        <p:nvSpPr>
          <p:cNvPr id="85055" name="TextBox 179"/>
          <p:cNvSpPr txBox="1">
            <a:spLocks noChangeArrowheads="1"/>
          </p:cNvSpPr>
          <p:nvPr/>
        </p:nvSpPr>
        <p:spPr bwMode="auto">
          <a:xfrm rot="2829263">
            <a:off x="9309259" y="3372972"/>
            <a:ext cx="42672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2800">
                <a:solidFill>
                  <a:srgbClr val="000099"/>
                </a:solidFill>
                <a:latin typeface="Comic Sans MS" panose="030F0702030302020204" pitchFamily="66" charset="0"/>
              </a:rPr>
              <a:t>…</a:t>
            </a:r>
          </a:p>
        </p:txBody>
      </p:sp>
      <p:sp>
        <p:nvSpPr>
          <p:cNvPr id="85056" name="TextBox 180"/>
          <p:cNvSpPr txBox="1">
            <a:spLocks noChangeArrowheads="1"/>
          </p:cNvSpPr>
          <p:nvPr/>
        </p:nvSpPr>
        <p:spPr bwMode="auto">
          <a:xfrm rot="9845918">
            <a:off x="7977347" y="5885191"/>
            <a:ext cx="42672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2800">
                <a:solidFill>
                  <a:srgbClr val="000099"/>
                </a:solidFill>
                <a:latin typeface="Comic Sans MS" panose="030F0702030302020204" pitchFamily="66" charset="0"/>
              </a:rPr>
              <a:t>…</a:t>
            </a:r>
          </a:p>
        </p:txBody>
      </p:sp>
      <p:sp>
        <p:nvSpPr>
          <p:cNvPr id="85057" name="TextBox 181"/>
          <p:cNvSpPr txBox="1">
            <a:spLocks noChangeArrowheads="1"/>
          </p:cNvSpPr>
          <p:nvPr/>
        </p:nvSpPr>
        <p:spPr bwMode="auto">
          <a:xfrm rot="11651262">
            <a:off x="3609341" y="5789148"/>
            <a:ext cx="42672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2800">
                <a:solidFill>
                  <a:srgbClr val="000099"/>
                </a:solidFill>
                <a:latin typeface="Comic Sans MS" panose="030F0702030302020204" pitchFamily="66" charset="0"/>
              </a:rPr>
              <a:t>…</a:t>
            </a:r>
          </a:p>
        </p:txBody>
      </p:sp>
      <p:sp>
        <p:nvSpPr>
          <p:cNvPr id="85058" name="TextBox 182"/>
          <p:cNvSpPr txBox="1">
            <a:spLocks noChangeArrowheads="1"/>
          </p:cNvSpPr>
          <p:nvPr/>
        </p:nvSpPr>
        <p:spPr bwMode="auto">
          <a:xfrm rot="16607303">
            <a:off x="2023428" y="3482509"/>
            <a:ext cx="42672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2800">
                <a:solidFill>
                  <a:srgbClr val="000099"/>
                </a:solidFill>
                <a:latin typeface="Comic Sans MS" panose="030F0702030302020204" pitchFamily="66" charset="0"/>
              </a:rPr>
              <a:t>…</a:t>
            </a:r>
          </a:p>
        </p:txBody>
      </p:sp>
      <p:sp>
        <p:nvSpPr>
          <p:cNvPr id="85059" name="TextBox 183"/>
          <p:cNvSpPr txBox="1">
            <a:spLocks noChangeArrowheads="1"/>
          </p:cNvSpPr>
          <p:nvPr/>
        </p:nvSpPr>
        <p:spPr bwMode="auto">
          <a:xfrm rot="20582737">
            <a:off x="4209416" y="1849766"/>
            <a:ext cx="42672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2800">
                <a:solidFill>
                  <a:srgbClr val="000099"/>
                </a:solidFill>
                <a:latin typeface="Comic Sans MS" panose="030F0702030302020204" pitchFamily="66" charset="0"/>
              </a:rPr>
              <a:t>…</a:t>
            </a:r>
          </a:p>
        </p:txBody>
      </p:sp>
      <p:cxnSp>
        <p:nvCxnSpPr>
          <p:cNvPr id="85060" name="Straight Connector 12"/>
          <p:cNvCxnSpPr>
            <a:cxnSpLocks noChangeShapeType="1"/>
          </p:cNvCxnSpPr>
          <p:nvPr/>
        </p:nvCxnSpPr>
        <p:spPr bwMode="auto">
          <a:xfrm>
            <a:off x="3906839" y="2609850"/>
            <a:ext cx="238125" cy="2619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061" name="Straight Connector 502"/>
          <p:cNvCxnSpPr>
            <a:cxnSpLocks noChangeShapeType="1"/>
          </p:cNvCxnSpPr>
          <p:nvPr/>
        </p:nvCxnSpPr>
        <p:spPr bwMode="auto">
          <a:xfrm>
            <a:off x="5440364" y="2411414"/>
            <a:ext cx="307975" cy="5730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062" name="Straight Connector 503"/>
          <p:cNvCxnSpPr>
            <a:cxnSpLocks noChangeShapeType="1"/>
          </p:cNvCxnSpPr>
          <p:nvPr/>
        </p:nvCxnSpPr>
        <p:spPr bwMode="auto">
          <a:xfrm flipH="1">
            <a:off x="5949951" y="2389189"/>
            <a:ext cx="384175" cy="5794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063" name="Straight Connector 504"/>
          <p:cNvCxnSpPr>
            <a:cxnSpLocks noChangeShapeType="1"/>
          </p:cNvCxnSpPr>
          <p:nvPr/>
        </p:nvCxnSpPr>
        <p:spPr bwMode="auto">
          <a:xfrm>
            <a:off x="8294688" y="2900363"/>
            <a:ext cx="215900" cy="10461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064" name="Straight Connector 505"/>
          <p:cNvCxnSpPr>
            <a:cxnSpLocks noChangeShapeType="1"/>
          </p:cNvCxnSpPr>
          <p:nvPr/>
        </p:nvCxnSpPr>
        <p:spPr bwMode="auto">
          <a:xfrm flipH="1">
            <a:off x="8661400" y="3251200"/>
            <a:ext cx="241300" cy="6921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065" name="Straight Connector 507"/>
          <p:cNvCxnSpPr>
            <a:cxnSpLocks noChangeShapeType="1"/>
          </p:cNvCxnSpPr>
          <p:nvPr/>
        </p:nvCxnSpPr>
        <p:spPr bwMode="auto">
          <a:xfrm flipH="1" flipV="1">
            <a:off x="8978901" y="4573588"/>
            <a:ext cx="796925" cy="6143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066" name="Straight Connector 510"/>
          <p:cNvCxnSpPr>
            <a:cxnSpLocks noChangeShapeType="1"/>
          </p:cNvCxnSpPr>
          <p:nvPr/>
        </p:nvCxnSpPr>
        <p:spPr bwMode="auto">
          <a:xfrm flipH="1" flipV="1">
            <a:off x="5630864" y="5045075"/>
            <a:ext cx="371475" cy="9731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067" name="Straight Connector 512"/>
          <p:cNvCxnSpPr>
            <a:cxnSpLocks noChangeShapeType="1"/>
          </p:cNvCxnSpPr>
          <p:nvPr/>
        </p:nvCxnSpPr>
        <p:spPr bwMode="auto">
          <a:xfrm flipV="1">
            <a:off x="3314700" y="5160963"/>
            <a:ext cx="401638" cy="2095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068" name="Straight Connector 513"/>
          <p:cNvCxnSpPr>
            <a:cxnSpLocks noChangeShapeType="1"/>
            <a:endCxn id="444" idx="2"/>
          </p:cNvCxnSpPr>
          <p:nvPr/>
        </p:nvCxnSpPr>
        <p:spPr bwMode="auto">
          <a:xfrm>
            <a:off x="2908300" y="5018089"/>
            <a:ext cx="450850" cy="1158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85071" name="Group 347"/>
          <p:cNvGrpSpPr>
            <a:grpSpLocks/>
          </p:cNvGrpSpPr>
          <p:nvPr/>
        </p:nvGrpSpPr>
        <p:grpSpPr bwMode="auto">
          <a:xfrm>
            <a:off x="8342314" y="3868738"/>
            <a:ext cx="530225" cy="214312"/>
            <a:chOff x="1871277" y="1576300"/>
            <a:chExt cx="1128371" cy="437860"/>
          </a:xfrm>
        </p:grpSpPr>
        <p:sp>
          <p:nvSpPr>
            <p:cNvPr id="588" name="Oval 587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89" name="Rectangle 588"/>
            <p:cNvSpPr/>
            <p:nvPr/>
          </p:nvSpPr>
          <p:spPr bwMode="auto">
            <a:xfrm>
              <a:off x="1871277" y="1738471"/>
              <a:ext cx="1128371" cy="11676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90" name="Oval 589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91" name="Freeform 590"/>
            <p:cNvSpPr/>
            <p:nvPr/>
          </p:nvSpPr>
          <p:spPr bwMode="auto">
            <a:xfrm>
              <a:off x="2158436" y="1673602"/>
              <a:ext cx="550673" cy="162171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92" name="Freeform 591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93" name="Freeform 592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94" name="Freeform 593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595" name="Straight Connector 594"/>
            <p:cNvCxnSpPr>
              <a:cxnSpLocks noChangeShapeType="1"/>
              <a:endCxn id="590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96" name="Straight Connector 595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5072" name="Group 347"/>
          <p:cNvGrpSpPr>
            <a:grpSpLocks/>
          </p:cNvGrpSpPr>
          <p:nvPr/>
        </p:nvGrpSpPr>
        <p:grpSpPr bwMode="auto">
          <a:xfrm>
            <a:off x="8574089" y="4464051"/>
            <a:ext cx="530225" cy="214313"/>
            <a:chOff x="1871277" y="1576300"/>
            <a:chExt cx="1128371" cy="437860"/>
          </a:xfrm>
        </p:grpSpPr>
        <p:sp>
          <p:nvSpPr>
            <p:cNvPr id="579" name="Oval 578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80" name="Rectangle 579"/>
            <p:cNvSpPr/>
            <p:nvPr/>
          </p:nvSpPr>
          <p:spPr bwMode="auto">
            <a:xfrm>
              <a:off x="1871277" y="1738470"/>
              <a:ext cx="1128371" cy="116762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81" name="Oval 580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82" name="Freeform 581"/>
            <p:cNvSpPr/>
            <p:nvPr/>
          </p:nvSpPr>
          <p:spPr bwMode="auto">
            <a:xfrm>
              <a:off x="2158436" y="1673602"/>
              <a:ext cx="550673" cy="162170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83" name="Freeform 582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84" name="Freeform 583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85" name="Freeform 584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586" name="Straight Connector 585"/>
            <p:cNvCxnSpPr>
              <a:cxnSpLocks noChangeShapeType="1"/>
              <a:endCxn id="581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87" name="Straight Connector 586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5073" name="Group 347"/>
          <p:cNvGrpSpPr>
            <a:grpSpLocks/>
          </p:cNvGrpSpPr>
          <p:nvPr/>
        </p:nvGrpSpPr>
        <p:grpSpPr bwMode="auto">
          <a:xfrm>
            <a:off x="6483351" y="4514851"/>
            <a:ext cx="530225" cy="214313"/>
            <a:chOff x="1871277" y="1576300"/>
            <a:chExt cx="1128371" cy="437860"/>
          </a:xfrm>
        </p:grpSpPr>
        <p:sp>
          <p:nvSpPr>
            <p:cNvPr id="534" name="Oval 533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35" name="Rectangle 534"/>
            <p:cNvSpPr/>
            <p:nvPr/>
          </p:nvSpPr>
          <p:spPr bwMode="auto">
            <a:xfrm>
              <a:off x="1871277" y="1738470"/>
              <a:ext cx="1128371" cy="116762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36" name="Oval 535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37" name="Freeform 536"/>
            <p:cNvSpPr/>
            <p:nvPr/>
          </p:nvSpPr>
          <p:spPr bwMode="auto">
            <a:xfrm>
              <a:off x="2158438" y="1673602"/>
              <a:ext cx="550671" cy="162170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38" name="Freeform 537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39" name="Freeform 538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40" name="Freeform 539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541" name="Straight Connector 540"/>
            <p:cNvCxnSpPr>
              <a:cxnSpLocks noChangeShapeType="1"/>
              <a:endCxn id="536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42" name="Straight Connector 541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85074" name="Straight Connector 508"/>
          <p:cNvCxnSpPr>
            <a:cxnSpLocks noChangeShapeType="1"/>
          </p:cNvCxnSpPr>
          <p:nvPr/>
        </p:nvCxnSpPr>
        <p:spPr bwMode="auto">
          <a:xfrm flipH="1" flipV="1">
            <a:off x="8020050" y="4722814"/>
            <a:ext cx="1047750" cy="9667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85075" name="Group 347"/>
          <p:cNvGrpSpPr>
            <a:grpSpLocks/>
          </p:cNvGrpSpPr>
          <p:nvPr/>
        </p:nvGrpSpPr>
        <p:grpSpPr bwMode="auto">
          <a:xfrm>
            <a:off x="3667125" y="4305300"/>
            <a:ext cx="484188" cy="211138"/>
            <a:chOff x="1871277" y="1576300"/>
            <a:chExt cx="1128371" cy="437860"/>
          </a:xfrm>
        </p:grpSpPr>
        <p:sp>
          <p:nvSpPr>
            <p:cNvPr id="505" name="Oval 504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06" name="Rectangle 505"/>
            <p:cNvSpPr/>
            <p:nvPr/>
          </p:nvSpPr>
          <p:spPr bwMode="auto">
            <a:xfrm>
              <a:off x="1871277" y="1740909"/>
              <a:ext cx="1128371" cy="115227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07" name="Oval 506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08" name="Freeform 507"/>
            <p:cNvSpPr/>
            <p:nvPr/>
          </p:nvSpPr>
          <p:spPr bwMode="auto">
            <a:xfrm>
              <a:off x="2159844" y="1671774"/>
              <a:ext cx="547537" cy="16131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09" name="Freeform 508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10" name="Freeform 509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11" name="Freeform 510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512" name="Straight Connector 511"/>
            <p:cNvCxnSpPr>
              <a:cxnSpLocks noChangeShapeType="1"/>
              <a:endCxn id="507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13" name="Straight Connector 512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5076" name="Group 347"/>
          <p:cNvGrpSpPr>
            <a:grpSpLocks/>
          </p:cNvGrpSpPr>
          <p:nvPr/>
        </p:nvGrpSpPr>
        <p:grpSpPr bwMode="auto">
          <a:xfrm>
            <a:off x="5268914" y="5006975"/>
            <a:ext cx="484187" cy="211138"/>
            <a:chOff x="1871277" y="1576300"/>
            <a:chExt cx="1128371" cy="437860"/>
          </a:xfrm>
        </p:grpSpPr>
        <p:sp>
          <p:nvSpPr>
            <p:cNvPr id="487" name="Oval 486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88" name="Rectangle 487"/>
            <p:cNvSpPr/>
            <p:nvPr/>
          </p:nvSpPr>
          <p:spPr bwMode="auto">
            <a:xfrm>
              <a:off x="1871277" y="1740909"/>
              <a:ext cx="1128371" cy="115227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89" name="Oval 488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90" name="Freeform 489"/>
            <p:cNvSpPr/>
            <p:nvPr/>
          </p:nvSpPr>
          <p:spPr bwMode="auto">
            <a:xfrm>
              <a:off x="2159844" y="1671774"/>
              <a:ext cx="547538" cy="16131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91" name="Freeform 490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92" name="Freeform 491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93" name="Freeform 492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494" name="Straight Connector 493"/>
            <p:cNvCxnSpPr>
              <a:cxnSpLocks noChangeShapeType="1"/>
              <a:endCxn id="489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95" name="Straight Connector 494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5077" name="Group 439"/>
          <p:cNvGrpSpPr>
            <a:grpSpLocks/>
          </p:cNvGrpSpPr>
          <p:nvPr/>
        </p:nvGrpSpPr>
        <p:grpSpPr bwMode="auto">
          <a:xfrm>
            <a:off x="4405314" y="5194300"/>
            <a:ext cx="484187" cy="211138"/>
            <a:chOff x="1871277" y="1576300"/>
            <a:chExt cx="1128371" cy="437860"/>
          </a:xfrm>
        </p:grpSpPr>
        <p:sp>
          <p:nvSpPr>
            <p:cNvPr id="451" name="Oval 450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2" name="Rectangle 451"/>
            <p:cNvSpPr/>
            <p:nvPr/>
          </p:nvSpPr>
          <p:spPr bwMode="auto">
            <a:xfrm>
              <a:off x="1871277" y="1740909"/>
              <a:ext cx="1128371" cy="115227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3" name="Oval 452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4" name="Freeform 453"/>
            <p:cNvSpPr/>
            <p:nvPr/>
          </p:nvSpPr>
          <p:spPr bwMode="auto">
            <a:xfrm>
              <a:off x="2159844" y="1671774"/>
              <a:ext cx="547538" cy="16131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5" name="Freeform 454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6" name="Freeform 455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7" name="Freeform 456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458" name="Straight Connector 457"/>
            <p:cNvCxnSpPr>
              <a:cxnSpLocks noChangeShapeType="1"/>
              <a:endCxn id="453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59" name="Straight Connector 458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5078" name="Group 347"/>
          <p:cNvGrpSpPr>
            <a:grpSpLocks/>
          </p:cNvGrpSpPr>
          <p:nvPr/>
        </p:nvGrpSpPr>
        <p:grpSpPr bwMode="auto">
          <a:xfrm>
            <a:off x="3359150" y="5056189"/>
            <a:ext cx="484188" cy="211137"/>
            <a:chOff x="1871277" y="1576300"/>
            <a:chExt cx="1128371" cy="437860"/>
          </a:xfrm>
        </p:grpSpPr>
        <p:sp>
          <p:nvSpPr>
            <p:cNvPr id="442" name="Oval 441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43" name="Rectangle 442"/>
            <p:cNvSpPr/>
            <p:nvPr/>
          </p:nvSpPr>
          <p:spPr bwMode="auto">
            <a:xfrm>
              <a:off x="1871277" y="1740909"/>
              <a:ext cx="1128371" cy="115226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44" name="Oval 443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45" name="Freeform 444"/>
            <p:cNvSpPr/>
            <p:nvPr/>
          </p:nvSpPr>
          <p:spPr bwMode="auto">
            <a:xfrm>
              <a:off x="2159844" y="1671772"/>
              <a:ext cx="547537" cy="161318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46" name="Freeform 445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47" name="Freeform 446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48" name="Freeform 447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449" name="Straight Connector 448"/>
            <p:cNvCxnSpPr>
              <a:cxnSpLocks noChangeShapeType="1"/>
              <a:endCxn id="444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50" name="Straight Connector 449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5079" name="Group 347"/>
          <p:cNvGrpSpPr>
            <a:grpSpLocks/>
          </p:cNvGrpSpPr>
          <p:nvPr/>
        </p:nvGrpSpPr>
        <p:grpSpPr bwMode="auto">
          <a:xfrm>
            <a:off x="3994150" y="2832101"/>
            <a:ext cx="571500" cy="220663"/>
            <a:chOff x="1871277" y="1576300"/>
            <a:chExt cx="1128371" cy="437860"/>
          </a:xfrm>
        </p:grpSpPr>
        <p:sp>
          <p:nvSpPr>
            <p:cNvPr id="413" name="Oval 412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14" name="Rectangle 413"/>
            <p:cNvSpPr/>
            <p:nvPr/>
          </p:nvSpPr>
          <p:spPr bwMode="auto">
            <a:xfrm>
              <a:off x="1871277" y="1740103"/>
              <a:ext cx="1128371" cy="11655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15" name="Oval 414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16" name="Freeform 415"/>
            <p:cNvSpPr/>
            <p:nvPr/>
          </p:nvSpPr>
          <p:spPr bwMode="auto">
            <a:xfrm>
              <a:off x="2159638" y="1673953"/>
              <a:ext cx="548515" cy="160652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17" name="Freeform 416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18" name="Freeform 417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19" name="Freeform 418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420" name="Straight Connector 419"/>
            <p:cNvCxnSpPr>
              <a:cxnSpLocks noChangeShapeType="1"/>
              <a:endCxn id="415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21" name="Straight Connector 420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5080" name="Group 347"/>
          <p:cNvGrpSpPr>
            <a:grpSpLocks/>
          </p:cNvGrpSpPr>
          <p:nvPr/>
        </p:nvGrpSpPr>
        <p:grpSpPr bwMode="auto">
          <a:xfrm>
            <a:off x="5635625" y="2951163"/>
            <a:ext cx="571500" cy="220662"/>
            <a:chOff x="1871277" y="1576300"/>
            <a:chExt cx="1128371" cy="437860"/>
          </a:xfrm>
        </p:grpSpPr>
        <p:sp>
          <p:nvSpPr>
            <p:cNvPr id="404" name="Oval 403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05" name="Rectangle 404"/>
            <p:cNvSpPr/>
            <p:nvPr/>
          </p:nvSpPr>
          <p:spPr bwMode="auto">
            <a:xfrm>
              <a:off x="1871277" y="1740104"/>
              <a:ext cx="1128371" cy="116552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06" name="Oval 405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07" name="Freeform 406"/>
            <p:cNvSpPr/>
            <p:nvPr/>
          </p:nvSpPr>
          <p:spPr bwMode="auto">
            <a:xfrm>
              <a:off x="2159638" y="1673951"/>
              <a:ext cx="548515" cy="16065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08" name="Freeform 407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09" name="Freeform 408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10" name="Freeform 409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411" name="Straight Connector 410"/>
            <p:cNvCxnSpPr>
              <a:cxnSpLocks noChangeShapeType="1"/>
              <a:endCxn id="406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12" name="Straight Connector 411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5081" name="Group 531"/>
          <p:cNvGrpSpPr>
            <a:grpSpLocks/>
          </p:cNvGrpSpPr>
          <p:nvPr/>
        </p:nvGrpSpPr>
        <p:grpSpPr bwMode="auto">
          <a:xfrm>
            <a:off x="7627939" y="4654551"/>
            <a:ext cx="530225" cy="214313"/>
            <a:chOff x="1871277" y="1576300"/>
            <a:chExt cx="1128371" cy="437860"/>
          </a:xfrm>
        </p:grpSpPr>
        <p:sp>
          <p:nvSpPr>
            <p:cNvPr id="543" name="Oval 542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44" name="Rectangle 543"/>
            <p:cNvSpPr/>
            <p:nvPr/>
          </p:nvSpPr>
          <p:spPr bwMode="auto">
            <a:xfrm>
              <a:off x="1871277" y="1738470"/>
              <a:ext cx="1128371" cy="116762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45" name="Oval 544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46" name="Freeform 545"/>
            <p:cNvSpPr/>
            <p:nvPr/>
          </p:nvSpPr>
          <p:spPr bwMode="auto">
            <a:xfrm>
              <a:off x="2158436" y="1673602"/>
              <a:ext cx="550673" cy="162170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47" name="Freeform 546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48" name="Freeform 547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49" name="Freeform 548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550" name="Straight Connector 549"/>
            <p:cNvCxnSpPr>
              <a:cxnSpLocks noChangeShapeType="1"/>
              <a:endCxn id="545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51" name="Straight Connector 550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85082" name="Straight Connector 506"/>
          <p:cNvCxnSpPr>
            <a:cxnSpLocks noChangeShapeType="1"/>
          </p:cNvCxnSpPr>
          <p:nvPr/>
        </p:nvCxnSpPr>
        <p:spPr bwMode="auto">
          <a:xfrm flipH="1">
            <a:off x="9090025" y="4311650"/>
            <a:ext cx="541338" cy="2492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85083" name="Group 166"/>
          <p:cNvGrpSpPr>
            <a:grpSpLocks/>
          </p:cNvGrpSpPr>
          <p:nvPr/>
        </p:nvGrpSpPr>
        <p:grpSpPr bwMode="auto">
          <a:xfrm>
            <a:off x="9534525" y="4044951"/>
            <a:ext cx="649288" cy="417513"/>
            <a:chOff x="3053396" y="4304255"/>
            <a:chExt cx="648422" cy="418253"/>
          </a:xfrm>
        </p:grpSpPr>
        <p:sp>
          <p:nvSpPr>
            <p:cNvPr id="85121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5122" name="TextBox 168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85084" name="Group 20"/>
          <p:cNvGrpSpPr>
            <a:grpSpLocks/>
          </p:cNvGrpSpPr>
          <p:nvPr/>
        </p:nvGrpSpPr>
        <p:grpSpPr bwMode="auto">
          <a:xfrm>
            <a:off x="6221413" y="2871789"/>
            <a:ext cx="2133600" cy="1082675"/>
            <a:chOff x="4696844" y="2871032"/>
            <a:chExt cx="2133865" cy="1082781"/>
          </a:xfrm>
        </p:grpSpPr>
        <p:grpSp>
          <p:nvGrpSpPr>
            <p:cNvPr id="85116" name="Group 16"/>
            <p:cNvGrpSpPr>
              <a:grpSpLocks/>
            </p:cNvGrpSpPr>
            <p:nvPr/>
          </p:nvGrpSpPr>
          <p:grpSpPr bwMode="auto">
            <a:xfrm>
              <a:off x="5677190" y="2871032"/>
              <a:ext cx="572685" cy="338587"/>
              <a:chOff x="5573768" y="2726239"/>
              <a:chExt cx="572685" cy="338587"/>
            </a:xfrm>
          </p:grpSpPr>
          <p:sp>
            <p:nvSpPr>
              <p:cNvPr id="85119" name="Oval 14"/>
              <p:cNvSpPr>
                <a:spLocks noChangeArrowheads="1"/>
              </p:cNvSpPr>
              <p:nvPr/>
            </p:nvSpPr>
            <p:spPr bwMode="auto">
              <a:xfrm>
                <a:off x="5573768" y="2751297"/>
                <a:ext cx="528092" cy="304800"/>
              </a:xfrm>
              <a:prstGeom prst="ellipse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85120" name="TextBox 15"/>
              <p:cNvSpPr txBox="1">
                <a:spLocks noChangeArrowheads="1"/>
              </p:cNvSpPr>
              <p:nvPr/>
            </p:nvSpPr>
            <p:spPr bwMode="auto">
              <a:xfrm>
                <a:off x="5593027" y="2726239"/>
                <a:ext cx="553426" cy="3385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r>
                  <a:rPr lang="en-US" altLang="zh-CN" sz="1600" dirty="0">
                    <a:solidFill>
                      <a:schemeClr val="accent4"/>
                    </a:solidFill>
                    <a:latin typeface="Comic Sans MS" panose="030F0702030302020204" pitchFamily="66" charset="0"/>
                  </a:rPr>
                  <a:t>IXP</a:t>
                </a:r>
              </a:p>
            </p:txBody>
          </p:sp>
        </p:grpSp>
        <p:cxnSp>
          <p:nvCxnSpPr>
            <p:cNvPr id="85117" name="Straight Connector 18"/>
            <p:cNvCxnSpPr>
              <a:cxnSpLocks noChangeShapeType="1"/>
            </p:cNvCxnSpPr>
            <p:nvPr/>
          </p:nvCxnSpPr>
          <p:spPr bwMode="auto">
            <a:xfrm>
              <a:off x="4696844" y="3073933"/>
              <a:ext cx="980347" cy="3515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5118" name="Straight Connector 516"/>
            <p:cNvCxnSpPr>
              <a:cxnSpLocks noChangeShapeType="1"/>
            </p:cNvCxnSpPr>
            <p:nvPr/>
          </p:nvCxnSpPr>
          <p:spPr bwMode="auto">
            <a:xfrm>
              <a:off x="6137159" y="3146857"/>
              <a:ext cx="693550" cy="806956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5085" name="Group 39939"/>
          <p:cNvGrpSpPr>
            <a:grpSpLocks/>
          </p:cNvGrpSpPr>
          <p:nvPr/>
        </p:nvGrpSpPr>
        <p:grpSpPr bwMode="auto">
          <a:xfrm>
            <a:off x="3908425" y="3703639"/>
            <a:ext cx="2921000" cy="1411287"/>
            <a:chOff x="2577005" y="3679131"/>
            <a:chExt cx="2919566" cy="1413453"/>
          </a:xfrm>
        </p:grpSpPr>
        <p:cxnSp>
          <p:nvCxnSpPr>
            <p:cNvPr id="85113" name="Straight Connector 7"/>
            <p:cNvCxnSpPr>
              <a:cxnSpLocks noChangeShapeType="1"/>
              <a:stCxn id="395" idx="6"/>
            </p:cNvCxnSpPr>
            <p:nvPr/>
          </p:nvCxnSpPr>
          <p:spPr bwMode="auto">
            <a:xfrm>
              <a:off x="5124112" y="3679131"/>
              <a:ext cx="372459" cy="171306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5114" name="Straight Connector 415"/>
            <p:cNvCxnSpPr>
              <a:cxnSpLocks noChangeShapeType="1"/>
              <a:endCxn id="507" idx="4"/>
            </p:cNvCxnSpPr>
            <p:nvPr/>
          </p:nvCxnSpPr>
          <p:spPr bwMode="auto">
            <a:xfrm flipH="1">
              <a:off x="2577005" y="3804357"/>
              <a:ext cx="19911" cy="477551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5115" name="Straight Connector 523"/>
            <p:cNvCxnSpPr>
              <a:cxnSpLocks noChangeShapeType="1"/>
            </p:cNvCxnSpPr>
            <p:nvPr/>
          </p:nvCxnSpPr>
          <p:spPr bwMode="auto">
            <a:xfrm flipV="1">
              <a:off x="4424422" y="4626270"/>
              <a:ext cx="726759" cy="466314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5086" name="Group 39937"/>
          <p:cNvGrpSpPr>
            <a:grpSpLocks/>
          </p:cNvGrpSpPr>
          <p:nvPr/>
        </p:nvGrpSpPr>
        <p:grpSpPr bwMode="auto">
          <a:xfrm>
            <a:off x="5430839" y="3883025"/>
            <a:ext cx="1379537" cy="674688"/>
            <a:chOff x="3962400" y="3676180"/>
            <a:chExt cx="1378622" cy="673930"/>
          </a:xfrm>
        </p:grpSpPr>
        <p:cxnSp>
          <p:nvCxnSpPr>
            <p:cNvPr id="85107" name="Straight Connector 515"/>
            <p:cNvCxnSpPr>
              <a:cxnSpLocks noChangeShapeType="1"/>
            </p:cNvCxnSpPr>
            <p:nvPr/>
          </p:nvCxnSpPr>
          <p:spPr bwMode="auto">
            <a:xfrm flipV="1">
              <a:off x="4065677" y="4166418"/>
              <a:ext cx="194972" cy="183692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85108" name="Group 518"/>
            <p:cNvGrpSpPr>
              <a:grpSpLocks/>
            </p:cNvGrpSpPr>
            <p:nvPr/>
          </p:nvGrpSpPr>
          <p:grpSpPr bwMode="auto">
            <a:xfrm>
              <a:off x="3982617" y="3870009"/>
              <a:ext cx="552990" cy="338174"/>
              <a:chOff x="5623484" y="2662037"/>
              <a:chExt cx="552990" cy="338174"/>
            </a:xfrm>
          </p:grpSpPr>
          <p:sp>
            <p:nvSpPr>
              <p:cNvPr id="85111" name="Oval 521"/>
              <p:cNvSpPr>
                <a:spLocks noChangeArrowheads="1"/>
              </p:cNvSpPr>
              <p:nvPr/>
            </p:nvSpPr>
            <p:spPr bwMode="auto">
              <a:xfrm>
                <a:off x="5634518" y="2672371"/>
                <a:ext cx="528092" cy="304800"/>
              </a:xfrm>
              <a:prstGeom prst="ellipse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85112" name="TextBox 522"/>
              <p:cNvSpPr txBox="1">
                <a:spLocks noChangeArrowheads="1"/>
              </p:cNvSpPr>
              <p:nvPr/>
            </p:nvSpPr>
            <p:spPr bwMode="auto">
              <a:xfrm>
                <a:off x="5623484" y="2662037"/>
                <a:ext cx="552990" cy="3381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r>
                  <a:rPr lang="en-US" altLang="zh-CN" sz="1600" dirty="0">
                    <a:solidFill>
                      <a:schemeClr val="accent4"/>
                    </a:solidFill>
                    <a:latin typeface="Comic Sans MS" panose="030F0702030302020204" pitchFamily="66" charset="0"/>
                  </a:rPr>
                  <a:t>IXP</a:t>
                </a:r>
              </a:p>
            </p:txBody>
          </p:sp>
        </p:grpSp>
        <p:cxnSp>
          <p:nvCxnSpPr>
            <p:cNvPr id="85109" name="Straight Connector 519"/>
            <p:cNvCxnSpPr>
              <a:cxnSpLocks noChangeShapeType="1"/>
              <a:stCxn id="85111" idx="6"/>
              <a:endCxn id="597" idx="2"/>
            </p:cNvCxnSpPr>
            <p:nvPr/>
          </p:nvCxnSpPr>
          <p:spPr bwMode="auto">
            <a:xfrm flipV="1">
              <a:off x="4521743" y="3687971"/>
              <a:ext cx="819279" cy="344771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5110" name="Straight Connector 520"/>
            <p:cNvCxnSpPr>
              <a:cxnSpLocks noChangeShapeType="1"/>
            </p:cNvCxnSpPr>
            <p:nvPr/>
          </p:nvCxnSpPr>
          <p:spPr bwMode="auto">
            <a:xfrm>
              <a:off x="3962400" y="3676180"/>
              <a:ext cx="300277" cy="203387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85087" name="Straight Connector 500"/>
          <p:cNvCxnSpPr>
            <a:cxnSpLocks noChangeShapeType="1"/>
            <a:endCxn id="85090" idx="2"/>
          </p:cNvCxnSpPr>
          <p:nvPr/>
        </p:nvCxnSpPr>
        <p:spPr bwMode="auto">
          <a:xfrm>
            <a:off x="2971800" y="2921001"/>
            <a:ext cx="38100" cy="3095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088" name="Straight Connector 501"/>
          <p:cNvCxnSpPr>
            <a:cxnSpLocks noChangeShapeType="1"/>
            <a:endCxn id="85090" idx="3"/>
          </p:cNvCxnSpPr>
          <p:nvPr/>
        </p:nvCxnSpPr>
        <p:spPr bwMode="auto">
          <a:xfrm>
            <a:off x="2751139" y="3201989"/>
            <a:ext cx="123825" cy="2127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089" name="Straight Connector 514"/>
          <p:cNvCxnSpPr>
            <a:cxnSpLocks noChangeShapeType="1"/>
            <a:endCxn id="85090" idx="5"/>
          </p:cNvCxnSpPr>
          <p:nvPr/>
        </p:nvCxnSpPr>
        <p:spPr bwMode="auto">
          <a:xfrm flipV="1">
            <a:off x="2671763" y="4298950"/>
            <a:ext cx="203200" cy="79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5090" name="Oval 517"/>
          <p:cNvSpPr>
            <a:spLocks noChangeArrowheads="1"/>
          </p:cNvSpPr>
          <p:nvPr/>
        </p:nvSpPr>
        <p:spPr bwMode="auto">
          <a:xfrm rot="5400000">
            <a:off x="2383632" y="3666332"/>
            <a:ext cx="1252537" cy="381000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chemeClr val="accent2"/>
              </a:solidFill>
              <a:latin typeface="Comic Sans MS" panose="030F0702030302020204" pitchFamily="66" charset="0"/>
            </a:endParaRPr>
          </a:p>
        </p:txBody>
      </p:sp>
      <p:cxnSp>
        <p:nvCxnSpPr>
          <p:cNvPr id="85091" name="Straight Connector 39941"/>
          <p:cNvCxnSpPr>
            <a:cxnSpLocks noChangeShapeType="1"/>
            <a:stCxn id="85090" idx="0"/>
            <a:endCxn id="350" idx="2"/>
          </p:cNvCxnSpPr>
          <p:nvPr/>
        </p:nvCxnSpPr>
        <p:spPr bwMode="auto">
          <a:xfrm flipV="1">
            <a:off x="3200401" y="3754438"/>
            <a:ext cx="430213" cy="101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092" name="Straight Connector 524"/>
          <p:cNvCxnSpPr>
            <a:cxnSpLocks noChangeShapeType="1"/>
            <a:endCxn id="507" idx="2"/>
          </p:cNvCxnSpPr>
          <p:nvPr/>
        </p:nvCxnSpPr>
        <p:spPr bwMode="auto">
          <a:xfrm>
            <a:off x="3201989" y="4041776"/>
            <a:ext cx="465137" cy="3413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85093" name="Group 144"/>
          <p:cNvGrpSpPr>
            <a:grpSpLocks/>
          </p:cNvGrpSpPr>
          <p:nvPr/>
        </p:nvGrpSpPr>
        <p:grpSpPr bwMode="auto">
          <a:xfrm>
            <a:off x="2117725" y="4070351"/>
            <a:ext cx="647700" cy="417513"/>
            <a:chOff x="3053396" y="4304255"/>
            <a:chExt cx="648422" cy="418253"/>
          </a:xfrm>
        </p:grpSpPr>
        <p:sp>
          <p:nvSpPr>
            <p:cNvPr id="85105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5106" name="TextBox 146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85094" name="Group 131"/>
          <p:cNvGrpSpPr>
            <a:grpSpLocks/>
          </p:cNvGrpSpPr>
          <p:nvPr/>
        </p:nvGrpSpPr>
        <p:grpSpPr bwMode="auto">
          <a:xfrm>
            <a:off x="2193925" y="3041651"/>
            <a:ext cx="647700" cy="417513"/>
            <a:chOff x="3053396" y="4304255"/>
            <a:chExt cx="648422" cy="418253"/>
          </a:xfrm>
        </p:grpSpPr>
        <p:sp>
          <p:nvSpPr>
            <p:cNvPr id="85103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5104" name="TextBox 133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85095" name="Group 153"/>
          <p:cNvGrpSpPr>
            <a:grpSpLocks/>
          </p:cNvGrpSpPr>
          <p:nvPr/>
        </p:nvGrpSpPr>
        <p:grpSpPr bwMode="auto">
          <a:xfrm>
            <a:off x="2574925" y="2647951"/>
            <a:ext cx="647700" cy="417513"/>
            <a:chOff x="3053396" y="4304255"/>
            <a:chExt cx="648422" cy="418253"/>
          </a:xfrm>
        </p:grpSpPr>
        <p:sp>
          <p:nvSpPr>
            <p:cNvPr id="85101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5102" name="TextBox 155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cxnSp>
        <p:nvCxnSpPr>
          <p:cNvPr id="85096" name="Straight Connector 509"/>
          <p:cNvCxnSpPr>
            <a:cxnSpLocks noChangeShapeType="1"/>
            <a:endCxn id="85098" idx="5"/>
          </p:cNvCxnSpPr>
          <p:nvPr/>
        </p:nvCxnSpPr>
        <p:spPr bwMode="auto">
          <a:xfrm flipH="1" flipV="1">
            <a:off x="6608763" y="5684838"/>
            <a:ext cx="520700" cy="1698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097" name="Straight Connector 511"/>
          <p:cNvCxnSpPr>
            <a:cxnSpLocks noChangeShapeType="1"/>
          </p:cNvCxnSpPr>
          <p:nvPr/>
        </p:nvCxnSpPr>
        <p:spPr bwMode="auto">
          <a:xfrm flipV="1">
            <a:off x="4913314" y="5689600"/>
            <a:ext cx="306387" cy="165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5098" name="Oval 6"/>
          <p:cNvSpPr>
            <a:spLocks noChangeArrowheads="1"/>
          </p:cNvSpPr>
          <p:nvPr/>
        </p:nvSpPr>
        <p:spPr bwMode="auto">
          <a:xfrm>
            <a:off x="4864100" y="5359400"/>
            <a:ext cx="2044700" cy="381000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85099" name="TextBox 9"/>
          <p:cNvSpPr txBox="1">
            <a:spLocks noChangeArrowheads="1"/>
          </p:cNvSpPr>
          <p:nvPr/>
        </p:nvSpPr>
        <p:spPr bwMode="auto">
          <a:xfrm>
            <a:off x="5080000" y="5334000"/>
            <a:ext cx="160172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2000" i="1" dirty="0">
                <a:solidFill>
                  <a:schemeClr val="accent2"/>
                </a:solidFill>
                <a:latin typeface="Comic Sans MS" panose="030F0702030302020204" pitchFamily="66" charset="0"/>
              </a:rPr>
              <a:t>regional net</a:t>
            </a:r>
          </a:p>
        </p:txBody>
      </p:sp>
      <p:sp>
        <p:nvSpPr>
          <p:cNvPr id="85100" name="Rectangle 3"/>
          <p:cNvSpPr txBox="1">
            <a:spLocks noChangeArrowheads="1"/>
          </p:cNvSpPr>
          <p:nvPr/>
        </p:nvSpPr>
        <p:spPr bwMode="auto">
          <a:xfrm>
            <a:off x="1415480" y="1073150"/>
            <a:ext cx="9937103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75000"/>
              <a:buFont typeface="Wingdings" panose="05000000000000000000" pitchFamily="2" charset="2"/>
              <a:buNone/>
            </a:pPr>
            <a:r>
              <a:rPr lang="en-US" altLang="zh-CN" dirty="0">
                <a:solidFill>
                  <a:srgbClr val="000099"/>
                </a:solidFill>
                <a:latin typeface="Comic Sans MS" panose="030F0702030302020204" pitchFamily="66" charset="0"/>
              </a:rPr>
              <a:t>… and regional networks may arise to connect access nets to ISPs </a:t>
            </a:r>
          </a:p>
        </p:txBody>
      </p:sp>
      <p:sp>
        <p:nvSpPr>
          <p:cNvPr id="422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0344472" y="6669360"/>
            <a:ext cx="1384395" cy="18864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>
                <a:solidFill>
                  <a:schemeClr val="accent2"/>
                </a:solidFill>
                <a:latin typeface="Tahoma" panose="020B0604030504040204" pitchFamily="34" charset="0"/>
              </a:rPr>
              <a:t>1.3 network core</a:t>
            </a:r>
          </a:p>
        </p:txBody>
      </p:sp>
    </p:spTree>
    <p:extLst>
      <p:ext uri="{BB962C8B-B14F-4D97-AF65-F5344CB8AC3E}">
        <p14:creationId xmlns:p14="http://schemas.microsoft.com/office/powerpoint/2010/main" val="241179161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1" name="Oval 3"/>
          <p:cNvSpPr>
            <a:spLocks noChangeArrowheads="1"/>
          </p:cNvSpPr>
          <p:nvPr/>
        </p:nvSpPr>
        <p:spPr bwMode="auto">
          <a:xfrm>
            <a:off x="3044825" y="4203701"/>
            <a:ext cx="2941638" cy="132397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cxnSp>
        <p:nvCxnSpPr>
          <p:cNvPr id="87042" name="Straight Connector 10"/>
          <p:cNvCxnSpPr>
            <a:cxnSpLocks noChangeShapeType="1"/>
            <a:stCxn id="507" idx="7"/>
          </p:cNvCxnSpPr>
          <p:nvPr/>
        </p:nvCxnSpPr>
        <p:spPr bwMode="auto">
          <a:xfrm>
            <a:off x="4079876" y="4437063"/>
            <a:ext cx="969963" cy="68262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043" name="Straight Connector 297"/>
          <p:cNvCxnSpPr>
            <a:cxnSpLocks noChangeShapeType="1"/>
          </p:cNvCxnSpPr>
          <p:nvPr/>
        </p:nvCxnSpPr>
        <p:spPr bwMode="auto">
          <a:xfrm>
            <a:off x="4583114" y="4724401"/>
            <a:ext cx="109537" cy="79375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044" name="Straight Connector 298"/>
          <p:cNvCxnSpPr>
            <a:cxnSpLocks noChangeShapeType="1"/>
          </p:cNvCxnSpPr>
          <p:nvPr/>
        </p:nvCxnSpPr>
        <p:spPr bwMode="auto">
          <a:xfrm flipV="1">
            <a:off x="4400550" y="4919663"/>
            <a:ext cx="222250" cy="444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045" name="Straight Connector 299"/>
          <p:cNvCxnSpPr>
            <a:cxnSpLocks noChangeShapeType="1"/>
          </p:cNvCxnSpPr>
          <p:nvPr/>
        </p:nvCxnSpPr>
        <p:spPr bwMode="auto">
          <a:xfrm flipV="1">
            <a:off x="4127500" y="4751388"/>
            <a:ext cx="177800" cy="106362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046" name="Straight Connector 300"/>
          <p:cNvCxnSpPr>
            <a:cxnSpLocks noChangeShapeType="1"/>
            <a:stCxn id="444" idx="6"/>
          </p:cNvCxnSpPr>
          <p:nvPr/>
        </p:nvCxnSpPr>
        <p:spPr bwMode="auto">
          <a:xfrm flipV="1">
            <a:off x="3841751" y="5038725"/>
            <a:ext cx="188913" cy="952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047" name="Straight Connector 301"/>
          <p:cNvCxnSpPr>
            <a:cxnSpLocks noChangeShapeType="1"/>
          </p:cNvCxnSpPr>
          <p:nvPr/>
        </p:nvCxnSpPr>
        <p:spPr bwMode="auto">
          <a:xfrm flipV="1">
            <a:off x="4597401" y="4967289"/>
            <a:ext cx="231775" cy="244475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048" name="Straight Connector 302"/>
          <p:cNvCxnSpPr>
            <a:cxnSpLocks noChangeShapeType="1"/>
          </p:cNvCxnSpPr>
          <p:nvPr/>
        </p:nvCxnSpPr>
        <p:spPr bwMode="auto">
          <a:xfrm flipH="1" flipV="1">
            <a:off x="5048251" y="4954588"/>
            <a:ext cx="327025" cy="119062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049" name="Straight Connector 303"/>
          <p:cNvCxnSpPr>
            <a:cxnSpLocks noChangeShapeType="1"/>
          </p:cNvCxnSpPr>
          <p:nvPr/>
        </p:nvCxnSpPr>
        <p:spPr bwMode="auto">
          <a:xfrm flipV="1">
            <a:off x="5035550" y="4619626"/>
            <a:ext cx="260350" cy="188913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050" name="Straight Connector 304"/>
          <p:cNvCxnSpPr>
            <a:cxnSpLocks noChangeShapeType="1"/>
            <a:endCxn id="505" idx="7"/>
          </p:cNvCxnSpPr>
          <p:nvPr/>
        </p:nvCxnSpPr>
        <p:spPr bwMode="auto">
          <a:xfrm flipH="1" flipV="1">
            <a:off x="4081463" y="4494214"/>
            <a:ext cx="207962" cy="84137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7051" name="TextBox 39958"/>
          <p:cNvSpPr txBox="1">
            <a:spLocks noChangeArrowheads="1"/>
          </p:cNvSpPr>
          <p:nvPr/>
        </p:nvSpPr>
        <p:spPr bwMode="auto">
          <a:xfrm>
            <a:off x="3179763" y="4533901"/>
            <a:ext cx="100380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i="1" dirty="0">
                <a:solidFill>
                  <a:schemeClr val="accent4"/>
                </a:solidFill>
                <a:latin typeface="Comic Sans MS" panose="030F0702030302020204" pitchFamily="66" charset="0"/>
              </a:rPr>
              <a:t>ISP C</a:t>
            </a:r>
          </a:p>
        </p:txBody>
      </p:sp>
      <p:grpSp>
        <p:nvGrpSpPr>
          <p:cNvPr id="87052" name="Group 347"/>
          <p:cNvGrpSpPr>
            <a:grpSpLocks/>
          </p:cNvGrpSpPr>
          <p:nvPr/>
        </p:nvGrpSpPr>
        <p:grpSpPr bwMode="auto">
          <a:xfrm>
            <a:off x="5056189" y="4419600"/>
            <a:ext cx="485775" cy="211138"/>
            <a:chOff x="1871277" y="1576300"/>
            <a:chExt cx="1128371" cy="437860"/>
          </a:xfrm>
        </p:grpSpPr>
        <p:sp>
          <p:nvSpPr>
            <p:cNvPr id="496" name="Oval 495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97" name="Rectangle 496"/>
            <p:cNvSpPr/>
            <p:nvPr/>
          </p:nvSpPr>
          <p:spPr bwMode="auto">
            <a:xfrm>
              <a:off x="1871277" y="1740909"/>
              <a:ext cx="1128371" cy="115227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98" name="Oval 497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99" name="Freeform 498"/>
            <p:cNvSpPr/>
            <p:nvPr/>
          </p:nvSpPr>
          <p:spPr bwMode="auto">
            <a:xfrm>
              <a:off x="2158901" y="1671774"/>
              <a:ext cx="549434" cy="16131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00" name="Freeform 499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01" name="Freeform 500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02" name="Freeform 501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503" name="Straight Connector 502"/>
            <p:cNvCxnSpPr>
              <a:cxnSpLocks noChangeShapeType="1"/>
              <a:endCxn id="498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04" name="Straight Connector 503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7053" name="Group 347"/>
          <p:cNvGrpSpPr>
            <a:grpSpLocks/>
          </p:cNvGrpSpPr>
          <p:nvPr/>
        </p:nvGrpSpPr>
        <p:grpSpPr bwMode="auto">
          <a:xfrm>
            <a:off x="4587875" y="4773614"/>
            <a:ext cx="484188" cy="211137"/>
            <a:chOff x="1871277" y="1576300"/>
            <a:chExt cx="1128371" cy="437860"/>
          </a:xfrm>
        </p:grpSpPr>
        <p:sp>
          <p:nvSpPr>
            <p:cNvPr id="478" name="Oval 477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79" name="Rectangle 478"/>
            <p:cNvSpPr/>
            <p:nvPr/>
          </p:nvSpPr>
          <p:spPr bwMode="auto">
            <a:xfrm>
              <a:off x="1871277" y="1740909"/>
              <a:ext cx="1128371" cy="115226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80" name="Oval 479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81" name="Freeform 480"/>
            <p:cNvSpPr/>
            <p:nvPr/>
          </p:nvSpPr>
          <p:spPr bwMode="auto">
            <a:xfrm>
              <a:off x="2159844" y="1671772"/>
              <a:ext cx="547537" cy="161318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82" name="Freeform 481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83" name="Freeform 482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84" name="Freeform 483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485" name="Straight Connector 484"/>
            <p:cNvCxnSpPr>
              <a:cxnSpLocks noChangeShapeType="1"/>
              <a:endCxn id="480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86" name="Straight Connector 485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7054" name="Group 347"/>
          <p:cNvGrpSpPr>
            <a:grpSpLocks/>
          </p:cNvGrpSpPr>
          <p:nvPr/>
        </p:nvGrpSpPr>
        <p:grpSpPr bwMode="auto">
          <a:xfrm>
            <a:off x="4148139" y="4560889"/>
            <a:ext cx="484187" cy="211137"/>
            <a:chOff x="1871277" y="1576300"/>
            <a:chExt cx="1128371" cy="437860"/>
          </a:xfrm>
        </p:grpSpPr>
        <p:sp>
          <p:nvSpPr>
            <p:cNvPr id="469" name="Oval 468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70" name="Rectangle 469"/>
            <p:cNvSpPr/>
            <p:nvPr/>
          </p:nvSpPr>
          <p:spPr bwMode="auto">
            <a:xfrm>
              <a:off x="1871277" y="1740909"/>
              <a:ext cx="1128371" cy="115226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71" name="Oval 470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72" name="Freeform 471"/>
            <p:cNvSpPr/>
            <p:nvPr/>
          </p:nvSpPr>
          <p:spPr bwMode="auto">
            <a:xfrm>
              <a:off x="2159844" y="1671772"/>
              <a:ext cx="547538" cy="161318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73" name="Freeform 472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74" name="Freeform 473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75" name="Freeform 474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476" name="Straight Connector 475"/>
            <p:cNvCxnSpPr>
              <a:cxnSpLocks noChangeShapeType="1"/>
              <a:endCxn id="471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77" name="Straight Connector 476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7055" name="Group 347"/>
          <p:cNvGrpSpPr>
            <a:grpSpLocks/>
          </p:cNvGrpSpPr>
          <p:nvPr/>
        </p:nvGrpSpPr>
        <p:grpSpPr bwMode="auto">
          <a:xfrm>
            <a:off x="3941764" y="4854575"/>
            <a:ext cx="484187" cy="211138"/>
            <a:chOff x="1871277" y="1576300"/>
            <a:chExt cx="1128371" cy="437860"/>
          </a:xfrm>
        </p:grpSpPr>
        <p:sp>
          <p:nvSpPr>
            <p:cNvPr id="460" name="Oval 459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61" name="Rectangle 460"/>
            <p:cNvSpPr/>
            <p:nvPr/>
          </p:nvSpPr>
          <p:spPr bwMode="auto">
            <a:xfrm>
              <a:off x="1871277" y="1740909"/>
              <a:ext cx="1128371" cy="115227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62" name="Oval 461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63" name="Freeform 462"/>
            <p:cNvSpPr/>
            <p:nvPr/>
          </p:nvSpPr>
          <p:spPr bwMode="auto">
            <a:xfrm>
              <a:off x="2159844" y="1671774"/>
              <a:ext cx="547538" cy="16131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64" name="Freeform 463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65" name="Freeform 464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66" name="Freeform 465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467" name="Straight Connector 466"/>
            <p:cNvCxnSpPr>
              <a:cxnSpLocks noChangeShapeType="1"/>
              <a:endCxn id="462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68" name="Straight Connector 467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87056" name="Oval 3"/>
          <p:cNvSpPr>
            <a:spLocks noChangeArrowheads="1"/>
          </p:cNvSpPr>
          <p:nvPr/>
        </p:nvSpPr>
        <p:spPr bwMode="auto">
          <a:xfrm>
            <a:off x="6138863" y="3649664"/>
            <a:ext cx="3219450" cy="134302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cxnSp>
        <p:nvCxnSpPr>
          <p:cNvPr id="87057" name="Straight Connector 10"/>
          <p:cNvCxnSpPr>
            <a:cxnSpLocks noChangeShapeType="1"/>
            <a:stCxn id="599" idx="7"/>
          </p:cNvCxnSpPr>
          <p:nvPr/>
        </p:nvCxnSpPr>
        <p:spPr bwMode="auto">
          <a:xfrm>
            <a:off x="7272339" y="3886200"/>
            <a:ext cx="1062037" cy="698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058" name="Straight Connector 297"/>
          <p:cNvCxnSpPr>
            <a:cxnSpLocks noChangeShapeType="1"/>
          </p:cNvCxnSpPr>
          <p:nvPr/>
        </p:nvCxnSpPr>
        <p:spPr bwMode="auto">
          <a:xfrm>
            <a:off x="7823200" y="4176713"/>
            <a:ext cx="120650" cy="825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059" name="Straight Connector 298"/>
          <p:cNvCxnSpPr>
            <a:cxnSpLocks noChangeShapeType="1"/>
          </p:cNvCxnSpPr>
          <p:nvPr/>
        </p:nvCxnSpPr>
        <p:spPr bwMode="auto">
          <a:xfrm flipV="1">
            <a:off x="7623175" y="4376738"/>
            <a:ext cx="242888" cy="444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060" name="Straight Connector 299"/>
          <p:cNvCxnSpPr>
            <a:cxnSpLocks noChangeShapeType="1"/>
          </p:cNvCxnSpPr>
          <p:nvPr/>
        </p:nvCxnSpPr>
        <p:spPr bwMode="auto">
          <a:xfrm flipV="1">
            <a:off x="7324726" y="4205288"/>
            <a:ext cx="195263" cy="106362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061" name="Straight Connector 300"/>
          <p:cNvCxnSpPr>
            <a:cxnSpLocks noChangeShapeType="1"/>
            <a:stCxn id="536" idx="6"/>
          </p:cNvCxnSpPr>
          <p:nvPr/>
        </p:nvCxnSpPr>
        <p:spPr bwMode="auto">
          <a:xfrm flipV="1">
            <a:off x="7011989" y="4497388"/>
            <a:ext cx="206375" cy="952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062" name="Straight Connector 301"/>
          <p:cNvCxnSpPr>
            <a:cxnSpLocks noChangeShapeType="1"/>
          </p:cNvCxnSpPr>
          <p:nvPr/>
        </p:nvCxnSpPr>
        <p:spPr bwMode="auto">
          <a:xfrm flipV="1">
            <a:off x="7839075" y="4424363"/>
            <a:ext cx="254000" cy="2476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063" name="Straight Connector 302"/>
          <p:cNvCxnSpPr>
            <a:cxnSpLocks noChangeShapeType="1"/>
          </p:cNvCxnSpPr>
          <p:nvPr/>
        </p:nvCxnSpPr>
        <p:spPr bwMode="auto">
          <a:xfrm flipH="1" flipV="1">
            <a:off x="8302626" y="4403725"/>
            <a:ext cx="358775" cy="1206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064" name="Straight Connector 303"/>
          <p:cNvCxnSpPr>
            <a:cxnSpLocks noChangeShapeType="1"/>
          </p:cNvCxnSpPr>
          <p:nvPr/>
        </p:nvCxnSpPr>
        <p:spPr bwMode="auto">
          <a:xfrm flipV="1">
            <a:off x="8318500" y="4070350"/>
            <a:ext cx="285750" cy="192088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065" name="Straight Connector 304"/>
          <p:cNvCxnSpPr>
            <a:cxnSpLocks noChangeShapeType="1"/>
            <a:endCxn id="597" idx="7"/>
          </p:cNvCxnSpPr>
          <p:nvPr/>
        </p:nvCxnSpPr>
        <p:spPr bwMode="auto">
          <a:xfrm flipH="1" flipV="1">
            <a:off x="7273926" y="3943351"/>
            <a:ext cx="227013" cy="85725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7066" name="TextBox 39958"/>
          <p:cNvSpPr txBox="1">
            <a:spLocks noChangeArrowheads="1"/>
          </p:cNvSpPr>
          <p:nvPr/>
        </p:nvSpPr>
        <p:spPr bwMode="auto">
          <a:xfrm>
            <a:off x="6288088" y="3983039"/>
            <a:ext cx="101181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i="1" dirty="0">
                <a:solidFill>
                  <a:schemeClr val="accent4"/>
                </a:solidFill>
                <a:latin typeface="Comic Sans MS" panose="030F0702030302020204" pitchFamily="66" charset="0"/>
              </a:rPr>
              <a:t>ISP B</a:t>
            </a:r>
          </a:p>
        </p:txBody>
      </p:sp>
      <p:grpSp>
        <p:nvGrpSpPr>
          <p:cNvPr id="87067" name="Group 347"/>
          <p:cNvGrpSpPr>
            <a:grpSpLocks/>
          </p:cNvGrpSpPr>
          <p:nvPr/>
        </p:nvGrpSpPr>
        <p:grpSpPr bwMode="auto">
          <a:xfrm>
            <a:off x="6821489" y="3752851"/>
            <a:ext cx="530225" cy="214313"/>
            <a:chOff x="1871277" y="1576300"/>
            <a:chExt cx="1128371" cy="437860"/>
          </a:xfrm>
        </p:grpSpPr>
        <p:sp>
          <p:nvSpPr>
            <p:cNvPr id="597" name="Oval 596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98" name="Rectangle 597"/>
            <p:cNvSpPr/>
            <p:nvPr/>
          </p:nvSpPr>
          <p:spPr bwMode="auto">
            <a:xfrm>
              <a:off x="1871277" y="1738470"/>
              <a:ext cx="1128371" cy="116762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99" name="Oval 598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00" name="Freeform 599"/>
            <p:cNvSpPr/>
            <p:nvPr/>
          </p:nvSpPr>
          <p:spPr bwMode="auto">
            <a:xfrm>
              <a:off x="2158436" y="1673602"/>
              <a:ext cx="550673" cy="162170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01" name="Freeform 600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02" name="Freeform 601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03" name="Freeform 602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604" name="Straight Connector 603"/>
            <p:cNvCxnSpPr>
              <a:cxnSpLocks noChangeShapeType="1"/>
              <a:endCxn id="599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05" name="Straight Connector 604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7068" name="Group 347"/>
          <p:cNvGrpSpPr>
            <a:grpSpLocks/>
          </p:cNvGrpSpPr>
          <p:nvPr/>
        </p:nvGrpSpPr>
        <p:grpSpPr bwMode="auto">
          <a:xfrm>
            <a:off x="7827964" y="4227513"/>
            <a:ext cx="530225" cy="214312"/>
            <a:chOff x="1871277" y="1576300"/>
            <a:chExt cx="1128371" cy="437860"/>
          </a:xfrm>
        </p:grpSpPr>
        <p:sp>
          <p:nvSpPr>
            <p:cNvPr id="570" name="Oval 569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71" name="Rectangle 570"/>
            <p:cNvSpPr/>
            <p:nvPr/>
          </p:nvSpPr>
          <p:spPr bwMode="auto">
            <a:xfrm>
              <a:off x="1871277" y="1738471"/>
              <a:ext cx="1128371" cy="11676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72" name="Oval 571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73" name="Freeform 572"/>
            <p:cNvSpPr/>
            <p:nvPr/>
          </p:nvSpPr>
          <p:spPr bwMode="auto">
            <a:xfrm>
              <a:off x="2158436" y="1673602"/>
              <a:ext cx="550673" cy="162171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74" name="Freeform 573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75" name="Freeform 574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76" name="Freeform 575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577" name="Straight Connector 576"/>
            <p:cNvCxnSpPr>
              <a:cxnSpLocks noChangeShapeType="1"/>
              <a:endCxn id="572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78" name="Straight Connector 577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7069" name="Group 347"/>
          <p:cNvGrpSpPr>
            <a:grpSpLocks/>
          </p:cNvGrpSpPr>
          <p:nvPr/>
        </p:nvGrpSpPr>
        <p:grpSpPr bwMode="auto">
          <a:xfrm>
            <a:off x="7346951" y="4011613"/>
            <a:ext cx="530225" cy="214312"/>
            <a:chOff x="1871277" y="1576300"/>
            <a:chExt cx="1128371" cy="437860"/>
          </a:xfrm>
        </p:grpSpPr>
        <p:sp>
          <p:nvSpPr>
            <p:cNvPr id="561" name="Oval 560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62" name="Rectangle 561"/>
            <p:cNvSpPr/>
            <p:nvPr/>
          </p:nvSpPr>
          <p:spPr bwMode="auto">
            <a:xfrm>
              <a:off x="1871277" y="1738471"/>
              <a:ext cx="1128371" cy="11676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63" name="Oval 562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64" name="Freeform 563"/>
            <p:cNvSpPr/>
            <p:nvPr/>
          </p:nvSpPr>
          <p:spPr bwMode="auto">
            <a:xfrm>
              <a:off x="2158438" y="1673602"/>
              <a:ext cx="550671" cy="162171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65" name="Freeform 564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66" name="Freeform 565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67" name="Freeform 566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568" name="Straight Connector 567"/>
            <p:cNvCxnSpPr>
              <a:cxnSpLocks noChangeShapeType="1"/>
              <a:endCxn id="563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69" name="Straight Connector 568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7070" name="Group 347"/>
          <p:cNvGrpSpPr>
            <a:grpSpLocks/>
          </p:cNvGrpSpPr>
          <p:nvPr/>
        </p:nvGrpSpPr>
        <p:grpSpPr bwMode="auto">
          <a:xfrm>
            <a:off x="7121526" y="4310063"/>
            <a:ext cx="530225" cy="214312"/>
            <a:chOff x="1871277" y="1576300"/>
            <a:chExt cx="1128371" cy="437860"/>
          </a:xfrm>
        </p:grpSpPr>
        <p:sp>
          <p:nvSpPr>
            <p:cNvPr id="552" name="Oval 551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53" name="Rectangle 552"/>
            <p:cNvSpPr/>
            <p:nvPr/>
          </p:nvSpPr>
          <p:spPr bwMode="auto">
            <a:xfrm>
              <a:off x="1871277" y="1738471"/>
              <a:ext cx="1128371" cy="11676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54" name="Oval 553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55" name="Freeform 554"/>
            <p:cNvSpPr/>
            <p:nvPr/>
          </p:nvSpPr>
          <p:spPr bwMode="auto">
            <a:xfrm>
              <a:off x="2158438" y="1673602"/>
              <a:ext cx="550671" cy="162171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56" name="Freeform 555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57" name="Freeform 556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58" name="Freeform 557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559" name="Straight Connector 558"/>
            <p:cNvCxnSpPr>
              <a:cxnSpLocks noChangeShapeType="1"/>
              <a:endCxn id="554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60" name="Straight Connector 559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87071" name="Oval 3"/>
          <p:cNvSpPr>
            <a:spLocks noChangeArrowheads="1"/>
          </p:cNvSpPr>
          <p:nvPr/>
        </p:nvSpPr>
        <p:spPr bwMode="auto">
          <a:xfrm>
            <a:off x="3257550" y="2725739"/>
            <a:ext cx="3475038" cy="138112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cxnSp>
        <p:nvCxnSpPr>
          <p:cNvPr id="87072" name="Straight Connector 10"/>
          <p:cNvCxnSpPr>
            <a:cxnSpLocks noChangeShapeType="1"/>
            <a:stCxn id="415" idx="7"/>
          </p:cNvCxnSpPr>
          <p:nvPr/>
        </p:nvCxnSpPr>
        <p:spPr bwMode="auto">
          <a:xfrm>
            <a:off x="4481514" y="2968626"/>
            <a:ext cx="1146175" cy="73025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073" name="Straight Connector 297"/>
          <p:cNvCxnSpPr>
            <a:cxnSpLocks noChangeShapeType="1"/>
          </p:cNvCxnSpPr>
          <p:nvPr/>
        </p:nvCxnSpPr>
        <p:spPr bwMode="auto">
          <a:xfrm>
            <a:off x="5075239" y="3268664"/>
            <a:ext cx="130175" cy="84137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074" name="Straight Connector 298"/>
          <p:cNvCxnSpPr>
            <a:cxnSpLocks noChangeShapeType="1"/>
          </p:cNvCxnSpPr>
          <p:nvPr/>
        </p:nvCxnSpPr>
        <p:spPr bwMode="auto">
          <a:xfrm flipV="1">
            <a:off x="4859339" y="3473450"/>
            <a:ext cx="263525" cy="46038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075" name="Straight Connector 299"/>
          <p:cNvCxnSpPr>
            <a:cxnSpLocks noChangeShapeType="1"/>
          </p:cNvCxnSpPr>
          <p:nvPr/>
        </p:nvCxnSpPr>
        <p:spPr bwMode="auto">
          <a:xfrm flipV="1">
            <a:off x="4538663" y="3297239"/>
            <a:ext cx="209550" cy="109537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076" name="Straight Connector 300"/>
          <p:cNvCxnSpPr>
            <a:cxnSpLocks noChangeShapeType="1"/>
            <a:stCxn id="352" idx="6"/>
          </p:cNvCxnSpPr>
          <p:nvPr/>
        </p:nvCxnSpPr>
        <p:spPr bwMode="auto">
          <a:xfrm flipV="1">
            <a:off x="4200525" y="3597276"/>
            <a:ext cx="222250" cy="98425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077" name="Straight Connector 301"/>
          <p:cNvCxnSpPr>
            <a:cxnSpLocks noChangeShapeType="1"/>
          </p:cNvCxnSpPr>
          <p:nvPr/>
        </p:nvCxnSpPr>
        <p:spPr bwMode="auto">
          <a:xfrm flipV="1">
            <a:off x="5092700" y="3522663"/>
            <a:ext cx="273050" cy="25400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078" name="Straight Connector 302"/>
          <p:cNvCxnSpPr>
            <a:cxnSpLocks noChangeShapeType="1"/>
          </p:cNvCxnSpPr>
          <p:nvPr/>
        </p:nvCxnSpPr>
        <p:spPr bwMode="auto">
          <a:xfrm flipH="1" flipV="1">
            <a:off x="5624513" y="3508376"/>
            <a:ext cx="387350" cy="125413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079" name="Straight Connector 303"/>
          <p:cNvCxnSpPr>
            <a:cxnSpLocks noChangeShapeType="1"/>
          </p:cNvCxnSpPr>
          <p:nvPr/>
        </p:nvCxnSpPr>
        <p:spPr bwMode="auto">
          <a:xfrm flipV="1">
            <a:off x="5610226" y="3159125"/>
            <a:ext cx="307975" cy="198438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080" name="Straight Connector 304"/>
          <p:cNvCxnSpPr>
            <a:cxnSpLocks noChangeShapeType="1"/>
            <a:endCxn id="413" idx="7"/>
          </p:cNvCxnSpPr>
          <p:nvPr/>
        </p:nvCxnSpPr>
        <p:spPr bwMode="auto">
          <a:xfrm flipH="1" flipV="1">
            <a:off x="4483101" y="3028951"/>
            <a:ext cx="246063" cy="87313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7081" name="TextBox 39958"/>
          <p:cNvSpPr txBox="1">
            <a:spLocks noChangeArrowheads="1"/>
          </p:cNvSpPr>
          <p:nvPr/>
        </p:nvSpPr>
        <p:spPr bwMode="auto">
          <a:xfrm>
            <a:off x="3417889" y="3070226"/>
            <a:ext cx="104227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i="1" dirty="0">
                <a:solidFill>
                  <a:schemeClr val="accent4"/>
                </a:solidFill>
                <a:latin typeface="Comic Sans MS" panose="030F0702030302020204" pitchFamily="66" charset="0"/>
              </a:rPr>
              <a:t>ISP A</a:t>
            </a:r>
          </a:p>
        </p:txBody>
      </p:sp>
      <p:grpSp>
        <p:nvGrpSpPr>
          <p:cNvPr id="87082" name="Group 347"/>
          <p:cNvGrpSpPr>
            <a:grpSpLocks/>
          </p:cNvGrpSpPr>
          <p:nvPr/>
        </p:nvGrpSpPr>
        <p:grpSpPr bwMode="auto">
          <a:xfrm>
            <a:off x="5884864" y="3562351"/>
            <a:ext cx="573087" cy="220663"/>
            <a:chOff x="1871277" y="1576300"/>
            <a:chExt cx="1128371" cy="437860"/>
          </a:xfrm>
        </p:grpSpPr>
        <p:sp>
          <p:nvSpPr>
            <p:cNvPr id="395" name="Oval 394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96" name="Rectangle 395"/>
            <p:cNvSpPr/>
            <p:nvPr/>
          </p:nvSpPr>
          <p:spPr bwMode="auto">
            <a:xfrm>
              <a:off x="1871277" y="1740103"/>
              <a:ext cx="1128371" cy="11655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97" name="Oval 396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98" name="Freeform 397"/>
            <p:cNvSpPr/>
            <p:nvPr/>
          </p:nvSpPr>
          <p:spPr bwMode="auto">
            <a:xfrm>
              <a:off x="2158840" y="1673953"/>
              <a:ext cx="550120" cy="160652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99" name="Freeform 398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00" name="Freeform 399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01" name="Freeform 400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402" name="Straight Connector 401"/>
            <p:cNvCxnSpPr>
              <a:cxnSpLocks noChangeShapeType="1"/>
              <a:endCxn id="397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03" name="Straight Connector 402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7083" name="Group 347"/>
          <p:cNvGrpSpPr>
            <a:grpSpLocks/>
          </p:cNvGrpSpPr>
          <p:nvPr/>
        </p:nvGrpSpPr>
        <p:grpSpPr bwMode="auto">
          <a:xfrm>
            <a:off x="5081588" y="3321051"/>
            <a:ext cx="571500" cy="220663"/>
            <a:chOff x="1871277" y="1576300"/>
            <a:chExt cx="1128371" cy="437860"/>
          </a:xfrm>
        </p:grpSpPr>
        <p:sp>
          <p:nvSpPr>
            <p:cNvPr id="386" name="Oval 385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87" name="Rectangle 386"/>
            <p:cNvSpPr/>
            <p:nvPr/>
          </p:nvSpPr>
          <p:spPr bwMode="auto">
            <a:xfrm>
              <a:off x="1871277" y="1740103"/>
              <a:ext cx="1128371" cy="11655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88" name="Oval 387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89" name="Freeform 388"/>
            <p:cNvSpPr/>
            <p:nvPr/>
          </p:nvSpPr>
          <p:spPr bwMode="auto">
            <a:xfrm>
              <a:off x="2159638" y="1673953"/>
              <a:ext cx="548513" cy="160652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90" name="Freeform 389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91" name="Freeform 390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92" name="Freeform 391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393" name="Straight Connector 392"/>
            <p:cNvCxnSpPr>
              <a:cxnSpLocks noChangeShapeType="1"/>
              <a:endCxn id="388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94" name="Straight Connector 393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7084" name="Group 347"/>
          <p:cNvGrpSpPr>
            <a:grpSpLocks/>
          </p:cNvGrpSpPr>
          <p:nvPr/>
        </p:nvGrpSpPr>
        <p:grpSpPr bwMode="auto">
          <a:xfrm>
            <a:off x="4560889" y="3098801"/>
            <a:ext cx="573087" cy="219075"/>
            <a:chOff x="1871277" y="1576300"/>
            <a:chExt cx="1128371" cy="437860"/>
          </a:xfrm>
        </p:grpSpPr>
        <p:sp>
          <p:nvSpPr>
            <p:cNvPr id="377" name="Oval 376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78" name="Rectangle 377"/>
            <p:cNvSpPr/>
            <p:nvPr/>
          </p:nvSpPr>
          <p:spPr bwMode="auto">
            <a:xfrm>
              <a:off x="1871277" y="1738119"/>
              <a:ext cx="1128371" cy="117396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79" name="Oval 378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80" name="Freeform 379"/>
            <p:cNvSpPr/>
            <p:nvPr/>
          </p:nvSpPr>
          <p:spPr bwMode="auto">
            <a:xfrm>
              <a:off x="2158840" y="1674661"/>
              <a:ext cx="550120" cy="15864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81" name="Freeform 380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82" name="Freeform 381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83" name="Freeform 382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384" name="Straight Connector 383"/>
            <p:cNvCxnSpPr>
              <a:cxnSpLocks noChangeShapeType="1"/>
              <a:endCxn id="379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85" name="Straight Connector 384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7085" name="Group 347"/>
          <p:cNvGrpSpPr>
            <a:grpSpLocks/>
          </p:cNvGrpSpPr>
          <p:nvPr/>
        </p:nvGrpSpPr>
        <p:grpSpPr bwMode="auto">
          <a:xfrm>
            <a:off x="4318000" y="3405189"/>
            <a:ext cx="573088" cy="219075"/>
            <a:chOff x="1871277" y="1576300"/>
            <a:chExt cx="1128371" cy="437860"/>
          </a:xfrm>
        </p:grpSpPr>
        <p:sp>
          <p:nvSpPr>
            <p:cNvPr id="368" name="Oval 367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69" name="Rectangle 368"/>
            <p:cNvSpPr/>
            <p:nvPr/>
          </p:nvSpPr>
          <p:spPr bwMode="auto">
            <a:xfrm>
              <a:off x="1871277" y="1738117"/>
              <a:ext cx="1128371" cy="117398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70" name="Oval 369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71" name="Freeform 370"/>
            <p:cNvSpPr/>
            <p:nvPr/>
          </p:nvSpPr>
          <p:spPr bwMode="auto">
            <a:xfrm>
              <a:off x="2158839" y="1674659"/>
              <a:ext cx="550119" cy="15864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72" name="Freeform 371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73" name="Freeform 372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74" name="Freeform 373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375" name="Straight Connector 374"/>
            <p:cNvCxnSpPr>
              <a:cxnSpLocks noChangeShapeType="1"/>
              <a:endCxn id="370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76" name="Straight Connector 375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7086" name="Group 347"/>
          <p:cNvGrpSpPr>
            <a:grpSpLocks/>
          </p:cNvGrpSpPr>
          <p:nvPr/>
        </p:nvGrpSpPr>
        <p:grpSpPr bwMode="auto">
          <a:xfrm>
            <a:off x="4865689" y="3759201"/>
            <a:ext cx="573087" cy="220663"/>
            <a:chOff x="1871277" y="1576300"/>
            <a:chExt cx="1128371" cy="437860"/>
          </a:xfrm>
        </p:grpSpPr>
        <p:sp>
          <p:nvSpPr>
            <p:cNvPr id="359" name="Oval 358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60" name="Rectangle 359"/>
            <p:cNvSpPr/>
            <p:nvPr/>
          </p:nvSpPr>
          <p:spPr bwMode="auto">
            <a:xfrm>
              <a:off x="1871277" y="1740103"/>
              <a:ext cx="1128371" cy="11655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61" name="Oval 360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62" name="Freeform 361"/>
            <p:cNvSpPr/>
            <p:nvPr/>
          </p:nvSpPr>
          <p:spPr bwMode="auto">
            <a:xfrm>
              <a:off x="2158840" y="1673953"/>
              <a:ext cx="550120" cy="160652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63" name="Freeform 362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64" name="Freeform 363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65" name="Freeform 364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366" name="Straight Connector 365"/>
            <p:cNvCxnSpPr>
              <a:cxnSpLocks noChangeShapeType="1"/>
              <a:endCxn id="361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67" name="Straight Connector 366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7087" name="Group 347"/>
          <p:cNvGrpSpPr>
            <a:grpSpLocks/>
          </p:cNvGrpSpPr>
          <p:nvPr/>
        </p:nvGrpSpPr>
        <p:grpSpPr bwMode="auto">
          <a:xfrm>
            <a:off x="3629025" y="3614738"/>
            <a:ext cx="573088" cy="220662"/>
            <a:chOff x="1871277" y="1576300"/>
            <a:chExt cx="1128371" cy="437860"/>
          </a:xfrm>
        </p:grpSpPr>
        <p:sp>
          <p:nvSpPr>
            <p:cNvPr id="350" name="Oval 349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1" name="Rectangle 350"/>
            <p:cNvSpPr/>
            <p:nvPr/>
          </p:nvSpPr>
          <p:spPr bwMode="auto">
            <a:xfrm>
              <a:off x="1871277" y="1740104"/>
              <a:ext cx="1128371" cy="116552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2" name="Oval 351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3" name="Freeform 352"/>
            <p:cNvSpPr/>
            <p:nvPr/>
          </p:nvSpPr>
          <p:spPr bwMode="auto">
            <a:xfrm>
              <a:off x="2158839" y="1673951"/>
              <a:ext cx="550119" cy="16065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4" name="Freeform 353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5" name="Freeform 354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6" name="Freeform 355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357" name="Straight Connector 356"/>
            <p:cNvCxnSpPr>
              <a:cxnSpLocks noChangeShapeType="1"/>
              <a:endCxn id="352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58" name="Straight Connector 357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8711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ED5F3CCD-B104-43C5-9F28-0893BDFCF49A}" type="slidenum">
              <a:rPr lang="en-US" altLang="zh-CN" sz="1200" smtClean="0">
                <a:solidFill>
                  <a:schemeClr val="accent4"/>
                </a:solidFill>
                <a:latin typeface="Tahoma" panose="020B0604030504040204" pitchFamily="34" charset="0"/>
              </a:rPr>
              <a:pPr/>
              <a:t>44</a:t>
            </a:fld>
            <a:endParaRPr lang="en-US" altLang="zh-CN" sz="1200" dirty="0">
              <a:solidFill>
                <a:schemeClr val="accent4"/>
              </a:solidFill>
              <a:latin typeface="Tahoma" panose="020B0604030504040204" pitchFamily="34" charset="0"/>
            </a:endParaRPr>
          </a:p>
        </p:txBody>
      </p:sp>
      <p:sp>
        <p:nvSpPr>
          <p:cNvPr id="8708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65100"/>
            <a:ext cx="8353425" cy="650875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zh-CN" sz="3600" dirty="0"/>
              <a:t>Internet structure: network of networks</a:t>
            </a:r>
            <a:endParaRPr lang="en-US" altLang="zh-CN" dirty="0"/>
          </a:p>
        </p:txBody>
      </p:sp>
      <p:pic>
        <p:nvPicPr>
          <p:cNvPr id="87089" name="Picture 76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0" y="739577"/>
            <a:ext cx="8414932" cy="111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7090" name="Group 2"/>
          <p:cNvGrpSpPr>
            <a:grpSpLocks/>
          </p:cNvGrpSpPr>
          <p:nvPr/>
        </p:nvGrpSpPr>
        <p:grpSpPr bwMode="auto">
          <a:xfrm>
            <a:off x="3349625" y="2241551"/>
            <a:ext cx="647700" cy="417513"/>
            <a:chOff x="3053396" y="4304255"/>
            <a:chExt cx="648422" cy="418253"/>
          </a:xfrm>
        </p:grpSpPr>
        <p:sp>
          <p:nvSpPr>
            <p:cNvPr id="87285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7286" name="TextBox 1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87091" name="Group 135"/>
          <p:cNvGrpSpPr>
            <a:grpSpLocks/>
          </p:cNvGrpSpPr>
          <p:nvPr/>
        </p:nvGrpSpPr>
        <p:grpSpPr bwMode="auto">
          <a:xfrm>
            <a:off x="7858125" y="2495551"/>
            <a:ext cx="649288" cy="417513"/>
            <a:chOff x="3053396" y="4304255"/>
            <a:chExt cx="648422" cy="418253"/>
          </a:xfrm>
        </p:grpSpPr>
        <p:sp>
          <p:nvSpPr>
            <p:cNvPr id="87283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7284" name="TextBox 137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87092" name="Group 138"/>
          <p:cNvGrpSpPr>
            <a:grpSpLocks/>
          </p:cNvGrpSpPr>
          <p:nvPr/>
        </p:nvGrpSpPr>
        <p:grpSpPr bwMode="auto">
          <a:xfrm>
            <a:off x="2765425" y="5353051"/>
            <a:ext cx="647700" cy="417513"/>
            <a:chOff x="3053396" y="4304255"/>
            <a:chExt cx="648422" cy="418253"/>
          </a:xfrm>
        </p:grpSpPr>
        <p:sp>
          <p:nvSpPr>
            <p:cNvPr id="87281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7282" name="TextBox 140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87093" name="Group 141"/>
          <p:cNvGrpSpPr>
            <a:grpSpLocks/>
          </p:cNvGrpSpPr>
          <p:nvPr/>
        </p:nvGrpSpPr>
        <p:grpSpPr bwMode="auto">
          <a:xfrm>
            <a:off x="2346325" y="4730751"/>
            <a:ext cx="647700" cy="417513"/>
            <a:chOff x="3053396" y="4304255"/>
            <a:chExt cx="648422" cy="418253"/>
          </a:xfrm>
        </p:grpSpPr>
        <p:sp>
          <p:nvSpPr>
            <p:cNvPr id="87279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7280" name="TextBox 143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87094" name="Group 147"/>
          <p:cNvGrpSpPr>
            <a:grpSpLocks/>
          </p:cNvGrpSpPr>
          <p:nvPr/>
        </p:nvGrpSpPr>
        <p:grpSpPr bwMode="auto">
          <a:xfrm>
            <a:off x="8607425" y="2927351"/>
            <a:ext cx="649288" cy="417513"/>
            <a:chOff x="3053396" y="4304255"/>
            <a:chExt cx="648422" cy="418253"/>
          </a:xfrm>
        </p:grpSpPr>
        <p:sp>
          <p:nvSpPr>
            <p:cNvPr id="87277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7278" name="TextBox 149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87095" name="Group 150"/>
          <p:cNvGrpSpPr>
            <a:grpSpLocks/>
          </p:cNvGrpSpPr>
          <p:nvPr/>
        </p:nvGrpSpPr>
        <p:grpSpPr bwMode="auto">
          <a:xfrm>
            <a:off x="4949825" y="2000251"/>
            <a:ext cx="649288" cy="417513"/>
            <a:chOff x="3053396" y="4304255"/>
            <a:chExt cx="648422" cy="418253"/>
          </a:xfrm>
        </p:grpSpPr>
        <p:sp>
          <p:nvSpPr>
            <p:cNvPr id="87275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7276" name="TextBox 152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87096" name="Group 156"/>
          <p:cNvGrpSpPr>
            <a:grpSpLocks/>
          </p:cNvGrpSpPr>
          <p:nvPr/>
        </p:nvGrpSpPr>
        <p:grpSpPr bwMode="auto">
          <a:xfrm>
            <a:off x="5864225" y="1974851"/>
            <a:ext cx="649288" cy="417513"/>
            <a:chOff x="3053396" y="4304255"/>
            <a:chExt cx="648422" cy="418253"/>
          </a:xfrm>
        </p:grpSpPr>
        <p:sp>
          <p:nvSpPr>
            <p:cNvPr id="87273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7274" name="TextBox 158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87097" name="Group 160"/>
          <p:cNvGrpSpPr>
            <a:grpSpLocks/>
          </p:cNvGrpSpPr>
          <p:nvPr/>
        </p:nvGrpSpPr>
        <p:grpSpPr bwMode="auto">
          <a:xfrm>
            <a:off x="8924925" y="5607051"/>
            <a:ext cx="649288" cy="417513"/>
            <a:chOff x="3053396" y="4304255"/>
            <a:chExt cx="648422" cy="418253"/>
          </a:xfrm>
        </p:grpSpPr>
        <p:sp>
          <p:nvSpPr>
            <p:cNvPr id="87271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7272" name="TextBox 162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87098" name="Group 163"/>
          <p:cNvGrpSpPr>
            <a:grpSpLocks/>
          </p:cNvGrpSpPr>
          <p:nvPr/>
        </p:nvGrpSpPr>
        <p:grpSpPr bwMode="auto">
          <a:xfrm>
            <a:off x="9763125" y="4959351"/>
            <a:ext cx="649288" cy="417513"/>
            <a:chOff x="3053396" y="4304255"/>
            <a:chExt cx="648422" cy="418253"/>
          </a:xfrm>
        </p:grpSpPr>
        <p:sp>
          <p:nvSpPr>
            <p:cNvPr id="87269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7270" name="TextBox 165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87099" name="Group 169"/>
          <p:cNvGrpSpPr>
            <a:grpSpLocks/>
          </p:cNvGrpSpPr>
          <p:nvPr/>
        </p:nvGrpSpPr>
        <p:grpSpPr bwMode="auto">
          <a:xfrm>
            <a:off x="6689725" y="5848351"/>
            <a:ext cx="649288" cy="417513"/>
            <a:chOff x="3053396" y="4304255"/>
            <a:chExt cx="648422" cy="418253"/>
          </a:xfrm>
        </p:grpSpPr>
        <p:sp>
          <p:nvSpPr>
            <p:cNvPr id="87267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7268" name="TextBox 171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87100" name="Group 172"/>
          <p:cNvGrpSpPr>
            <a:grpSpLocks/>
          </p:cNvGrpSpPr>
          <p:nvPr/>
        </p:nvGrpSpPr>
        <p:grpSpPr bwMode="auto">
          <a:xfrm>
            <a:off x="5775325" y="5988051"/>
            <a:ext cx="649288" cy="417513"/>
            <a:chOff x="3053396" y="4304255"/>
            <a:chExt cx="648422" cy="418253"/>
          </a:xfrm>
        </p:grpSpPr>
        <p:sp>
          <p:nvSpPr>
            <p:cNvPr id="87265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7266" name="TextBox 174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87101" name="Group 175"/>
          <p:cNvGrpSpPr>
            <a:grpSpLocks/>
          </p:cNvGrpSpPr>
          <p:nvPr/>
        </p:nvGrpSpPr>
        <p:grpSpPr bwMode="auto">
          <a:xfrm>
            <a:off x="4556125" y="5835651"/>
            <a:ext cx="649288" cy="417513"/>
            <a:chOff x="3053396" y="4304255"/>
            <a:chExt cx="648422" cy="418253"/>
          </a:xfrm>
        </p:grpSpPr>
        <p:sp>
          <p:nvSpPr>
            <p:cNvPr id="87263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7264" name="TextBox 177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sp>
        <p:nvSpPr>
          <p:cNvPr id="87102" name="TextBox 4"/>
          <p:cNvSpPr txBox="1">
            <a:spLocks noChangeArrowheads="1"/>
          </p:cNvSpPr>
          <p:nvPr/>
        </p:nvSpPr>
        <p:spPr bwMode="auto">
          <a:xfrm rot="1053502">
            <a:off x="7022466" y="1899773"/>
            <a:ext cx="42672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2800">
                <a:solidFill>
                  <a:srgbClr val="000099"/>
                </a:solidFill>
                <a:latin typeface="Comic Sans MS" panose="030F0702030302020204" pitchFamily="66" charset="0"/>
              </a:rPr>
              <a:t>…</a:t>
            </a:r>
          </a:p>
        </p:txBody>
      </p:sp>
      <p:sp>
        <p:nvSpPr>
          <p:cNvPr id="87103" name="TextBox 179"/>
          <p:cNvSpPr txBox="1">
            <a:spLocks noChangeArrowheads="1"/>
          </p:cNvSpPr>
          <p:nvPr/>
        </p:nvSpPr>
        <p:spPr bwMode="auto">
          <a:xfrm rot="2829263">
            <a:off x="9309259" y="3372972"/>
            <a:ext cx="42672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2800">
                <a:solidFill>
                  <a:srgbClr val="000099"/>
                </a:solidFill>
                <a:latin typeface="Comic Sans MS" panose="030F0702030302020204" pitchFamily="66" charset="0"/>
              </a:rPr>
              <a:t>…</a:t>
            </a:r>
          </a:p>
        </p:txBody>
      </p:sp>
      <p:sp>
        <p:nvSpPr>
          <p:cNvPr id="87104" name="TextBox 180"/>
          <p:cNvSpPr txBox="1">
            <a:spLocks noChangeArrowheads="1"/>
          </p:cNvSpPr>
          <p:nvPr/>
        </p:nvSpPr>
        <p:spPr bwMode="auto">
          <a:xfrm rot="9845918">
            <a:off x="7977347" y="5885191"/>
            <a:ext cx="42672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2800">
                <a:solidFill>
                  <a:srgbClr val="000099"/>
                </a:solidFill>
                <a:latin typeface="Comic Sans MS" panose="030F0702030302020204" pitchFamily="66" charset="0"/>
              </a:rPr>
              <a:t>…</a:t>
            </a:r>
          </a:p>
        </p:txBody>
      </p:sp>
      <p:sp>
        <p:nvSpPr>
          <p:cNvPr id="87105" name="TextBox 181"/>
          <p:cNvSpPr txBox="1">
            <a:spLocks noChangeArrowheads="1"/>
          </p:cNvSpPr>
          <p:nvPr/>
        </p:nvSpPr>
        <p:spPr bwMode="auto">
          <a:xfrm rot="11651262">
            <a:off x="3609341" y="5789148"/>
            <a:ext cx="42672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2800">
                <a:solidFill>
                  <a:srgbClr val="000099"/>
                </a:solidFill>
                <a:latin typeface="Comic Sans MS" panose="030F0702030302020204" pitchFamily="66" charset="0"/>
              </a:rPr>
              <a:t>…</a:t>
            </a:r>
          </a:p>
        </p:txBody>
      </p:sp>
      <p:sp>
        <p:nvSpPr>
          <p:cNvPr id="87106" name="TextBox 182"/>
          <p:cNvSpPr txBox="1">
            <a:spLocks noChangeArrowheads="1"/>
          </p:cNvSpPr>
          <p:nvPr/>
        </p:nvSpPr>
        <p:spPr bwMode="auto">
          <a:xfrm rot="16607303">
            <a:off x="2023428" y="3482509"/>
            <a:ext cx="42672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2800">
                <a:solidFill>
                  <a:srgbClr val="000099"/>
                </a:solidFill>
                <a:latin typeface="Comic Sans MS" panose="030F0702030302020204" pitchFamily="66" charset="0"/>
              </a:rPr>
              <a:t>…</a:t>
            </a:r>
          </a:p>
        </p:txBody>
      </p:sp>
      <p:sp>
        <p:nvSpPr>
          <p:cNvPr id="87107" name="TextBox 183"/>
          <p:cNvSpPr txBox="1">
            <a:spLocks noChangeArrowheads="1"/>
          </p:cNvSpPr>
          <p:nvPr/>
        </p:nvSpPr>
        <p:spPr bwMode="auto">
          <a:xfrm rot="20582737">
            <a:off x="4209416" y="1849766"/>
            <a:ext cx="42672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2800">
                <a:solidFill>
                  <a:srgbClr val="000099"/>
                </a:solidFill>
                <a:latin typeface="Comic Sans MS" panose="030F0702030302020204" pitchFamily="66" charset="0"/>
              </a:rPr>
              <a:t>…</a:t>
            </a:r>
          </a:p>
        </p:txBody>
      </p:sp>
      <p:cxnSp>
        <p:nvCxnSpPr>
          <p:cNvPr id="87108" name="Straight Connector 12"/>
          <p:cNvCxnSpPr>
            <a:cxnSpLocks noChangeShapeType="1"/>
          </p:cNvCxnSpPr>
          <p:nvPr/>
        </p:nvCxnSpPr>
        <p:spPr bwMode="auto">
          <a:xfrm>
            <a:off x="3906839" y="2609850"/>
            <a:ext cx="238125" cy="2619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109" name="Straight Connector 502"/>
          <p:cNvCxnSpPr>
            <a:cxnSpLocks noChangeShapeType="1"/>
          </p:cNvCxnSpPr>
          <p:nvPr/>
        </p:nvCxnSpPr>
        <p:spPr bwMode="auto">
          <a:xfrm>
            <a:off x="5440364" y="2411414"/>
            <a:ext cx="307975" cy="5730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110" name="Straight Connector 503"/>
          <p:cNvCxnSpPr>
            <a:cxnSpLocks noChangeShapeType="1"/>
          </p:cNvCxnSpPr>
          <p:nvPr/>
        </p:nvCxnSpPr>
        <p:spPr bwMode="auto">
          <a:xfrm flipH="1">
            <a:off x="5949951" y="2389189"/>
            <a:ext cx="384175" cy="5794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111" name="Straight Connector 504"/>
          <p:cNvCxnSpPr>
            <a:cxnSpLocks noChangeShapeType="1"/>
          </p:cNvCxnSpPr>
          <p:nvPr/>
        </p:nvCxnSpPr>
        <p:spPr bwMode="auto">
          <a:xfrm>
            <a:off x="8294688" y="2900363"/>
            <a:ext cx="215900" cy="10461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112" name="Straight Connector 505"/>
          <p:cNvCxnSpPr>
            <a:cxnSpLocks noChangeShapeType="1"/>
          </p:cNvCxnSpPr>
          <p:nvPr/>
        </p:nvCxnSpPr>
        <p:spPr bwMode="auto">
          <a:xfrm flipH="1">
            <a:off x="8661400" y="3251200"/>
            <a:ext cx="241300" cy="6921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113" name="Straight Connector 507"/>
          <p:cNvCxnSpPr>
            <a:cxnSpLocks noChangeShapeType="1"/>
          </p:cNvCxnSpPr>
          <p:nvPr/>
        </p:nvCxnSpPr>
        <p:spPr bwMode="auto">
          <a:xfrm flipH="1" flipV="1">
            <a:off x="8978901" y="4573588"/>
            <a:ext cx="796925" cy="6143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114" name="Straight Connector 510"/>
          <p:cNvCxnSpPr>
            <a:cxnSpLocks noChangeShapeType="1"/>
          </p:cNvCxnSpPr>
          <p:nvPr/>
        </p:nvCxnSpPr>
        <p:spPr bwMode="auto">
          <a:xfrm flipH="1" flipV="1">
            <a:off x="5630864" y="5045075"/>
            <a:ext cx="371475" cy="9731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115" name="Straight Connector 512"/>
          <p:cNvCxnSpPr>
            <a:cxnSpLocks noChangeShapeType="1"/>
          </p:cNvCxnSpPr>
          <p:nvPr/>
        </p:nvCxnSpPr>
        <p:spPr bwMode="auto">
          <a:xfrm flipV="1">
            <a:off x="3314700" y="5160963"/>
            <a:ext cx="401638" cy="2095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116" name="Straight Connector 513"/>
          <p:cNvCxnSpPr>
            <a:cxnSpLocks noChangeShapeType="1"/>
            <a:endCxn id="444" idx="2"/>
          </p:cNvCxnSpPr>
          <p:nvPr/>
        </p:nvCxnSpPr>
        <p:spPr bwMode="auto">
          <a:xfrm>
            <a:off x="2908300" y="5018089"/>
            <a:ext cx="450850" cy="1158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87119" name="Group 347"/>
          <p:cNvGrpSpPr>
            <a:grpSpLocks/>
          </p:cNvGrpSpPr>
          <p:nvPr/>
        </p:nvGrpSpPr>
        <p:grpSpPr bwMode="auto">
          <a:xfrm>
            <a:off x="8342314" y="3868738"/>
            <a:ext cx="530225" cy="214312"/>
            <a:chOff x="1871277" y="1576300"/>
            <a:chExt cx="1128371" cy="437860"/>
          </a:xfrm>
        </p:grpSpPr>
        <p:sp>
          <p:nvSpPr>
            <p:cNvPr id="588" name="Oval 587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89" name="Rectangle 588"/>
            <p:cNvSpPr/>
            <p:nvPr/>
          </p:nvSpPr>
          <p:spPr bwMode="auto">
            <a:xfrm>
              <a:off x="1871277" y="1738471"/>
              <a:ext cx="1128371" cy="11676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90" name="Oval 589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91" name="Freeform 590"/>
            <p:cNvSpPr/>
            <p:nvPr/>
          </p:nvSpPr>
          <p:spPr bwMode="auto">
            <a:xfrm>
              <a:off x="2158436" y="1673602"/>
              <a:ext cx="550673" cy="162171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92" name="Freeform 591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93" name="Freeform 592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94" name="Freeform 593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595" name="Straight Connector 594"/>
            <p:cNvCxnSpPr>
              <a:cxnSpLocks noChangeShapeType="1"/>
              <a:endCxn id="590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96" name="Straight Connector 595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7120" name="Group 347"/>
          <p:cNvGrpSpPr>
            <a:grpSpLocks/>
          </p:cNvGrpSpPr>
          <p:nvPr/>
        </p:nvGrpSpPr>
        <p:grpSpPr bwMode="auto">
          <a:xfrm>
            <a:off x="8574089" y="4464051"/>
            <a:ext cx="530225" cy="214313"/>
            <a:chOff x="1871277" y="1576300"/>
            <a:chExt cx="1128371" cy="437860"/>
          </a:xfrm>
        </p:grpSpPr>
        <p:sp>
          <p:nvSpPr>
            <p:cNvPr id="579" name="Oval 578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80" name="Rectangle 579"/>
            <p:cNvSpPr/>
            <p:nvPr/>
          </p:nvSpPr>
          <p:spPr bwMode="auto">
            <a:xfrm>
              <a:off x="1871277" y="1738470"/>
              <a:ext cx="1128371" cy="116762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81" name="Oval 580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82" name="Freeform 581"/>
            <p:cNvSpPr/>
            <p:nvPr/>
          </p:nvSpPr>
          <p:spPr bwMode="auto">
            <a:xfrm>
              <a:off x="2158436" y="1673602"/>
              <a:ext cx="550673" cy="162170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83" name="Freeform 582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84" name="Freeform 583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85" name="Freeform 584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586" name="Straight Connector 585"/>
            <p:cNvCxnSpPr>
              <a:cxnSpLocks noChangeShapeType="1"/>
              <a:endCxn id="581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87" name="Straight Connector 586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7121" name="Group 347"/>
          <p:cNvGrpSpPr>
            <a:grpSpLocks/>
          </p:cNvGrpSpPr>
          <p:nvPr/>
        </p:nvGrpSpPr>
        <p:grpSpPr bwMode="auto">
          <a:xfrm>
            <a:off x="6483351" y="4514851"/>
            <a:ext cx="530225" cy="214313"/>
            <a:chOff x="1871277" y="1576300"/>
            <a:chExt cx="1128371" cy="437860"/>
          </a:xfrm>
        </p:grpSpPr>
        <p:sp>
          <p:nvSpPr>
            <p:cNvPr id="534" name="Oval 533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35" name="Rectangle 534"/>
            <p:cNvSpPr/>
            <p:nvPr/>
          </p:nvSpPr>
          <p:spPr bwMode="auto">
            <a:xfrm>
              <a:off x="1871277" y="1738470"/>
              <a:ext cx="1128371" cy="116762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36" name="Oval 535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37" name="Freeform 536"/>
            <p:cNvSpPr/>
            <p:nvPr/>
          </p:nvSpPr>
          <p:spPr bwMode="auto">
            <a:xfrm>
              <a:off x="2158438" y="1673602"/>
              <a:ext cx="550671" cy="162170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38" name="Freeform 537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39" name="Freeform 538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40" name="Freeform 539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541" name="Straight Connector 540"/>
            <p:cNvCxnSpPr>
              <a:cxnSpLocks noChangeShapeType="1"/>
              <a:endCxn id="536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42" name="Straight Connector 541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87122" name="Straight Connector 508"/>
          <p:cNvCxnSpPr>
            <a:cxnSpLocks noChangeShapeType="1"/>
          </p:cNvCxnSpPr>
          <p:nvPr/>
        </p:nvCxnSpPr>
        <p:spPr bwMode="auto">
          <a:xfrm flipH="1" flipV="1">
            <a:off x="8020050" y="4722814"/>
            <a:ext cx="1047750" cy="9667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87123" name="Group 347"/>
          <p:cNvGrpSpPr>
            <a:grpSpLocks/>
          </p:cNvGrpSpPr>
          <p:nvPr/>
        </p:nvGrpSpPr>
        <p:grpSpPr bwMode="auto">
          <a:xfrm>
            <a:off x="3667125" y="4305300"/>
            <a:ext cx="484188" cy="211138"/>
            <a:chOff x="1871277" y="1576300"/>
            <a:chExt cx="1128371" cy="437860"/>
          </a:xfrm>
        </p:grpSpPr>
        <p:sp>
          <p:nvSpPr>
            <p:cNvPr id="505" name="Oval 504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06" name="Rectangle 505"/>
            <p:cNvSpPr/>
            <p:nvPr/>
          </p:nvSpPr>
          <p:spPr bwMode="auto">
            <a:xfrm>
              <a:off x="1871277" y="1740909"/>
              <a:ext cx="1128371" cy="115227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07" name="Oval 506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08" name="Freeform 507"/>
            <p:cNvSpPr/>
            <p:nvPr/>
          </p:nvSpPr>
          <p:spPr bwMode="auto">
            <a:xfrm>
              <a:off x="2159844" y="1671774"/>
              <a:ext cx="547537" cy="16131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09" name="Freeform 508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10" name="Freeform 509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11" name="Freeform 510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512" name="Straight Connector 511"/>
            <p:cNvCxnSpPr>
              <a:cxnSpLocks noChangeShapeType="1"/>
              <a:endCxn id="507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13" name="Straight Connector 512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7124" name="Group 347"/>
          <p:cNvGrpSpPr>
            <a:grpSpLocks/>
          </p:cNvGrpSpPr>
          <p:nvPr/>
        </p:nvGrpSpPr>
        <p:grpSpPr bwMode="auto">
          <a:xfrm>
            <a:off x="5268914" y="5006975"/>
            <a:ext cx="484187" cy="211138"/>
            <a:chOff x="1871277" y="1576300"/>
            <a:chExt cx="1128371" cy="437860"/>
          </a:xfrm>
        </p:grpSpPr>
        <p:sp>
          <p:nvSpPr>
            <p:cNvPr id="487" name="Oval 486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88" name="Rectangle 487"/>
            <p:cNvSpPr/>
            <p:nvPr/>
          </p:nvSpPr>
          <p:spPr bwMode="auto">
            <a:xfrm>
              <a:off x="1871277" y="1740909"/>
              <a:ext cx="1128371" cy="115227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89" name="Oval 488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90" name="Freeform 489"/>
            <p:cNvSpPr/>
            <p:nvPr/>
          </p:nvSpPr>
          <p:spPr bwMode="auto">
            <a:xfrm>
              <a:off x="2159844" y="1671774"/>
              <a:ext cx="547538" cy="16131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91" name="Freeform 490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92" name="Freeform 491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93" name="Freeform 492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494" name="Straight Connector 493"/>
            <p:cNvCxnSpPr>
              <a:cxnSpLocks noChangeShapeType="1"/>
              <a:endCxn id="489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95" name="Straight Connector 494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7125" name="Group 439"/>
          <p:cNvGrpSpPr>
            <a:grpSpLocks/>
          </p:cNvGrpSpPr>
          <p:nvPr/>
        </p:nvGrpSpPr>
        <p:grpSpPr bwMode="auto">
          <a:xfrm>
            <a:off x="4405314" y="5194300"/>
            <a:ext cx="484187" cy="211138"/>
            <a:chOff x="1871277" y="1576300"/>
            <a:chExt cx="1128371" cy="437860"/>
          </a:xfrm>
        </p:grpSpPr>
        <p:sp>
          <p:nvSpPr>
            <p:cNvPr id="451" name="Oval 450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2" name="Rectangle 451"/>
            <p:cNvSpPr/>
            <p:nvPr/>
          </p:nvSpPr>
          <p:spPr bwMode="auto">
            <a:xfrm>
              <a:off x="1871277" y="1740909"/>
              <a:ext cx="1128371" cy="115227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3" name="Oval 452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4" name="Freeform 453"/>
            <p:cNvSpPr/>
            <p:nvPr/>
          </p:nvSpPr>
          <p:spPr bwMode="auto">
            <a:xfrm>
              <a:off x="2159844" y="1671774"/>
              <a:ext cx="547538" cy="16131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5" name="Freeform 454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6" name="Freeform 455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7" name="Freeform 456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458" name="Straight Connector 457"/>
            <p:cNvCxnSpPr>
              <a:cxnSpLocks noChangeShapeType="1"/>
              <a:endCxn id="453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59" name="Straight Connector 458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7126" name="Group 347"/>
          <p:cNvGrpSpPr>
            <a:grpSpLocks/>
          </p:cNvGrpSpPr>
          <p:nvPr/>
        </p:nvGrpSpPr>
        <p:grpSpPr bwMode="auto">
          <a:xfrm>
            <a:off x="3359150" y="5056189"/>
            <a:ext cx="484188" cy="211137"/>
            <a:chOff x="1871277" y="1576300"/>
            <a:chExt cx="1128371" cy="437860"/>
          </a:xfrm>
        </p:grpSpPr>
        <p:sp>
          <p:nvSpPr>
            <p:cNvPr id="442" name="Oval 441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43" name="Rectangle 442"/>
            <p:cNvSpPr/>
            <p:nvPr/>
          </p:nvSpPr>
          <p:spPr bwMode="auto">
            <a:xfrm>
              <a:off x="1871277" y="1740909"/>
              <a:ext cx="1128371" cy="115226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44" name="Oval 443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45" name="Freeform 444"/>
            <p:cNvSpPr/>
            <p:nvPr/>
          </p:nvSpPr>
          <p:spPr bwMode="auto">
            <a:xfrm>
              <a:off x="2159844" y="1671772"/>
              <a:ext cx="547537" cy="161318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46" name="Freeform 445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47" name="Freeform 446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48" name="Freeform 447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449" name="Straight Connector 448"/>
            <p:cNvCxnSpPr>
              <a:cxnSpLocks noChangeShapeType="1"/>
              <a:endCxn id="444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50" name="Straight Connector 449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7127" name="Group 347"/>
          <p:cNvGrpSpPr>
            <a:grpSpLocks/>
          </p:cNvGrpSpPr>
          <p:nvPr/>
        </p:nvGrpSpPr>
        <p:grpSpPr bwMode="auto">
          <a:xfrm>
            <a:off x="3994150" y="2832101"/>
            <a:ext cx="571500" cy="220663"/>
            <a:chOff x="1871277" y="1576300"/>
            <a:chExt cx="1128371" cy="437860"/>
          </a:xfrm>
        </p:grpSpPr>
        <p:sp>
          <p:nvSpPr>
            <p:cNvPr id="413" name="Oval 412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14" name="Rectangle 413"/>
            <p:cNvSpPr/>
            <p:nvPr/>
          </p:nvSpPr>
          <p:spPr bwMode="auto">
            <a:xfrm>
              <a:off x="1871277" y="1740103"/>
              <a:ext cx="1128371" cy="11655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15" name="Oval 414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16" name="Freeform 415"/>
            <p:cNvSpPr/>
            <p:nvPr/>
          </p:nvSpPr>
          <p:spPr bwMode="auto">
            <a:xfrm>
              <a:off x="2159638" y="1673953"/>
              <a:ext cx="548515" cy="160652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17" name="Freeform 416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18" name="Freeform 417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19" name="Freeform 418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420" name="Straight Connector 419"/>
            <p:cNvCxnSpPr>
              <a:cxnSpLocks noChangeShapeType="1"/>
              <a:endCxn id="415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21" name="Straight Connector 420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7128" name="Group 347"/>
          <p:cNvGrpSpPr>
            <a:grpSpLocks/>
          </p:cNvGrpSpPr>
          <p:nvPr/>
        </p:nvGrpSpPr>
        <p:grpSpPr bwMode="auto">
          <a:xfrm>
            <a:off x="5635625" y="2951163"/>
            <a:ext cx="571500" cy="220662"/>
            <a:chOff x="1871277" y="1576300"/>
            <a:chExt cx="1128371" cy="437860"/>
          </a:xfrm>
        </p:grpSpPr>
        <p:sp>
          <p:nvSpPr>
            <p:cNvPr id="404" name="Oval 403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05" name="Rectangle 404"/>
            <p:cNvSpPr/>
            <p:nvPr/>
          </p:nvSpPr>
          <p:spPr bwMode="auto">
            <a:xfrm>
              <a:off x="1871277" y="1740104"/>
              <a:ext cx="1128371" cy="116552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06" name="Oval 405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07" name="Freeform 406"/>
            <p:cNvSpPr/>
            <p:nvPr/>
          </p:nvSpPr>
          <p:spPr bwMode="auto">
            <a:xfrm>
              <a:off x="2159638" y="1673951"/>
              <a:ext cx="548515" cy="16065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08" name="Freeform 407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09" name="Freeform 408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10" name="Freeform 409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411" name="Straight Connector 410"/>
            <p:cNvCxnSpPr>
              <a:cxnSpLocks noChangeShapeType="1"/>
              <a:endCxn id="406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12" name="Straight Connector 411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7129" name="Group 531"/>
          <p:cNvGrpSpPr>
            <a:grpSpLocks/>
          </p:cNvGrpSpPr>
          <p:nvPr/>
        </p:nvGrpSpPr>
        <p:grpSpPr bwMode="auto">
          <a:xfrm>
            <a:off x="7627939" y="4654551"/>
            <a:ext cx="530225" cy="214313"/>
            <a:chOff x="1871277" y="1576300"/>
            <a:chExt cx="1128371" cy="437860"/>
          </a:xfrm>
        </p:grpSpPr>
        <p:sp>
          <p:nvSpPr>
            <p:cNvPr id="543" name="Oval 542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44" name="Rectangle 543"/>
            <p:cNvSpPr/>
            <p:nvPr/>
          </p:nvSpPr>
          <p:spPr bwMode="auto">
            <a:xfrm>
              <a:off x="1871277" y="1738470"/>
              <a:ext cx="1128371" cy="116762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45" name="Oval 544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46" name="Freeform 545"/>
            <p:cNvSpPr/>
            <p:nvPr/>
          </p:nvSpPr>
          <p:spPr bwMode="auto">
            <a:xfrm>
              <a:off x="2158436" y="1673602"/>
              <a:ext cx="550673" cy="162170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47" name="Freeform 546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48" name="Freeform 547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49" name="Freeform 548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550" name="Straight Connector 549"/>
            <p:cNvCxnSpPr>
              <a:cxnSpLocks noChangeShapeType="1"/>
              <a:endCxn id="545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51" name="Straight Connector 550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87130" name="Straight Connector 506"/>
          <p:cNvCxnSpPr>
            <a:cxnSpLocks noChangeShapeType="1"/>
          </p:cNvCxnSpPr>
          <p:nvPr/>
        </p:nvCxnSpPr>
        <p:spPr bwMode="auto">
          <a:xfrm flipH="1">
            <a:off x="9090025" y="4311650"/>
            <a:ext cx="541338" cy="2492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87131" name="Group 166"/>
          <p:cNvGrpSpPr>
            <a:grpSpLocks/>
          </p:cNvGrpSpPr>
          <p:nvPr/>
        </p:nvGrpSpPr>
        <p:grpSpPr bwMode="auto">
          <a:xfrm>
            <a:off x="9534525" y="4044951"/>
            <a:ext cx="649288" cy="417513"/>
            <a:chOff x="3053396" y="4304255"/>
            <a:chExt cx="648422" cy="418253"/>
          </a:xfrm>
        </p:grpSpPr>
        <p:sp>
          <p:nvSpPr>
            <p:cNvPr id="87171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7172" name="TextBox 168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87132" name="Group 20"/>
          <p:cNvGrpSpPr>
            <a:grpSpLocks/>
          </p:cNvGrpSpPr>
          <p:nvPr/>
        </p:nvGrpSpPr>
        <p:grpSpPr bwMode="auto">
          <a:xfrm>
            <a:off x="6221413" y="2871789"/>
            <a:ext cx="2133600" cy="1082675"/>
            <a:chOff x="4696844" y="2871032"/>
            <a:chExt cx="2133865" cy="1082781"/>
          </a:xfrm>
        </p:grpSpPr>
        <p:grpSp>
          <p:nvGrpSpPr>
            <p:cNvPr id="87166" name="Group 16"/>
            <p:cNvGrpSpPr>
              <a:grpSpLocks/>
            </p:cNvGrpSpPr>
            <p:nvPr/>
          </p:nvGrpSpPr>
          <p:grpSpPr bwMode="auto">
            <a:xfrm>
              <a:off x="5677190" y="2871032"/>
              <a:ext cx="572685" cy="338587"/>
              <a:chOff x="5573768" y="2726239"/>
              <a:chExt cx="572685" cy="338587"/>
            </a:xfrm>
          </p:grpSpPr>
          <p:sp>
            <p:nvSpPr>
              <p:cNvPr id="87169" name="Oval 14"/>
              <p:cNvSpPr>
                <a:spLocks noChangeArrowheads="1"/>
              </p:cNvSpPr>
              <p:nvPr/>
            </p:nvSpPr>
            <p:spPr bwMode="auto">
              <a:xfrm>
                <a:off x="5573768" y="2751297"/>
                <a:ext cx="528092" cy="304800"/>
              </a:xfrm>
              <a:prstGeom prst="ellipse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87170" name="TextBox 15"/>
              <p:cNvSpPr txBox="1">
                <a:spLocks noChangeArrowheads="1"/>
              </p:cNvSpPr>
              <p:nvPr/>
            </p:nvSpPr>
            <p:spPr bwMode="auto">
              <a:xfrm>
                <a:off x="5593027" y="2726239"/>
                <a:ext cx="553426" cy="3385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r>
                  <a:rPr lang="en-US" altLang="zh-CN" sz="1600" dirty="0">
                    <a:solidFill>
                      <a:schemeClr val="accent4"/>
                    </a:solidFill>
                    <a:latin typeface="Comic Sans MS" panose="030F0702030302020204" pitchFamily="66" charset="0"/>
                  </a:rPr>
                  <a:t>IXP</a:t>
                </a:r>
              </a:p>
            </p:txBody>
          </p:sp>
        </p:grpSp>
        <p:cxnSp>
          <p:nvCxnSpPr>
            <p:cNvPr id="87167" name="Straight Connector 18"/>
            <p:cNvCxnSpPr>
              <a:cxnSpLocks noChangeShapeType="1"/>
            </p:cNvCxnSpPr>
            <p:nvPr/>
          </p:nvCxnSpPr>
          <p:spPr bwMode="auto">
            <a:xfrm>
              <a:off x="4696844" y="3073933"/>
              <a:ext cx="980347" cy="3515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7168" name="Straight Connector 516"/>
            <p:cNvCxnSpPr>
              <a:cxnSpLocks noChangeShapeType="1"/>
            </p:cNvCxnSpPr>
            <p:nvPr/>
          </p:nvCxnSpPr>
          <p:spPr bwMode="auto">
            <a:xfrm>
              <a:off x="6137159" y="3146857"/>
              <a:ext cx="693550" cy="806956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7133" name="Group 39939"/>
          <p:cNvGrpSpPr>
            <a:grpSpLocks/>
          </p:cNvGrpSpPr>
          <p:nvPr/>
        </p:nvGrpSpPr>
        <p:grpSpPr bwMode="auto">
          <a:xfrm>
            <a:off x="3908425" y="3703639"/>
            <a:ext cx="2921000" cy="1411287"/>
            <a:chOff x="2577005" y="3679131"/>
            <a:chExt cx="2919566" cy="1413453"/>
          </a:xfrm>
        </p:grpSpPr>
        <p:cxnSp>
          <p:nvCxnSpPr>
            <p:cNvPr id="87163" name="Straight Connector 7"/>
            <p:cNvCxnSpPr>
              <a:cxnSpLocks noChangeShapeType="1"/>
              <a:stCxn id="395" idx="6"/>
            </p:cNvCxnSpPr>
            <p:nvPr/>
          </p:nvCxnSpPr>
          <p:spPr bwMode="auto">
            <a:xfrm>
              <a:off x="5124112" y="3679131"/>
              <a:ext cx="372459" cy="171306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7164" name="Straight Connector 415"/>
            <p:cNvCxnSpPr>
              <a:cxnSpLocks noChangeShapeType="1"/>
              <a:endCxn id="507" idx="4"/>
            </p:cNvCxnSpPr>
            <p:nvPr/>
          </p:nvCxnSpPr>
          <p:spPr bwMode="auto">
            <a:xfrm flipH="1">
              <a:off x="2577005" y="3804357"/>
              <a:ext cx="19911" cy="477551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7165" name="Straight Connector 523"/>
            <p:cNvCxnSpPr>
              <a:cxnSpLocks noChangeShapeType="1"/>
            </p:cNvCxnSpPr>
            <p:nvPr/>
          </p:nvCxnSpPr>
          <p:spPr bwMode="auto">
            <a:xfrm flipV="1">
              <a:off x="4424422" y="4626270"/>
              <a:ext cx="726759" cy="466314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7134" name="Group 39937"/>
          <p:cNvGrpSpPr>
            <a:grpSpLocks/>
          </p:cNvGrpSpPr>
          <p:nvPr/>
        </p:nvGrpSpPr>
        <p:grpSpPr bwMode="auto">
          <a:xfrm>
            <a:off x="5430839" y="3883025"/>
            <a:ext cx="1379537" cy="674688"/>
            <a:chOff x="3962400" y="3676180"/>
            <a:chExt cx="1378622" cy="673930"/>
          </a:xfrm>
        </p:grpSpPr>
        <p:cxnSp>
          <p:nvCxnSpPr>
            <p:cNvPr id="87157" name="Straight Connector 515"/>
            <p:cNvCxnSpPr>
              <a:cxnSpLocks noChangeShapeType="1"/>
            </p:cNvCxnSpPr>
            <p:nvPr/>
          </p:nvCxnSpPr>
          <p:spPr bwMode="auto">
            <a:xfrm flipV="1">
              <a:off x="4065677" y="4166418"/>
              <a:ext cx="194972" cy="183692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87158" name="Group 518"/>
            <p:cNvGrpSpPr>
              <a:grpSpLocks/>
            </p:cNvGrpSpPr>
            <p:nvPr/>
          </p:nvGrpSpPr>
          <p:grpSpPr bwMode="auto">
            <a:xfrm>
              <a:off x="3979477" y="3880343"/>
              <a:ext cx="552990" cy="349302"/>
              <a:chOff x="5620344" y="2672371"/>
              <a:chExt cx="552990" cy="349302"/>
            </a:xfrm>
          </p:grpSpPr>
          <p:sp>
            <p:nvSpPr>
              <p:cNvPr id="87161" name="Oval 521"/>
              <p:cNvSpPr>
                <a:spLocks noChangeArrowheads="1"/>
              </p:cNvSpPr>
              <p:nvPr/>
            </p:nvSpPr>
            <p:spPr bwMode="auto">
              <a:xfrm>
                <a:off x="5634518" y="2672371"/>
                <a:ext cx="528092" cy="304800"/>
              </a:xfrm>
              <a:prstGeom prst="ellipse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87162" name="TextBox 522"/>
              <p:cNvSpPr txBox="1">
                <a:spLocks noChangeArrowheads="1"/>
              </p:cNvSpPr>
              <p:nvPr/>
            </p:nvSpPr>
            <p:spPr bwMode="auto">
              <a:xfrm>
                <a:off x="5620344" y="2683499"/>
                <a:ext cx="552990" cy="3381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r>
                  <a:rPr lang="en-US" altLang="zh-CN" sz="1600" dirty="0">
                    <a:solidFill>
                      <a:schemeClr val="accent4"/>
                    </a:solidFill>
                    <a:latin typeface="Comic Sans MS" panose="030F0702030302020204" pitchFamily="66" charset="0"/>
                  </a:rPr>
                  <a:t>IXP</a:t>
                </a:r>
              </a:p>
            </p:txBody>
          </p:sp>
        </p:grpSp>
        <p:cxnSp>
          <p:nvCxnSpPr>
            <p:cNvPr id="87159" name="Straight Connector 519"/>
            <p:cNvCxnSpPr>
              <a:cxnSpLocks noChangeShapeType="1"/>
              <a:stCxn id="87161" idx="6"/>
              <a:endCxn id="597" idx="2"/>
            </p:cNvCxnSpPr>
            <p:nvPr/>
          </p:nvCxnSpPr>
          <p:spPr bwMode="auto">
            <a:xfrm flipV="1">
              <a:off x="4521743" y="3687971"/>
              <a:ext cx="819279" cy="344771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7160" name="Straight Connector 520"/>
            <p:cNvCxnSpPr>
              <a:cxnSpLocks noChangeShapeType="1"/>
            </p:cNvCxnSpPr>
            <p:nvPr/>
          </p:nvCxnSpPr>
          <p:spPr bwMode="auto">
            <a:xfrm>
              <a:off x="3962400" y="3676180"/>
              <a:ext cx="300277" cy="203387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87135" name="Straight Connector 500"/>
          <p:cNvCxnSpPr>
            <a:cxnSpLocks noChangeShapeType="1"/>
            <a:endCxn id="87138" idx="2"/>
          </p:cNvCxnSpPr>
          <p:nvPr/>
        </p:nvCxnSpPr>
        <p:spPr bwMode="auto">
          <a:xfrm>
            <a:off x="2971800" y="2921001"/>
            <a:ext cx="38100" cy="3095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136" name="Straight Connector 501"/>
          <p:cNvCxnSpPr>
            <a:cxnSpLocks noChangeShapeType="1"/>
            <a:endCxn id="87138" idx="3"/>
          </p:cNvCxnSpPr>
          <p:nvPr/>
        </p:nvCxnSpPr>
        <p:spPr bwMode="auto">
          <a:xfrm>
            <a:off x="2751139" y="3201989"/>
            <a:ext cx="123825" cy="2127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137" name="Straight Connector 514"/>
          <p:cNvCxnSpPr>
            <a:cxnSpLocks noChangeShapeType="1"/>
            <a:endCxn id="87138" idx="5"/>
          </p:cNvCxnSpPr>
          <p:nvPr/>
        </p:nvCxnSpPr>
        <p:spPr bwMode="auto">
          <a:xfrm flipV="1">
            <a:off x="2671763" y="4298950"/>
            <a:ext cx="203200" cy="79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7138" name="Oval 517"/>
          <p:cNvSpPr>
            <a:spLocks noChangeArrowheads="1"/>
          </p:cNvSpPr>
          <p:nvPr/>
        </p:nvSpPr>
        <p:spPr bwMode="auto">
          <a:xfrm rot="5400000">
            <a:off x="2383632" y="3666332"/>
            <a:ext cx="1252537" cy="381000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cxnSp>
        <p:nvCxnSpPr>
          <p:cNvPr id="87139" name="Straight Connector 39941"/>
          <p:cNvCxnSpPr>
            <a:cxnSpLocks noChangeShapeType="1"/>
            <a:stCxn id="87138" idx="0"/>
            <a:endCxn id="350" idx="2"/>
          </p:cNvCxnSpPr>
          <p:nvPr/>
        </p:nvCxnSpPr>
        <p:spPr bwMode="auto">
          <a:xfrm flipV="1">
            <a:off x="3200401" y="3754438"/>
            <a:ext cx="430213" cy="101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140" name="Straight Connector 524"/>
          <p:cNvCxnSpPr>
            <a:cxnSpLocks noChangeShapeType="1"/>
            <a:endCxn id="507" idx="2"/>
          </p:cNvCxnSpPr>
          <p:nvPr/>
        </p:nvCxnSpPr>
        <p:spPr bwMode="auto">
          <a:xfrm>
            <a:off x="3201989" y="4041776"/>
            <a:ext cx="465137" cy="3413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87141" name="Group 144"/>
          <p:cNvGrpSpPr>
            <a:grpSpLocks/>
          </p:cNvGrpSpPr>
          <p:nvPr/>
        </p:nvGrpSpPr>
        <p:grpSpPr bwMode="auto">
          <a:xfrm>
            <a:off x="2117725" y="4070351"/>
            <a:ext cx="647700" cy="417513"/>
            <a:chOff x="3053396" y="4304255"/>
            <a:chExt cx="648422" cy="418253"/>
          </a:xfrm>
        </p:grpSpPr>
        <p:sp>
          <p:nvSpPr>
            <p:cNvPr id="87155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7156" name="TextBox 146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87142" name="Group 131"/>
          <p:cNvGrpSpPr>
            <a:grpSpLocks/>
          </p:cNvGrpSpPr>
          <p:nvPr/>
        </p:nvGrpSpPr>
        <p:grpSpPr bwMode="auto">
          <a:xfrm>
            <a:off x="2193925" y="3041651"/>
            <a:ext cx="647700" cy="417513"/>
            <a:chOff x="3053396" y="4304255"/>
            <a:chExt cx="648422" cy="418253"/>
          </a:xfrm>
        </p:grpSpPr>
        <p:sp>
          <p:nvSpPr>
            <p:cNvPr id="87153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7154" name="TextBox 133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87143" name="Group 153"/>
          <p:cNvGrpSpPr>
            <a:grpSpLocks/>
          </p:cNvGrpSpPr>
          <p:nvPr/>
        </p:nvGrpSpPr>
        <p:grpSpPr bwMode="auto">
          <a:xfrm>
            <a:off x="2574925" y="2647951"/>
            <a:ext cx="647700" cy="417513"/>
            <a:chOff x="3053396" y="4304255"/>
            <a:chExt cx="648422" cy="418253"/>
          </a:xfrm>
        </p:grpSpPr>
        <p:sp>
          <p:nvSpPr>
            <p:cNvPr id="87151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7152" name="TextBox 155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cxnSp>
        <p:nvCxnSpPr>
          <p:cNvPr id="87144" name="Straight Connector 509"/>
          <p:cNvCxnSpPr>
            <a:cxnSpLocks noChangeShapeType="1"/>
            <a:endCxn id="87146" idx="5"/>
          </p:cNvCxnSpPr>
          <p:nvPr/>
        </p:nvCxnSpPr>
        <p:spPr bwMode="auto">
          <a:xfrm flipH="1" flipV="1">
            <a:off x="6608763" y="5684838"/>
            <a:ext cx="520700" cy="1698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145" name="Straight Connector 511"/>
          <p:cNvCxnSpPr>
            <a:cxnSpLocks noChangeShapeType="1"/>
          </p:cNvCxnSpPr>
          <p:nvPr/>
        </p:nvCxnSpPr>
        <p:spPr bwMode="auto">
          <a:xfrm flipV="1">
            <a:off x="4913314" y="5689600"/>
            <a:ext cx="306387" cy="165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7146" name="Oval 6"/>
          <p:cNvSpPr>
            <a:spLocks noChangeArrowheads="1"/>
          </p:cNvSpPr>
          <p:nvPr/>
        </p:nvSpPr>
        <p:spPr bwMode="auto">
          <a:xfrm>
            <a:off x="4864100" y="5359400"/>
            <a:ext cx="2044700" cy="381000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87147" name="TextBox 9"/>
          <p:cNvSpPr txBox="1">
            <a:spLocks noChangeArrowheads="1"/>
          </p:cNvSpPr>
          <p:nvPr/>
        </p:nvSpPr>
        <p:spPr bwMode="auto">
          <a:xfrm>
            <a:off x="5080000" y="5334000"/>
            <a:ext cx="160172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2000" i="1" dirty="0">
                <a:solidFill>
                  <a:schemeClr val="accent2"/>
                </a:solidFill>
                <a:latin typeface="Comic Sans MS" panose="030F0702030302020204" pitchFamily="66" charset="0"/>
              </a:rPr>
              <a:t>regional net</a:t>
            </a:r>
          </a:p>
        </p:txBody>
      </p:sp>
      <p:sp>
        <p:nvSpPr>
          <p:cNvPr id="87148" name="Oval 11"/>
          <p:cNvSpPr>
            <a:spLocks noChangeArrowheads="1"/>
          </p:cNvSpPr>
          <p:nvPr/>
        </p:nvSpPr>
        <p:spPr bwMode="auto">
          <a:xfrm>
            <a:off x="3390900" y="3429000"/>
            <a:ext cx="6096000" cy="673100"/>
          </a:xfrm>
          <a:prstGeom prst="ellipse">
            <a:avLst/>
          </a:prstGeom>
          <a:solidFill>
            <a:srgbClr val="FF6600">
              <a:alpha val="70195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87149" name="TextBox 13"/>
          <p:cNvSpPr txBox="1">
            <a:spLocks noChangeArrowheads="1"/>
          </p:cNvSpPr>
          <p:nvPr/>
        </p:nvSpPr>
        <p:spPr bwMode="auto">
          <a:xfrm>
            <a:off x="4637089" y="3541713"/>
            <a:ext cx="386355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i="1" dirty="0">
                <a:solidFill>
                  <a:schemeClr val="accent4"/>
                </a:solidFill>
                <a:latin typeface="Comic Sans MS" panose="030F0702030302020204" pitchFamily="66" charset="0"/>
              </a:rPr>
              <a:t>Content provider network</a:t>
            </a:r>
          </a:p>
        </p:txBody>
      </p:sp>
      <p:sp>
        <p:nvSpPr>
          <p:cNvPr id="87150" name="Rectangle 3"/>
          <p:cNvSpPr txBox="1">
            <a:spLocks noChangeArrowheads="1"/>
          </p:cNvSpPr>
          <p:nvPr/>
        </p:nvSpPr>
        <p:spPr bwMode="auto">
          <a:xfrm>
            <a:off x="1944506" y="1011238"/>
            <a:ext cx="8760006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75000"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000099"/>
                </a:solidFill>
                <a:latin typeface="Comic Sans MS" panose="030F0702030302020204" pitchFamily="66" charset="0"/>
              </a:rPr>
              <a:t>… and content provider networks  (e.g., Google, Microsoft,   Akamai) may run their own network, to bring services, content close to end users</a:t>
            </a:r>
          </a:p>
        </p:txBody>
      </p:sp>
      <p:sp>
        <p:nvSpPr>
          <p:cNvPr id="422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0344472" y="6669360"/>
            <a:ext cx="1384395" cy="18864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>
                <a:solidFill>
                  <a:schemeClr val="accent2"/>
                </a:solidFill>
                <a:latin typeface="Tahoma" panose="020B0604030504040204" pitchFamily="34" charset="0"/>
              </a:rPr>
              <a:t>1.3 network core</a:t>
            </a:r>
          </a:p>
        </p:txBody>
      </p:sp>
    </p:spTree>
    <p:extLst>
      <p:ext uri="{BB962C8B-B14F-4D97-AF65-F5344CB8AC3E}">
        <p14:creationId xmlns:p14="http://schemas.microsoft.com/office/powerpoint/2010/main" val="230172689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3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9332FC4F-4CB5-469B-BFA0-A8365F271127}" type="slidenum">
              <a:rPr lang="en-US" altLang="zh-CN" sz="1200" smtClean="0">
                <a:solidFill>
                  <a:schemeClr val="accent4"/>
                </a:solidFill>
                <a:latin typeface="Tahoma" panose="020B0604030504040204" pitchFamily="34" charset="0"/>
              </a:rPr>
              <a:pPr/>
              <a:t>45</a:t>
            </a:fld>
            <a:endParaRPr lang="en-US" altLang="zh-CN" sz="1200" dirty="0">
              <a:solidFill>
                <a:schemeClr val="accent4"/>
              </a:solidFill>
              <a:latin typeface="Tahoma" panose="020B0604030504040204" pitchFamily="34" charset="0"/>
            </a:endParaRPr>
          </a:p>
        </p:txBody>
      </p:sp>
      <p:sp>
        <p:nvSpPr>
          <p:cNvPr id="8909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65100"/>
            <a:ext cx="8416925" cy="650875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zh-CN" sz="3600" dirty="0"/>
              <a:t>Internet structure: network of networks</a:t>
            </a:r>
            <a:endParaRPr lang="en-US" altLang="zh-CN" dirty="0"/>
          </a:p>
        </p:txBody>
      </p:sp>
      <p:sp>
        <p:nvSpPr>
          <p:cNvPr id="102403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1373186" y="5092406"/>
            <a:ext cx="9187309" cy="1648962"/>
          </a:xfrm>
        </p:spPr>
        <p:txBody>
          <a:bodyPr>
            <a:normAutofit fontScale="92500" lnSpcReduction="10000"/>
          </a:bodyPr>
          <a:lstStyle/>
          <a:p>
            <a:pPr marL="396875">
              <a:buFont typeface="Wingdings" panose="05000000000000000000" pitchFamily="2" charset="2"/>
              <a:buChar char="n"/>
            </a:pPr>
            <a:r>
              <a:rPr lang="en-US" altLang="zh-CN" sz="2400" dirty="0"/>
              <a:t>at center: small # of well-connected large networks</a:t>
            </a:r>
          </a:p>
          <a:p>
            <a:pPr marL="682625" lvl="1" indent="-225425"/>
            <a:r>
              <a:rPr lang="en-US" altLang="ja-JP" sz="2000" dirty="0">
                <a:solidFill>
                  <a:srgbClr val="CC0000"/>
                </a:solidFill>
                <a:ea typeface="MS PGothic" panose="020B0600070205080204" pitchFamily="34" charset="-128"/>
              </a:rPr>
              <a:t>"tier-1" commercial ISPs</a:t>
            </a:r>
            <a:r>
              <a:rPr lang="en-US" altLang="ja-JP" sz="2000" dirty="0">
                <a:solidFill>
                  <a:srgbClr val="FF0000"/>
                </a:solidFill>
                <a:ea typeface="MS PGothic" panose="020B0600070205080204" pitchFamily="34" charset="-128"/>
              </a:rPr>
              <a:t> </a:t>
            </a:r>
            <a:r>
              <a:rPr lang="en-US" altLang="ja-JP" sz="2000" dirty="0">
                <a:ea typeface="MS PGothic" panose="020B0600070205080204" pitchFamily="34" charset="-128"/>
              </a:rPr>
              <a:t>(e.g., Level 3, Sprint, AT&amp;T, NTT), national &amp; international coverage</a:t>
            </a:r>
          </a:p>
          <a:p>
            <a:pPr marL="682625" lvl="1" indent="-225425"/>
            <a:r>
              <a:rPr lang="en-US" altLang="zh-CN" sz="2000" dirty="0">
                <a:solidFill>
                  <a:srgbClr val="CC0000"/>
                </a:solidFill>
                <a:ea typeface="宋体" panose="02010600030101010101" pitchFamily="2" charset="-122"/>
              </a:rPr>
              <a:t>content provider network </a:t>
            </a:r>
            <a:r>
              <a:rPr lang="en-US" altLang="zh-CN" sz="2000" dirty="0">
                <a:ea typeface="宋体" panose="02010600030101010101" pitchFamily="2" charset="-122"/>
              </a:rPr>
              <a:t>(e.g., Google): private network that connects it data centers to Internet, often bypassing tier-1, regional ISPs</a:t>
            </a:r>
          </a:p>
          <a:p>
            <a:pPr marL="682625" lvl="1" indent="-225425">
              <a:buNone/>
            </a:pPr>
            <a:endParaRPr lang="en-US" altLang="zh-CN" sz="2000" dirty="0">
              <a:ea typeface="宋体" panose="02010600030101010101" pitchFamily="2" charset="-122"/>
            </a:endParaRPr>
          </a:p>
        </p:txBody>
      </p:sp>
      <p:pic>
        <p:nvPicPr>
          <p:cNvPr id="89092" name="Picture 76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00" y="730250"/>
            <a:ext cx="8201025" cy="93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9" name="Rectangle 78"/>
          <p:cNvSpPr/>
          <p:nvPr/>
        </p:nvSpPr>
        <p:spPr bwMode="auto">
          <a:xfrm>
            <a:off x="3713164" y="2486025"/>
            <a:ext cx="649287" cy="4572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latin typeface="Comic Sans MS" panose="030F0702030302020204" pitchFamily="66" charset="0"/>
              </a:rPr>
              <a:t>IXP</a:t>
            </a:r>
          </a:p>
        </p:txBody>
      </p:sp>
      <p:sp>
        <p:nvSpPr>
          <p:cNvPr id="80" name="Rectangle 79"/>
          <p:cNvSpPr/>
          <p:nvPr/>
        </p:nvSpPr>
        <p:spPr bwMode="auto">
          <a:xfrm>
            <a:off x="6553200" y="2409825"/>
            <a:ext cx="647700" cy="4572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latin typeface="Comic Sans MS" panose="030F0702030302020204" pitchFamily="66" charset="0"/>
              </a:rPr>
              <a:t>IXP</a:t>
            </a:r>
          </a:p>
        </p:txBody>
      </p:sp>
      <p:cxnSp>
        <p:nvCxnSpPr>
          <p:cNvPr id="84" name="Straight Connector 83"/>
          <p:cNvCxnSpPr>
            <a:endCxn id="89131" idx="0"/>
          </p:cNvCxnSpPr>
          <p:nvPr/>
        </p:nvCxnSpPr>
        <p:spPr bwMode="auto">
          <a:xfrm rot="5400000">
            <a:off x="1973263" y="3055938"/>
            <a:ext cx="2362200" cy="3079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>
            <a:stCxn id="89128" idx="4"/>
          </p:cNvCxnSpPr>
          <p:nvPr/>
        </p:nvCxnSpPr>
        <p:spPr bwMode="auto">
          <a:xfrm rot="5400000">
            <a:off x="4727576" y="4089401"/>
            <a:ext cx="504825" cy="984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>
            <a:stCxn id="89128" idx="3"/>
          </p:cNvCxnSpPr>
          <p:nvPr/>
        </p:nvCxnSpPr>
        <p:spPr bwMode="auto">
          <a:xfrm rot="5400000">
            <a:off x="3873501" y="3935413"/>
            <a:ext cx="620712" cy="2905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 bwMode="auto">
          <a:xfrm rot="16200000" flipH="1">
            <a:off x="2381250" y="3117850"/>
            <a:ext cx="2438400" cy="2603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>
            <a:stCxn id="79" idx="2"/>
          </p:cNvCxnSpPr>
          <p:nvPr/>
        </p:nvCxnSpPr>
        <p:spPr bwMode="auto">
          <a:xfrm rot="5400000">
            <a:off x="2913857" y="3418682"/>
            <a:ext cx="1600200" cy="64928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Rectangle 88"/>
          <p:cNvSpPr/>
          <p:nvPr/>
        </p:nvSpPr>
        <p:spPr bwMode="auto">
          <a:xfrm>
            <a:off x="9229725" y="2486025"/>
            <a:ext cx="647700" cy="4572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latin typeface="Comic Sans MS" panose="030F0702030302020204" pitchFamily="66" charset="0"/>
              </a:rPr>
              <a:t>IXP</a:t>
            </a:r>
          </a:p>
        </p:txBody>
      </p:sp>
      <p:cxnSp>
        <p:nvCxnSpPr>
          <p:cNvPr id="90" name="Straight Connector 89"/>
          <p:cNvCxnSpPr>
            <a:endCxn id="89134" idx="0"/>
          </p:cNvCxnSpPr>
          <p:nvPr/>
        </p:nvCxnSpPr>
        <p:spPr bwMode="auto">
          <a:xfrm>
            <a:off x="5497514" y="3857625"/>
            <a:ext cx="422275" cy="5334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>
            <a:stCxn id="89129" idx="2"/>
            <a:endCxn id="89128" idx="6"/>
          </p:cNvCxnSpPr>
          <p:nvPr/>
        </p:nvCxnSpPr>
        <p:spPr bwMode="auto">
          <a:xfrm rot="10800000">
            <a:off x="6021388" y="3490913"/>
            <a:ext cx="53181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 bwMode="auto">
          <a:xfrm rot="5400000">
            <a:off x="6711951" y="3946526"/>
            <a:ext cx="620713" cy="2905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 bwMode="auto">
          <a:xfrm rot="16200000" flipH="1">
            <a:off x="7456488" y="4089401"/>
            <a:ext cx="544513" cy="8096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>
            <a:stCxn id="89129" idx="5"/>
          </p:cNvCxnSpPr>
          <p:nvPr/>
        </p:nvCxnSpPr>
        <p:spPr bwMode="auto">
          <a:xfrm>
            <a:off x="8245475" y="3770314"/>
            <a:ext cx="412750" cy="7143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>
            <a:stCxn id="89127" idx="4"/>
            <a:endCxn id="89136" idx="7"/>
          </p:cNvCxnSpPr>
          <p:nvPr/>
        </p:nvCxnSpPr>
        <p:spPr bwMode="auto">
          <a:xfrm>
            <a:off x="8499476" y="2105026"/>
            <a:ext cx="639763" cy="23780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 bwMode="auto">
          <a:xfrm rot="10800000">
            <a:off x="4605338" y="1647825"/>
            <a:ext cx="53181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 bwMode="auto">
          <a:xfrm rot="10800000">
            <a:off x="6958014" y="1647825"/>
            <a:ext cx="5302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Arc 97"/>
          <p:cNvSpPr/>
          <p:nvPr/>
        </p:nvSpPr>
        <p:spPr bwMode="auto">
          <a:xfrm>
            <a:off x="3713164" y="1038225"/>
            <a:ext cx="4460875" cy="457200"/>
          </a:xfrm>
          <a:prstGeom prst="arc">
            <a:avLst>
              <a:gd name="adj1" fmla="val 10681875"/>
              <a:gd name="adj2" fmla="val 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latin typeface="Comic Sans MS" panose="030F0702030302020204" pitchFamily="66" charset="0"/>
            </a:endParaRPr>
          </a:p>
        </p:txBody>
      </p:sp>
      <p:cxnSp>
        <p:nvCxnSpPr>
          <p:cNvPr id="99" name="Straight Connector 98"/>
          <p:cNvCxnSpPr/>
          <p:nvPr/>
        </p:nvCxnSpPr>
        <p:spPr bwMode="auto">
          <a:xfrm rot="16200000" flipH="1">
            <a:off x="8881269" y="2056606"/>
            <a:ext cx="533400" cy="3254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>
            <a:endCxn id="79" idx="0"/>
          </p:cNvCxnSpPr>
          <p:nvPr/>
        </p:nvCxnSpPr>
        <p:spPr bwMode="auto">
          <a:xfrm rot="16200000" flipH="1">
            <a:off x="3687763" y="2135188"/>
            <a:ext cx="457200" cy="2444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/>
          <p:nvPr/>
        </p:nvCxnSpPr>
        <p:spPr bwMode="auto">
          <a:xfrm rot="16200000" flipH="1">
            <a:off x="4255294" y="2897981"/>
            <a:ext cx="457200" cy="2428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 bwMode="auto">
          <a:xfrm rot="10800000" flipV="1">
            <a:off x="4362450" y="1876426"/>
            <a:ext cx="3163888" cy="7731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 bwMode="auto">
          <a:xfrm rot="16200000" flipH="1">
            <a:off x="6421438" y="2078038"/>
            <a:ext cx="504825" cy="4064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 bwMode="auto">
          <a:xfrm rot="5400000">
            <a:off x="5007769" y="2518569"/>
            <a:ext cx="1143000" cy="1635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 bwMode="auto">
          <a:xfrm rot="16200000" flipH="1">
            <a:off x="6886576" y="2938463"/>
            <a:ext cx="304800" cy="1619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/>
          <p:nvPr/>
        </p:nvCxnSpPr>
        <p:spPr bwMode="auto">
          <a:xfrm rot="10800000" flipV="1">
            <a:off x="5741988" y="2790826"/>
            <a:ext cx="811212" cy="5445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>
            <a:stCxn id="89125" idx="5"/>
          </p:cNvCxnSpPr>
          <p:nvPr/>
        </p:nvCxnSpPr>
        <p:spPr bwMode="auto">
          <a:xfrm rot="16200000" flipH="1">
            <a:off x="4758532" y="1535907"/>
            <a:ext cx="1470025" cy="22812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>
            <a:stCxn id="89" idx="2"/>
          </p:cNvCxnSpPr>
          <p:nvPr/>
        </p:nvCxnSpPr>
        <p:spPr bwMode="auto">
          <a:xfrm rot="16200000" flipH="1">
            <a:off x="8945563" y="3551238"/>
            <a:ext cx="1458913" cy="2428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/>
          <p:nvPr/>
        </p:nvCxnSpPr>
        <p:spPr bwMode="auto">
          <a:xfrm rot="5400000">
            <a:off x="7934326" y="3101976"/>
            <a:ext cx="1535113" cy="12176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>
            <a:stCxn id="89" idx="1"/>
          </p:cNvCxnSpPr>
          <p:nvPr/>
        </p:nvCxnSpPr>
        <p:spPr bwMode="auto">
          <a:xfrm rot="10800000" flipV="1">
            <a:off x="7931151" y="2714626"/>
            <a:ext cx="1298575" cy="4683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>
            <a:endCxn id="80" idx="3"/>
          </p:cNvCxnSpPr>
          <p:nvPr/>
        </p:nvCxnSpPr>
        <p:spPr bwMode="auto">
          <a:xfrm rot="10800000" flipV="1">
            <a:off x="7200901" y="2028825"/>
            <a:ext cx="830263" cy="609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/>
          <p:nvPr/>
        </p:nvCxnSpPr>
        <p:spPr bwMode="auto">
          <a:xfrm>
            <a:off x="6821489" y="1884363"/>
            <a:ext cx="2433637" cy="6858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125" name="Oval 34"/>
          <p:cNvSpPr>
            <a:spLocks noChangeArrowheads="1"/>
          </p:cNvSpPr>
          <p:nvPr/>
        </p:nvSpPr>
        <p:spPr bwMode="auto">
          <a:xfrm>
            <a:off x="2659064" y="1266826"/>
            <a:ext cx="1984375" cy="790575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zh-CN">
                <a:solidFill>
                  <a:schemeClr val="bg1"/>
                </a:solidFill>
                <a:latin typeface="Comic Sans MS" panose="030F0702030302020204" pitchFamily="66" charset="0"/>
              </a:rPr>
              <a:t>Tier 1 ISP</a:t>
            </a:r>
            <a:endParaRPr lang="en-US" altLang="zh-CN">
              <a:latin typeface="Comic Sans MS" panose="030F0702030302020204" pitchFamily="66" charset="0"/>
            </a:endParaRPr>
          </a:p>
        </p:txBody>
      </p:sp>
      <p:sp>
        <p:nvSpPr>
          <p:cNvPr id="89126" name="Oval 34"/>
          <p:cNvSpPr>
            <a:spLocks noChangeArrowheads="1"/>
          </p:cNvSpPr>
          <p:nvPr/>
        </p:nvSpPr>
        <p:spPr bwMode="auto">
          <a:xfrm>
            <a:off x="5011739" y="1266826"/>
            <a:ext cx="1982787" cy="790575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zh-CN">
                <a:solidFill>
                  <a:schemeClr val="bg1"/>
                </a:solidFill>
                <a:latin typeface="Comic Sans MS" panose="030F0702030302020204" pitchFamily="66" charset="0"/>
              </a:rPr>
              <a:t>Tier 1 ISP</a:t>
            </a:r>
            <a:endParaRPr lang="en-US" altLang="zh-CN">
              <a:latin typeface="Comic Sans MS" panose="030F0702030302020204" pitchFamily="66" charset="0"/>
            </a:endParaRPr>
          </a:p>
        </p:txBody>
      </p:sp>
      <p:sp>
        <p:nvSpPr>
          <p:cNvPr id="89127" name="Oval 34"/>
          <p:cNvSpPr>
            <a:spLocks noChangeArrowheads="1"/>
          </p:cNvSpPr>
          <p:nvPr/>
        </p:nvSpPr>
        <p:spPr bwMode="auto">
          <a:xfrm>
            <a:off x="7445375" y="1266825"/>
            <a:ext cx="2108200" cy="838200"/>
          </a:xfrm>
          <a:prstGeom prst="ellipse">
            <a:avLst/>
          </a:prstGeom>
          <a:solidFill>
            <a:srgbClr val="00206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zh-CN">
                <a:solidFill>
                  <a:schemeClr val="bg1"/>
                </a:solidFill>
                <a:latin typeface="Comic Sans MS" panose="030F0702030302020204" pitchFamily="66" charset="0"/>
              </a:rPr>
              <a:t>Google</a:t>
            </a:r>
            <a:endParaRPr lang="en-US" altLang="zh-CN">
              <a:latin typeface="Comic Sans MS" panose="030F0702030302020204" pitchFamily="66" charset="0"/>
            </a:endParaRPr>
          </a:p>
        </p:txBody>
      </p:sp>
      <p:sp>
        <p:nvSpPr>
          <p:cNvPr id="89128" name="Oval 33"/>
          <p:cNvSpPr>
            <a:spLocks noChangeArrowheads="1"/>
          </p:cNvSpPr>
          <p:nvPr/>
        </p:nvSpPr>
        <p:spPr bwMode="auto">
          <a:xfrm>
            <a:off x="4038600" y="3095626"/>
            <a:ext cx="1982788" cy="790575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zh-CN">
                <a:solidFill>
                  <a:schemeClr val="accent4"/>
                </a:solidFill>
                <a:latin typeface="Comic Sans MS" panose="030F0702030302020204" pitchFamily="66" charset="0"/>
              </a:rPr>
              <a:t>Regional ISP</a:t>
            </a:r>
          </a:p>
        </p:txBody>
      </p:sp>
      <p:sp>
        <p:nvSpPr>
          <p:cNvPr id="89129" name="Oval 33"/>
          <p:cNvSpPr>
            <a:spLocks noChangeArrowheads="1"/>
          </p:cNvSpPr>
          <p:nvPr/>
        </p:nvSpPr>
        <p:spPr bwMode="auto">
          <a:xfrm>
            <a:off x="6553200" y="3095626"/>
            <a:ext cx="1982788" cy="790575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zh-CN">
                <a:solidFill>
                  <a:schemeClr val="accent4"/>
                </a:solidFill>
                <a:latin typeface="Comic Sans MS" panose="030F0702030302020204" pitchFamily="66" charset="0"/>
              </a:rPr>
              <a:t>Regional ISP</a:t>
            </a:r>
          </a:p>
        </p:txBody>
      </p:sp>
      <p:sp>
        <p:nvSpPr>
          <p:cNvPr id="89130" name="Oval 76"/>
          <p:cNvSpPr>
            <a:spLocks noChangeArrowheads="1"/>
          </p:cNvSpPr>
          <p:nvPr/>
        </p:nvSpPr>
        <p:spPr bwMode="auto">
          <a:xfrm>
            <a:off x="3551238" y="4391026"/>
            <a:ext cx="844550" cy="631825"/>
          </a:xfrm>
          <a:prstGeom prst="ellipse">
            <a:avLst/>
          </a:prstGeom>
          <a:solidFill>
            <a:srgbClr val="00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zh-CN" sz="1600">
                <a:solidFill>
                  <a:schemeClr val="accent2"/>
                </a:solidFill>
                <a:latin typeface="Comic Sans MS" panose="030F0702030302020204" pitchFamily="66" charset="0"/>
              </a:rPr>
              <a:t>access</a:t>
            </a:r>
          </a:p>
          <a:p>
            <a:pPr algn="ctr"/>
            <a:r>
              <a:rPr lang="en-US" altLang="zh-CN" sz="1600">
                <a:solidFill>
                  <a:schemeClr val="accent2"/>
                </a:solidFill>
                <a:latin typeface="Comic Sans MS" panose="030F0702030302020204" pitchFamily="66" charset="0"/>
              </a:rPr>
              <a:t>ISP</a:t>
            </a:r>
          </a:p>
        </p:txBody>
      </p:sp>
      <p:sp>
        <p:nvSpPr>
          <p:cNvPr id="89131" name="Oval 76"/>
          <p:cNvSpPr>
            <a:spLocks noChangeArrowheads="1"/>
          </p:cNvSpPr>
          <p:nvPr/>
        </p:nvSpPr>
        <p:spPr bwMode="auto">
          <a:xfrm>
            <a:off x="2578100" y="4391026"/>
            <a:ext cx="844550" cy="631825"/>
          </a:xfrm>
          <a:prstGeom prst="ellipse">
            <a:avLst/>
          </a:prstGeom>
          <a:solidFill>
            <a:srgbClr val="00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zh-CN" sz="1600">
                <a:solidFill>
                  <a:schemeClr val="accent2"/>
                </a:solidFill>
                <a:latin typeface="Comic Sans MS" panose="030F0702030302020204" pitchFamily="66" charset="0"/>
              </a:rPr>
              <a:t>access</a:t>
            </a:r>
          </a:p>
          <a:p>
            <a:pPr algn="ctr"/>
            <a:r>
              <a:rPr lang="en-US" altLang="zh-CN" sz="1600">
                <a:solidFill>
                  <a:schemeClr val="accent2"/>
                </a:solidFill>
                <a:latin typeface="Comic Sans MS" panose="030F0702030302020204" pitchFamily="66" charset="0"/>
              </a:rPr>
              <a:t>ISP</a:t>
            </a:r>
          </a:p>
        </p:txBody>
      </p:sp>
      <p:sp>
        <p:nvSpPr>
          <p:cNvPr id="89132" name="Oval 76"/>
          <p:cNvSpPr>
            <a:spLocks noChangeArrowheads="1"/>
          </p:cNvSpPr>
          <p:nvPr/>
        </p:nvSpPr>
        <p:spPr bwMode="auto">
          <a:xfrm>
            <a:off x="7445375" y="4391026"/>
            <a:ext cx="844550" cy="631825"/>
          </a:xfrm>
          <a:prstGeom prst="ellipse">
            <a:avLst/>
          </a:prstGeom>
          <a:solidFill>
            <a:srgbClr val="00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zh-CN" sz="1600">
                <a:solidFill>
                  <a:schemeClr val="accent2"/>
                </a:solidFill>
                <a:latin typeface="Comic Sans MS" panose="030F0702030302020204" pitchFamily="66" charset="0"/>
              </a:rPr>
              <a:t>access</a:t>
            </a:r>
          </a:p>
          <a:p>
            <a:pPr algn="ctr"/>
            <a:r>
              <a:rPr lang="en-US" altLang="zh-CN" sz="1600">
                <a:solidFill>
                  <a:schemeClr val="accent2"/>
                </a:solidFill>
                <a:latin typeface="Comic Sans MS" panose="030F0702030302020204" pitchFamily="66" charset="0"/>
              </a:rPr>
              <a:t>ISP</a:t>
            </a:r>
          </a:p>
        </p:txBody>
      </p:sp>
      <p:sp>
        <p:nvSpPr>
          <p:cNvPr id="89133" name="Oval 76"/>
          <p:cNvSpPr>
            <a:spLocks noChangeArrowheads="1"/>
          </p:cNvSpPr>
          <p:nvPr/>
        </p:nvSpPr>
        <p:spPr bwMode="auto">
          <a:xfrm>
            <a:off x="6470650" y="4391026"/>
            <a:ext cx="846138" cy="631825"/>
          </a:xfrm>
          <a:prstGeom prst="ellipse">
            <a:avLst/>
          </a:prstGeom>
          <a:solidFill>
            <a:srgbClr val="00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zh-CN" sz="1600">
                <a:solidFill>
                  <a:schemeClr val="accent2"/>
                </a:solidFill>
                <a:latin typeface="Comic Sans MS" panose="030F0702030302020204" pitchFamily="66" charset="0"/>
              </a:rPr>
              <a:t>access</a:t>
            </a:r>
          </a:p>
          <a:p>
            <a:pPr algn="ctr"/>
            <a:r>
              <a:rPr lang="en-US" altLang="zh-CN" sz="1600">
                <a:solidFill>
                  <a:schemeClr val="accent2"/>
                </a:solidFill>
                <a:latin typeface="Comic Sans MS" panose="030F0702030302020204" pitchFamily="66" charset="0"/>
              </a:rPr>
              <a:t>ISP</a:t>
            </a:r>
          </a:p>
        </p:txBody>
      </p:sp>
      <p:sp>
        <p:nvSpPr>
          <p:cNvPr id="89134" name="Oval 76"/>
          <p:cNvSpPr>
            <a:spLocks noChangeArrowheads="1"/>
          </p:cNvSpPr>
          <p:nvPr/>
        </p:nvSpPr>
        <p:spPr bwMode="auto">
          <a:xfrm>
            <a:off x="5497514" y="4391026"/>
            <a:ext cx="846137" cy="631825"/>
          </a:xfrm>
          <a:prstGeom prst="ellipse">
            <a:avLst/>
          </a:prstGeom>
          <a:solidFill>
            <a:srgbClr val="00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zh-CN" sz="1600">
                <a:solidFill>
                  <a:schemeClr val="accent2"/>
                </a:solidFill>
                <a:latin typeface="Comic Sans MS" panose="030F0702030302020204" pitchFamily="66" charset="0"/>
              </a:rPr>
              <a:t>access</a:t>
            </a:r>
          </a:p>
          <a:p>
            <a:pPr algn="ctr"/>
            <a:r>
              <a:rPr lang="en-US" altLang="zh-CN" sz="1600">
                <a:solidFill>
                  <a:schemeClr val="accent2"/>
                </a:solidFill>
                <a:latin typeface="Comic Sans MS" panose="030F0702030302020204" pitchFamily="66" charset="0"/>
              </a:rPr>
              <a:t>ISP</a:t>
            </a:r>
          </a:p>
        </p:txBody>
      </p:sp>
      <p:sp>
        <p:nvSpPr>
          <p:cNvPr id="89135" name="Oval 76"/>
          <p:cNvSpPr>
            <a:spLocks noChangeArrowheads="1"/>
          </p:cNvSpPr>
          <p:nvPr/>
        </p:nvSpPr>
        <p:spPr bwMode="auto">
          <a:xfrm>
            <a:off x="4524375" y="4391026"/>
            <a:ext cx="844550" cy="631825"/>
          </a:xfrm>
          <a:prstGeom prst="ellipse">
            <a:avLst/>
          </a:prstGeom>
          <a:solidFill>
            <a:srgbClr val="00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zh-CN" sz="1600">
                <a:solidFill>
                  <a:schemeClr val="accent2"/>
                </a:solidFill>
                <a:latin typeface="Comic Sans MS" panose="030F0702030302020204" pitchFamily="66" charset="0"/>
              </a:rPr>
              <a:t>access</a:t>
            </a:r>
          </a:p>
          <a:p>
            <a:pPr algn="ctr"/>
            <a:r>
              <a:rPr lang="en-US" altLang="zh-CN" sz="1600">
                <a:solidFill>
                  <a:schemeClr val="accent2"/>
                </a:solidFill>
                <a:latin typeface="Comic Sans MS" panose="030F0702030302020204" pitchFamily="66" charset="0"/>
              </a:rPr>
              <a:t>ISP</a:t>
            </a:r>
          </a:p>
        </p:txBody>
      </p:sp>
      <p:sp>
        <p:nvSpPr>
          <p:cNvPr id="89136" name="Oval 76"/>
          <p:cNvSpPr>
            <a:spLocks noChangeArrowheads="1"/>
          </p:cNvSpPr>
          <p:nvPr/>
        </p:nvSpPr>
        <p:spPr bwMode="auto">
          <a:xfrm>
            <a:off x="8418513" y="4391026"/>
            <a:ext cx="844550" cy="631825"/>
          </a:xfrm>
          <a:prstGeom prst="ellipse">
            <a:avLst/>
          </a:prstGeom>
          <a:solidFill>
            <a:srgbClr val="00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zh-CN" sz="1600">
                <a:solidFill>
                  <a:schemeClr val="accent2"/>
                </a:solidFill>
                <a:latin typeface="Comic Sans MS" panose="030F0702030302020204" pitchFamily="66" charset="0"/>
              </a:rPr>
              <a:t>access</a:t>
            </a:r>
          </a:p>
          <a:p>
            <a:pPr algn="ctr"/>
            <a:r>
              <a:rPr lang="en-US" altLang="zh-CN" sz="1600">
                <a:solidFill>
                  <a:schemeClr val="accent2"/>
                </a:solidFill>
                <a:latin typeface="Comic Sans MS" panose="030F0702030302020204" pitchFamily="66" charset="0"/>
              </a:rPr>
              <a:t>ISP</a:t>
            </a:r>
          </a:p>
        </p:txBody>
      </p:sp>
      <p:sp>
        <p:nvSpPr>
          <p:cNvPr id="89137" name="Oval 76"/>
          <p:cNvSpPr>
            <a:spLocks noChangeArrowheads="1"/>
          </p:cNvSpPr>
          <p:nvPr/>
        </p:nvSpPr>
        <p:spPr bwMode="auto">
          <a:xfrm>
            <a:off x="9391650" y="4391026"/>
            <a:ext cx="844550" cy="631825"/>
          </a:xfrm>
          <a:prstGeom prst="ellipse">
            <a:avLst/>
          </a:prstGeom>
          <a:solidFill>
            <a:srgbClr val="00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zh-CN" sz="1600">
                <a:solidFill>
                  <a:schemeClr val="accent2"/>
                </a:solidFill>
                <a:latin typeface="Comic Sans MS" panose="030F0702030302020204" pitchFamily="66" charset="0"/>
              </a:rPr>
              <a:t>access</a:t>
            </a:r>
          </a:p>
          <a:p>
            <a:pPr algn="ctr"/>
            <a:r>
              <a:rPr lang="en-US" altLang="zh-CN" sz="1600">
                <a:solidFill>
                  <a:schemeClr val="accent2"/>
                </a:solidFill>
                <a:latin typeface="Comic Sans MS" panose="030F0702030302020204" pitchFamily="66" charset="0"/>
              </a:rPr>
              <a:t>ISP</a:t>
            </a:r>
          </a:p>
        </p:txBody>
      </p:sp>
      <p:sp>
        <p:nvSpPr>
          <p:cNvPr id="51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0344472" y="6669360"/>
            <a:ext cx="1384395" cy="18864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>
                <a:solidFill>
                  <a:schemeClr val="accent2"/>
                </a:solidFill>
                <a:latin typeface="Tahoma" panose="020B0604030504040204" pitchFamily="34" charset="0"/>
              </a:rPr>
              <a:t>1.3 network core</a:t>
            </a:r>
          </a:p>
        </p:txBody>
      </p:sp>
    </p:spTree>
    <p:extLst>
      <p:ext uri="{BB962C8B-B14F-4D97-AF65-F5344CB8AC3E}">
        <p14:creationId xmlns:p14="http://schemas.microsoft.com/office/powerpoint/2010/main" val="103521489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41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4C385F12-4203-45AB-AE9D-2FB79F15D8BC}" type="slidenum">
              <a:rPr lang="en-US" altLang="zh-CN" sz="1200" smtClean="0">
                <a:solidFill>
                  <a:schemeClr val="accent4"/>
                </a:solidFill>
                <a:latin typeface="Tahoma" panose="020B0604030504040204" pitchFamily="34" charset="0"/>
              </a:rPr>
              <a:pPr/>
              <a:t>46</a:t>
            </a:fld>
            <a:endParaRPr lang="en-US" altLang="zh-CN" sz="1200" dirty="0">
              <a:solidFill>
                <a:schemeClr val="accent4"/>
              </a:solidFill>
              <a:latin typeface="Tahoma" panose="020B0604030504040204" pitchFamily="34" charset="0"/>
            </a:endParaRPr>
          </a:p>
        </p:txBody>
      </p:sp>
      <p:sp>
        <p:nvSpPr>
          <p:cNvPr id="9114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1430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zh-CN"/>
              <a:t>Tier-1 ISP: e.g., Sprint</a:t>
            </a:r>
          </a:p>
        </p:txBody>
      </p:sp>
      <p:pic>
        <p:nvPicPr>
          <p:cNvPr id="91138" name="Picture 121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64" y="970667"/>
            <a:ext cx="5027612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1139" name="Picture 3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4076" y="1452564"/>
            <a:ext cx="8385175" cy="476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Group 2"/>
          <p:cNvGrpSpPr>
            <a:grpSpLocks/>
          </p:cNvGrpSpPr>
          <p:nvPr/>
        </p:nvGrpSpPr>
        <p:grpSpPr bwMode="auto">
          <a:xfrm>
            <a:off x="2895601" y="1725614"/>
            <a:ext cx="3863975" cy="3017837"/>
            <a:chOff x="1371600" y="1725614"/>
            <a:chExt cx="3863976" cy="3017838"/>
          </a:xfrm>
        </p:grpSpPr>
        <p:grpSp>
          <p:nvGrpSpPr>
            <p:cNvPr id="91143" name="Group 187"/>
            <p:cNvGrpSpPr>
              <a:grpSpLocks/>
            </p:cNvGrpSpPr>
            <p:nvPr/>
          </p:nvGrpSpPr>
          <p:grpSpPr bwMode="auto">
            <a:xfrm>
              <a:off x="1371600" y="1725614"/>
              <a:ext cx="3863976" cy="3017838"/>
              <a:chOff x="864" y="1087"/>
              <a:chExt cx="2434" cy="1901"/>
            </a:xfrm>
          </p:grpSpPr>
          <p:sp>
            <p:nvSpPr>
              <p:cNvPr id="91194" name="Rectangle 202"/>
              <p:cNvSpPr>
                <a:spLocks noChangeArrowheads="1"/>
              </p:cNvSpPr>
              <p:nvPr/>
            </p:nvSpPr>
            <p:spPr bwMode="auto">
              <a:xfrm>
                <a:off x="1307" y="1103"/>
                <a:ext cx="1560" cy="188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91195" name="Line 205"/>
              <p:cNvSpPr>
                <a:spLocks noChangeShapeType="1"/>
              </p:cNvSpPr>
              <p:nvPr/>
            </p:nvSpPr>
            <p:spPr bwMode="auto">
              <a:xfrm flipH="1">
                <a:off x="1408" y="1945"/>
                <a:ext cx="28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91196" name="Line 206"/>
              <p:cNvSpPr>
                <a:spLocks noChangeShapeType="1"/>
              </p:cNvSpPr>
              <p:nvPr/>
            </p:nvSpPr>
            <p:spPr bwMode="auto">
              <a:xfrm flipH="1">
                <a:off x="1408" y="2028"/>
                <a:ext cx="28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91197" name="Text Box 207"/>
              <p:cNvSpPr txBox="1">
                <a:spLocks noChangeArrowheads="1"/>
              </p:cNvSpPr>
              <p:nvPr/>
            </p:nvSpPr>
            <p:spPr bwMode="auto">
              <a:xfrm flipH="1">
                <a:off x="1336" y="1789"/>
                <a:ext cx="229" cy="2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r>
                  <a:rPr lang="en-US" altLang="zh-CN">
                    <a:latin typeface="Comic Sans MS" panose="030F0702030302020204" pitchFamily="66" charset="0"/>
                  </a:rPr>
                  <a:t>…</a:t>
                </a:r>
              </a:p>
            </p:txBody>
          </p:sp>
          <p:grpSp>
            <p:nvGrpSpPr>
              <p:cNvPr id="91198" name="Group 208"/>
              <p:cNvGrpSpPr>
                <a:grpSpLocks/>
              </p:cNvGrpSpPr>
              <p:nvPr/>
            </p:nvGrpSpPr>
            <p:grpSpPr bwMode="auto">
              <a:xfrm flipH="1">
                <a:off x="1617" y="2063"/>
                <a:ext cx="775" cy="284"/>
                <a:chOff x="2927" y="2500"/>
                <a:chExt cx="949" cy="332"/>
              </a:xfrm>
            </p:grpSpPr>
            <p:sp>
              <p:nvSpPr>
                <p:cNvPr id="91227" name="Line 209"/>
                <p:cNvSpPr>
                  <a:spLocks noChangeShapeType="1"/>
                </p:cNvSpPr>
                <p:nvPr/>
              </p:nvSpPr>
              <p:spPr bwMode="auto">
                <a:xfrm flipH="1">
                  <a:off x="2927" y="2515"/>
                  <a:ext cx="236" cy="311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91228" name="Line 210"/>
                <p:cNvSpPr>
                  <a:spLocks noChangeShapeType="1"/>
                </p:cNvSpPr>
                <p:nvPr/>
              </p:nvSpPr>
              <p:spPr bwMode="auto">
                <a:xfrm>
                  <a:off x="3209" y="2500"/>
                  <a:ext cx="201" cy="332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91229" name="Line 211"/>
                <p:cNvSpPr>
                  <a:spLocks noChangeShapeType="1"/>
                </p:cNvSpPr>
                <p:nvPr/>
              </p:nvSpPr>
              <p:spPr bwMode="auto">
                <a:xfrm>
                  <a:off x="3315" y="2500"/>
                  <a:ext cx="561" cy="324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91199" name="Line 212"/>
              <p:cNvSpPr>
                <a:spLocks noChangeShapeType="1"/>
              </p:cNvSpPr>
              <p:nvPr/>
            </p:nvSpPr>
            <p:spPr bwMode="auto">
              <a:xfrm flipH="1" flipV="1">
                <a:off x="1819" y="1533"/>
                <a:ext cx="0" cy="356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91200" name="Line 213"/>
              <p:cNvSpPr>
                <a:spLocks noChangeShapeType="1"/>
              </p:cNvSpPr>
              <p:nvPr/>
            </p:nvSpPr>
            <p:spPr bwMode="auto">
              <a:xfrm flipH="1">
                <a:off x="1587" y="2081"/>
                <a:ext cx="193" cy="266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91201" name="Line 214"/>
              <p:cNvSpPr>
                <a:spLocks noChangeShapeType="1"/>
              </p:cNvSpPr>
              <p:nvPr/>
            </p:nvSpPr>
            <p:spPr bwMode="auto">
              <a:xfrm>
                <a:off x="1818" y="2068"/>
                <a:ext cx="164" cy="284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91202" name="Line 215"/>
              <p:cNvSpPr>
                <a:spLocks noChangeShapeType="1"/>
              </p:cNvSpPr>
              <p:nvPr/>
            </p:nvSpPr>
            <p:spPr bwMode="auto">
              <a:xfrm>
                <a:off x="1904" y="2068"/>
                <a:ext cx="459" cy="277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91203" name="Text Box 272"/>
              <p:cNvSpPr txBox="1">
                <a:spLocks noChangeArrowheads="1"/>
              </p:cNvSpPr>
              <p:nvPr/>
            </p:nvSpPr>
            <p:spPr bwMode="auto">
              <a:xfrm>
                <a:off x="1583" y="2691"/>
                <a:ext cx="1266" cy="2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eaLnBrk="1" hangingPunct="1"/>
                <a:r>
                  <a:rPr lang="en-US" altLang="zh-CN" sz="1600" dirty="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to/from customers</a:t>
                </a:r>
              </a:p>
            </p:txBody>
          </p:sp>
          <p:sp>
            <p:nvSpPr>
              <p:cNvPr id="91204" name="Text Box 273"/>
              <p:cNvSpPr txBox="1">
                <a:spLocks noChangeArrowheads="1"/>
              </p:cNvSpPr>
              <p:nvPr/>
            </p:nvSpPr>
            <p:spPr bwMode="auto">
              <a:xfrm>
                <a:off x="2262" y="1699"/>
                <a:ext cx="562" cy="2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eaLnBrk="1" hangingPunct="1"/>
                <a:r>
                  <a:rPr lang="en-US" altLang="zh-CN" sz="1600" dirty="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peering</a:t>
                </a:r>
              </a:p>
            </p:txBody>
          </p:sp>
          <p:sp>
            <p:nvSpPr>
              <p:cNvPr id="91205" name="Text Box 274"/>
              <p:cNvSpPr txBox="1">
                <a:spLocks noChangeArrowheads="1"/>
              </p:cNvSpPr>
              <p:nvPr/>
            </p:nvSpPr>
            <p:spPr bwMode="auto">
              <a:xfrm>
                <a:off x="1383" y="1367"/>
                <a:ext cx="1246" cy="3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eaLnBrk="1" hangingPunct="1"/>
                <a:r>
                  <a:rPr lang="en-US" altLang="zh-CN" sz="1600" dirty="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 to/from backbone</a:t>
                </a:r>
              </a:p>
              <a:p>
                <a:pPr algn="ctr" eaLnBrk="1" hangingPunct="1"/>
                <a:r>
                  <a:rPr lang="en-US" altLang="zh-CN" sz="1200" dirty="0">
                    <a:solidFill>
                      <a:srgbClr val="0000FF"/>
                    </a:solidFill>
                    <a:latin typeface="Comic Sans MS" panose="030F0702030302020204" pitchFamily="66" charset="0"/>
                  </a:rPr>
                  <a:t>multi-home</a:t>
                </a:r>
              </a:p>
            </p:txBody>
          </p:sp>
          <p:sp>
            <p:nvSpPr>
              <p:cNvPr id="91206" name="Rectangle 275"/>
              <p:cNvSpPr>
                <a:spLocks noChangeArrowheads="1"/>
              </p:cNvSpPr>
              <p:nvPr/>
            </p:nvSpPr>
            <p:spPr bwMode="auto">
              <a:xfrm>
                <a:off x="1355" y="1139"/>
                <a:ext cx="1447" cy="1774"/>
              </a:xfrm>
              <a:prstGeom prst="rect">
                <a:avLst/>
              </a:prstGeom>
              <a:noFill/>
              <a:ln w="9525">
                <a:solidFill>
                  <a:srgbClr val="FF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91207" name="Line 290"/>
              <p:cNvSpPr>
                <a:spLocks noChangeShapeType="1"/>
              </p:cNvSpPr>
              <p:nvPr/>
            </p:nvSpPr>
            <p:spPr bwMode="auto">
              <a:xfrm flipH="1" flipV="1">
                <a:off x="2226" y="1559"/>
                <a:ext cx="0" cy="355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91208" name="Line 292"/>
              <p:cNvSpPr>
                <a:spLocks noChangeShapeType="1"/>
              </p:cNvSpPr>
              <p:nvPr/>
            </p:nvSpPr>
            <p:spPr bwMode="auto">
              <a:xfrm>
                <a:off x="2360" y="1948"/>
                <a:ext cx="360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91209" name="Line 293"/>
              <p:cNvSpPr>
                <a:spLocks noChangeShapeType="1"/>
              </p:cNvSpPr>
              <p:nvPr/>
            </p:nvSpPr>
            <p:spPr bwMode="auto">
              <a:xfrm>
                <a:off x="2360" y="2030"/>
                <a:ext cx="360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91210" name="Text Box 294"/>
              <p:cNvSpPr txBox="1">
                <a:spLocks noChangeArrowheads="1"/>
              </p:cNvSpPr>
              <p:nvPr/>
            </p:nvSpPr>
            <p:spPr bwMode="auto">
              <a:xfrm>
                <a:off x="2410" y="1790"/>
                <a:ext cx="290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r>
                  <a:rPr lang="en-US" altLang="zh-CN" dirty="0">
                    <a:latin typeface="Comic Sans MS" panose="030F0702030302020204" pitchFamily="66" charset="0"/>
                  </a:rPr>
                  <a:t>…</a:t>
                </a:r>
              </a:p>
            </p:txBody>
          </p:sp>
          <p:grpSp>
            <p:nvGrpSpPr>
              <p:cNvPr id="91211" name="Group 296"/>
              <p:cNvGrpSpPr>
                <a:grpSpLocks/>
              </p:cNvGrpSpPr>
              <p:nvPr/>
            </p:nvGrpSpPr>
            <p:grpSpPr bwMode="auto">
              <a:xfrm>
                <a:off x="2376" y="2519"/>
                <a:ext cx="83" cy="167"/>
                <a:chOff x="4467" y="2745"/>
                <a:chExt cx="96" cy="345"/>
              </a:xfrm>
            </p:grpSpPr>
            <p:sp>
              <p:nvSpPr>
                <p:cNvPr id="91225" name="Line 297"/>
                <p:cNvSpPr>
                  <a:spLocks noChangeShapeType="1"/>
                </p:cNvSpPr>
                <p:nvPr/>
              </p:nvSpPr>
              <p:spPr bwMode="auto">
                <a:xfrm rot="16200000" flipH="1">
                  <a:off x="4294" y="2918"/>
                  <a:ext cx="345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91226" name="Line 298"/>
                <p:cNvSpPr>
                  <a:spLocks noChangeShapeType="1"/>
                </p:cNvSpPr>
                <p:nvPr/>
              </p:nvSpPr>
              <p:spPr bwMode="auto">
                <a:xfrm rot="16200000" flipH="1">
                  <a:off x="4390" y="2918"/>
                  <a:ext cx="345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91212" name="Text Box 299"/>
              <p:cNvSpPr txBox="1">
                <a:spLocks noChangeArrowheads="1"/>
              </p:cNvSpPr>
              <p:nvPr/>
            </p:nvSpPr>
            <p:spPr bwMode="auto">
              <a:xfrm rot="16200000" flipH="1">
                <a:off x="2242" y="2495"/>
                <a:ext cx="238" cy="2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r>
                  <a:rPr lang="en-US" altLang="zh-CN">
                    <a:latin typeface="Comic Sans MS" panose="030F0702030302020204" pitchFamily="66" charset="0"/>
                  </a:rPr>
                  <a:t>…</a:t>
                </a:r>
              </a:p>
            </p:txBody>
          </p:sp>
          <p:grpSp>
            <p:nvGrpSpPr>
              <p:cNvPr id="91213" name="Group 301"/>
              <p:cNvGrpSpPr>
                <a:grpSpLocks/>
              </p:cNvGrpSpPr>
              <p:nvPr/>
            </p:nvGrpSpPr>
            <p:grpSpPr bwMode="auto">
              <a:xfrm>
                <a:off x="1977" y="2528"/>
                <a:ext cx="84" cy="167"/>
                <a:chOff x="4467" y="2745"/>
                <a:chExt cx="96" cy="345"/>
              </a:xfrm>
            </p:grpSpPr>
            <p:sp>
              <p:nvSpPr>
                <p:cNvPr id="91223" name="Line 302"/>
                <p:cNvSpPr>
                  <a:spLocks noChangeShapeType="1"/>
                </p:cNvSpPr>
                <p:nvPr/>
              </p:nvSpPr>
              <p:spPr bwMode="auto">
                <a:xfrm rot="16200000" flipH="1">
                  <a:off x="4294" y="2918"/>
                  <a:ext cx="345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91224" name="Line 303"/>
                <p:cNvSpPr>
                  <a:spLocks noChangeShapeType="1"/>
                </p:cNvSpPr>
                <p:nvPr/>
              </p:nvSpPr>
              <p:spPr bwMode="auto">
                <a:xfrm rot="16200000" flipH="1">
                  <a:off x="4390" y="2918"/>
                  <a:ext cx="345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91214" name="Text Box 304"/>
              <p:cNvSpPr txBox="1">
                <a:spLocks noChangeArrowheads="1"/>
              </p:cNvSpPr>
              <p:nvPr/>
            </p:nvSpPr>
            <p:spPr bwMode="auto">
              <a:xfrm rot="16200000" flipH="1">
                <a:off x="1837" y="2491"/>
                <a:ext cx="239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r>
                  <a:rPr lang="en-US" altLang="zh-CN">
                    <a:latin typeface="Comic Sans MS" panose="030F0702030302020204" pitchFamily="66" charset="0"/>
                  </a:rPr>
                  <a:t>…</a:t>
                </a:r>
              </a:p>
            </p:txBody>
          </p:sp>
          <p:grpSp>
            <p:nvGrpSpPr>
              <p:cNvPr id="91215" name="Group 306"/>
              <p:cNvGrpSpPr>
                <a:grpSpLocks/>
              </p:cNvGrpSpPr>
              <p:nvPr/>
            </p:nvGrpSpPr>
            <p:grpSpPr bwMode="auto">
              <a:xfrm>
                <a:off x="1545" y="2526"/>
                <a:ext cx="92" cy="167"/>
                <a:chOff x="4467" y="2745"/>
                <a:chExt cx="96" cy="345"/>
              </a:xfrm>
            </p:grpSpPr>
            <p:sp>
              <p:nvSpPr>
                <p:cNvPr id="91221" name="Line 307"/>
                <p:cNvSpPr>
                  <a:spLocks noChangeShapeType="1"/>
                </p:cNvSpPr>
                <p:nvPr/>
              </p:nvSpPr>
              <p:spPr bwMode="auto">
                <a:xfrm rot="16200000" flipH="1">
                  <a:off x="4294" y="2918"/>
                  <a:ext cx="345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91222" name="Line 308"/>
                <p:cNvSpPr>
                  <a:spLocks noChangeShapeType="1"/>
                </p:cNvSpPr>
                <p:nvPr/>
              </p:nvSpPr>
              <p:spPr bwMode="auto">
                <a:xfrm rot="16200000" flipH="1">
                  <a:off x="4390" y="2918"/>
                  <a:ext cx="345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91216" name="Text Box 309"/>
              <p:cNvSpPr txBox="1">
                <a:spLocks noChangeArrowheads="1"/>
              </p:cNvSpPr>
              <p:nvPr/>
            </p:nvSpPr>
            <p:spPr bwMode="auto">
              <a:xfrm rot="16200000" flipH="1">
                <a:off x="1407" y="2492"/>
                <a:ext cx="239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r>
                  <a:rPr lang="en-US" altLang="zh-CN">
                    <a:latin typeface="Comic Sans MS" panose="030F0702030302020204" pitchFamily="66" charset="0"/>
                  </a:rPr>
                  <a:t>…</a:t>
                </a:r>
              </a:p>
            </p:txBody>
          </p:sp>
          <p:sp>
            <p:nvSpPr>
              <p:cNvPr id="91217" name="Text Box 310"/>
              <p:cNvSpPr txBox="1">
                <a:spLocks noChangeArrowheads="1"/>
              </p:cNvSpPr>
              <p:nvPr/>
            </p:nvSpPr>
            <p:spPr bwMode="auto">
              <a:xfrm>
                <a:off x="1404" y="1179"/>
                <a:ext cx="1340" cy="19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eaLnBrk="1" hangingPunct="1"/>
                <a:r>
                  <a:rPr lang="en-US" altLang="zh-CN" sz="1400" dirty="0">
                    <a:solidFill>
                      <a:srgbClr val="FF0000"/>
                    </a:solidFill>
                    <a:latin typeface="Comic Sans MS" panose="030F0702030302020204" pitchFamily="66" charset="0"/>
                  </a:rPr>
                  <a:t>POP: point-of-presence</a:t>
                </a:r>
              </a:p>
            </p:txBody>
          </p:sp>
          <p:sp>
            <p:nvSpPr>
              <p:cNvPr id="91218" name="Line 148"/>
              <p:cNvSpPr>
                <a:spLocks noChangeShapeType="1"/>
              </p:cNvSpPr>
              <p:nvPr/>
            </p:nvSpPr>
            <p:spPr bwMode="auto">
              <a:xfrm>
                <a:off x="3192" y="1948"/>
                <a:ext cx="0" cy="86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91219" name="Line 184"/>
              <p:cNvSpPr>
                <a:spLocks noChangeShapeType="1"/>
              </p:cNvSpPr>
              <p:nvPr/>
            </p:nvSpPr>
            <p:spPr bwMode="auto">
              <a:xfrm>
                <a:off x="3298" y="2402"/>
                <a:ext cx="0" cy="92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91220" name="Freeform 186"/>
              <p:cNvSpPr>
                <a:spLocks/>
              </p:cNvSpPr>
              <p:nvPr/>
            </p:nvSpPr>
            <p:spPr bwMode="auto">
              <a:xfrm>
                <a:off x="864" y="1087"/>
                <a:ext cx="475" cy="1879"/>
              </a:xfrm>
              <a:custGeom>
                <a:avLst/>
                <a:gdLst>
                  <a:gd name="T0" fmla="*/ 0 w 475"/>
                  <a:gd name="T1" fmla="*/ 1224 h 1879"/>
                  <a:gd name="T2" fmla="*/ 475 w 475"/>
                  <a:gd name="T3" fmla="*/ 0 h 1879"/>
                  <a:gd name="T4" fmla="*/ 468 w 475"/>
                  <a:gd name="T5" fmla="*/ 1879 h 1879"/>
                  <a:gd name="T6" fmla="*/ 0 w 475"/>
                  <a:gd name="T7" fmla="*/ 1224 h 1879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75"/>
                  <a:gd name="T13" fmla="*/ 0 h 1879"/>
                  <a:gd name="T14" fmla="*/ 475 w 475"/>
                  <a:gd name="T15" fmla="*/ 1879 h 1879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75" h="1879">
                    <a:moveTo>
                      <a:pt x="0" y="1224"/>
                    </a:moveTo>
                    <a:lnTo>
                      <a:pt x="475" y="0"/>
                    </a:lnTo>
                    <a:lnTo>
                      <a:pt x="468" y="1879"/>
                    </a:lnTo>
                    <a:lnTo>
                      <a:pt x="0" y="1224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C0000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91144" name="Group 347"/>
            <p:cNvGrpSpPr>
              <a:grpSpLocks/>
            </p:cNvGrpSpPr>
            <p:nvPr/>
          </p:nvGrpSpPr>
          <p:grpSpPr bwMode="auto">
            <a:xfrm>
              <a:off x="3570624" y="3685767"/>
              <a:ext cx="544387" cy="333770"/>
              <a:chOff x="1871277" y="1576300"/>
              <a:chExt cx="1128371" cy="437860"/>
            </a:xfrm>
          </p:grpSpPr>
          <p:sp>
            <p:nvSpPr>
              <p:cNvPr id="88" name="Oval 87"/>
              <p:cNvSpPr>
                <a:spLocks noChangeArrowheads="1"/>
              </p:cNvSpPr>
              <p:nvPr/>
            </p:nvSpPr>
            <p:spPr bwMode="auto">
              <a:xfrm flipV="1">
                <a:off x="1874446" y="1694640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89" name="Rectangle 88"/>
              <p:cNvSpPr/>
              <p:nvPr/>
            </p:nvSpPr>
            <p:spPr bwMode="auto">
              <a:xfrm>
                <a:off x="1870583" y="1739279"/>
                <a:ext cx="1128630" cy="116624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90" name="Oval 89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91" name="Freeform 90"/>
              <p:cNvSpPr/>
              <p:nvPr/>
            </p:nvSpPr>
            <p:spPr bwMode="auto">
              <a:xfrm>
                <a:off x="2160144" y="1674720"/>
                <a:ext cx="546218" cy="160358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92" name="Freeform 91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93" name="Freeform 92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94" name="Freeform 93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95" name="Straight Connector 94"/>
              <p:cNvCxnSpPr>
                <a:cxnSpLocks noChangeShapeType="1"/>
                <a:endCxn id="90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96" name="Straight Connector 95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91145" name="Group 347"/>
            <p:cNvGrpSpPr>
              <a:grpSpLocks/>
            </p:cNvGrpSpPr>
            <p:nvPr/>
          </p:nvGrpSpPr>
          <p:grpSpPr bwMode="auto">
            <a:xfrm>
              <a:off x="2915191" y="3680361"/>
              <a:ext cx="544387" cy="333770"/>
              <a:chOff x="1871277" y="1576300"/>
              <a:chExt cx="1128371" cy="437860"/>
            </a:xfrm>
          </p:grpSpPr>
          <p:sp>
            <p:nvSpPr>
              <p:cNvPr id="98" name="Oval 97"/>
              <p:cNvSpPr>
                <a:spLocks noChangeArrowheads="1"/>
              </p:cNvSpPr>
              <p:nvPr/>
            </p:nvSpPr>
            <p:spPr bwMode="auto">
              <a:xfrm flipV="1">
                <a:off x="1874446" y="1694640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99" name="Rectangle 98"/>
              <p:cNvSpPr/>
              <p:nvPr/>
            </p:nvSpPr>
            <p:spPr bwMode="auto">
              <a:xfrm>
                <a:off x="1870156" y="1740124"/>
                <a:ext cx="1128632" cy="116624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100" name="Oval 99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01" name="Freeform 100"/>
              <p:cNvSpPr/>
              <p:nvPr/>
            </p:nvSpPr>
            <p:spPr bwMode="auto">
              <a:xfrm>
                <a:off x="2159717" y="1673481"/>
                <a:ext cx="546218" cy="160358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102" name="Freeform 101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103" name="Freeform 102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104" name="Freeform 103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105" name="Straight Connector 104"/>
              <p:cNvCxnSpPr>
                <a:cxnSpLocks noChangeShapeType="1"/>
                <a:endCxn id="100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06" name="Straight Connector 105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91146" name="Group 347"/>
            <p:cNvGrpSpPr>
              <a:grpSpLocks/>
            </p:cNvGrpSpPr>
            <p:nvPr/>
          </p:nvGrpSpPr>
          <p:grpSpPr bwMode="auto">
            <a:xfrm>
              <a:off x="2256002" y="3682470"/>
              <a:ext cx="544387" cy="333770"/>
              <a:chOff x="1871277" y="1576300"/>
              <a:chExt cx="1128371" cy="437860"/>
            </a:xfrm>
          </p:grpSpPr>
          <p:sp>
            <p:nvSpPr>
              <p:cNvPr id="108" name="Oval 107"/>
              <p:cNvSpPr>
                <a:spLocks noChangeArrowheads="1"/>
              </p:cNvSpPr>
              <p:nvPr/>
            </p:nvSpPr>
            <p:spPr bwMode="auto">
              <a:xfrm flipV="1">
                <a:off x="1874446" y="1694640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09" name="Rectangle 108"/>
              <p:cNvSpPr/>
              <p:nvPr/>
            </p:nvSpPr>
            <p:spPr bwMode="auto">
              <a:xfrm>
                <a:off x="1870937" y="1739439"/>
                <a:ext cx="1128630" cy="116624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110" name="Oval 109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1" name="Freeform 110"/>
              <p:cNvSpPr/>
              <p:nvPr/>
            </p:nvSpPr>
            <p:spPr bwMode="auto">
              <a:xfrm>
                <a:off x="2160498" y="1674880"/>
                <a:ext cx="546218" cy="160358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112" name="Freeform 111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113" name="Freeform 112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114" name="Freeform 113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115" name="Straight Connector 114"/>
              <p:cNvCxnSpPr>
                <a:cxnSpLocks noChangeShapeType="1"/>
                <a:endCxn id="110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16" name="Straight Connector 115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91147" name="Group 347"/>
            <p:cNvGrpSpPr>
              <a:grpSpLocks/>
            </p:cNvGrpSpPr>
            <p:nvPr/>
          </p:nvGrpSpPr>
          <p:grpSpPr bwMode="auto">
            <a:xfrm>
              <a:off x="2630086" y="2989478"/>
              <a:ext cx="544387" cy="333770"/>
              <a:chOff x="1871277" y="1576300"/>
              <a:chExt cx="1128371" cy="437860"/>
            </a:xfrm>
          </p:grpSpPr>
          <p:sp>
            <p:nvSpPr>
              <p:cNvPr id="118" name="Oval 117"/>
              <p:cNvSpPr>
                <a:spLocks noChangeArrowheads="1"/>
              </p:cNvSpPr>
              <p:nvPr/>
            </p:nvSpPr>
            <p:spPr bwMode="auto">
              <a:xfrm flipV="1">
                <a:off x="1874446" y="1694640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9" name="Rectangle 118"/>
              <p:cNvSpPr/>
              <p:nvPr/>
            </p:nvSpPr>
            <p:spPr bwMode="auto">
              <a:xfrm>
                <a:off x="1872110" y="1738461"/>
                <a:ext cx="1128630" cy="116624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120" name="Oval 119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21" name="Freeform 120"/>
              <p:cNvSpPr/>
              <p:nvPr/>
            </p:nvSpPr>
            <p:spPr bwMode="auto">
              <a:xfrm>
                <a:off x="2161672" y="1673900"/>
                <a:ext cx="546218" cy="160359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122" name="Freeform 121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123" name="Freeform 122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124" name="Freeform 123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125" name="Straight Connector 124"/>
              <p:cNvCxnSpPr>
                <a:cxnSpLocks noChangeShapeType="1"/>
                <a:endCxn id="120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6" name="Straight Connector 125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91148" name="Group 347"/>
            <p:cNvGrpSpPr>
              <a:grpSpLocks/>
            </p:cNvGrpSpPr>
            <p:nvPr/>
          </p:nvGrpSpPr>
          <p:grpSpPr bwMode="auto">
            <a:xfrm>
              <a:off x="3244642" y="2991587"/>
              <a:ext cx="544387" cy="333770"/>
              <a:chOff x="1871277" y="1576300"/>
              <a:chExt cx="1128371" cy="437860"/>
            </a:xfrm>
          </p:grpSpPr>
          <p:sp>
            <p:nvSpPr>
              <p:cNvPr id="128" name="Oval 127"/>
              <p:cNvSpPr>
                <a:spLocks noChangeArrowheads="1"/>
              </p:cNvSpPr>
              <p:nvPr/>
            </p:nvSpPr>
            <p:spPr bwMode="auto">
              <a:xfrm flipV="1">
                <a:off x="1874446" y="1694640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29" name="Rectangle 128"/>
              <p:cNvSpPr/>
              <p:nvPr/>
            </p:nvSpPr>
            <p:spPr bwMode="auto">
              <a:xfrm>
                <a:off x="1871708" y="1739859"/>
                <a:ext cx="1128632" cy="116624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130" name="Oval 129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1" name="Freeform 130"/>
              <p:cNvSpPr/>
              <p:nvPr/>
            </p:nvSpPr>
            <p:spPr bwMode="auto">
              <a:xfrm>
                <a:off x="2161269" y="1673216"/>
                <a:ext cx="546218" cy="160358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132" name="Freeform 131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133" name="Freeform 132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134" name="Freeform 133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135" name="Straight Connector 134"/>
              <p:cNvCxnSpPr>
                <a:cxnSpLocks noChangeShapeType="1"/>
                <a:endCxn id="130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36" name="Straight Connector 135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</p:grpSp>
      <p:sp>
        <p:nvSpPr>
          <p:cNvPr id="97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0344472" y="6669360"/>
            <a:ext cx="1384395" cy="18864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>
                <a:solidFill>
                  <a:schemeClr val="accent2"/>
                </a:solidFill>
                <a:latin typeface="Tahoma" panose="020B0604030504040204" pitchFamily="34" charset="0"/>
              </a:rPr>
              <a:t>1.3 network core</a:t>
            </a:r>
          </a:p>
        </p:txBody>
      </p:sp>
    </p:spTree>
    <p:extLst>
      <p:ext uri="{BB962C8B-B14F-4D97-AF65-F5344CB8AC3E}">
        <p14:creationId xmlns:p14="http://schemas.microsoft.com/office/powerpoint/2010/main" val="3039923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186" name="Picture 2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461" y="981075"/>
            <a:ext cx="4570413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3187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Chapter 1: roadmap</a:t>
            </a:r>
          </a:p>
        </p:txBody>
      </p:sp>
      <p:sp>
        <p:nvSpPr>
          <p:cNvPr id="93188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011364" y="1406525"/>
            <a:ext cx="8207375" cy="4648200"/>
          </a:xfrm>
        </p:spPr>
        <p:txBody>
          <a:bodyPr/>
          <a:lstStyle/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zh-CN" sz="2800" dirty="0">
                <a:ea typeface="宋体" panose="02010600030101010101" pitchFamily="2" charset="-122"/>
              </a:rPr>
              <a:t>1.1 what </a:t>
            </a:r>
            <a:r>
              <a:rPr lang="en-US" altLang="zh-CN" sz="2800" i="1" dirty="0">
                <a:ea typeface="宋体" panose="02010600030101010101" pitchFamily="2" charset="-122"/>
              </a:rPr>
              <a:t>is</a:t>
            </a:r>
            <a:r>
              <a:rPr lang="en-US" altLang="zh-CN" sz="2800" dirty="0">
                <a:ea typeface="宋体" panose="02010600030101010101" pitchFamily="2" charset="-122"/>
              </a:rPr>
              <a:t> the Internet?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zh-CN" sz="2800" dirty="0">
                <a:ea typeface="宋体" panose="02010600030101010101" pitchFamily="2" charset="-122"/>
              </a:rPr>
              <a:t>1.2 network edge</a:t>
            </a:r>
          </a:p>
          <a:p>
            <a:pPr lvl="2" eaLnBrk="1" hangingPunct="1">
              <a:buClr>
                <a:srgbClr val="000099"/>
              </a:buClr>
              <a:buSzPct val="70000"/>
              <a:buFont typeface="Wingdings" panose="05000000000000000000" pitchFamily="2" charset="2"/>
              <a:buChar char="v"/>
            </a:pPr>
            <a:r>
              <a:rPr lang="en-US" altLang="zh-CN" sz="2400" dirty="0">
                <a:latin typeface="Gill Sans MT" panose="020B0502020104020203" pitchFamily="34" charset="0"/>
                <a:ea typeface="宋体" panose="02010600030101010101" pitchFamily="2" charset="-122"/>
              </a:rPr>
              <a:t>end systems, access networks, links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zh-CN" sz="2800" dirty="0">
                <a:ea typeface="宋体" panose="02010600030101010101" pitchFamily="2" charset="-122"/>
              </a:rPr>
              <a:t>1.3 network core</a:t>
            </a:r>
          </a:p>
          <a:p>
            <a:pPr lvl="2">
              <a:buClr>
                <a:srgbClr val="000099"/>
              </a:buClr>
              <a:buSzPct val="70000"/>
              <a:buFont typeface="Wingdings" panose="05000000000000000000" pitchFamily="2" charset="2"/>
              <a:buChar char="v"/>
            </a:pPr>
            <a:r>
              <a:rPr lang="en-US" altLang="zh-CN" sz="2400" dirty="0">
                <a:latin typeface="Gill Sans MT" panose="020B0502020104020203" pitchFamily="34" charset="0"/>
                <a:ea typeface="宋体" panose="02010600030101010101" pitchFamily="2" charset="-122"/>
              </a:rPr>
              <a:t>packet switching, circuit switching, network structure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zh-CN" sz="2800" dirty="0">
                <a:solidFill>
                  <a:srgbClr val="CC0000"/>
                </a:solidFill>
                <a:ea typeface="宋体" panose="02010600030101010101" pitchFamily="2" charset="-122"/>
              </a:rPr>
              <a:t>1.4 delay, loss, throughput in networks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zh-CN" sz="2800" dirty="0">
                <a:ea typeface="宋体" panose="02010600030101010101" pitchFamily="2" charset="-122"/>
              </a:rPr>
              <a:t>1.5 protocol layers, service models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zh-CN" sz="2800" dirty="0">
                <a:ea typeface="宋体" panose="02010600030101010101" pitchFamily="2" charset="-122"/>
              </a:rPr>
              <a:t>1.6 networks under attack: security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zh-CN" sz="2800" dirty="0">
                <a:ea typeface="宋体" panose="02010600030101010101" pitchFamily="2" charset="-122"/>
              </a:rPr>
              <a:t>1.7 history</a:t>
            </a:r>
          </a:p>
          <a:p>
            <a:pPr eaLnBrk="1" hangingPunct="1"/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95650788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3" name="Line 24"/>
          <p:cNvSpPr>
            <a:spLocks noChangeShapeType="1"/>
          </p:cNvSpPr>
          <p:nvPr/>
        </p:nvSpPr>
        <p:spPr bwMode="auto">
          <a:xfrm>
            <a:off x="3167063" y="4237038"/>
            <a:ext cx="741362" cy="3556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95234" name="Group 347"/>
          <p:cNvGrpSpPr>
            <a:grpSpLocks/>
          </p:cNvGrpSpPr>
          <p:nvPr/>
        </p:nvGrpSpPr>
        <p:grpSpPr bwMode="auto">
          <a:xfrm>
            <a:off x="3883025" y="4284663"/>
            <a:ext cx="1162050" cy="715962"/>
            <a:chOff x="1871277" y="1576300"/>
            <a:chExt cx="1128371" cy="437861"/>
          </a:xfrm>
        </p:grpSpPr>
        <p:sp>
          <p:nvSpPr>
            <p:cNvPr id="106" name="Oval 105"/>
            <p:cNvSpPr>
              <a:spLocks noChangeArrowheads="1"/>
            </p:cNvSpPr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107" name="Rectangle 106"/>
            <p:cNvSpPr/>
            <p:nvPr/>
          </p:nvSpPr>
          <p:spPr bwMode="auto">
            <a:xfrm>
              <a:off x="1871277" y="1739406"/>
              <a:ext cx="1128371" cy="116504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08" name="Oval 107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109" name="Freeform 108"/>
            <p:cNvSpPr/>
            <p:nvPr/>
          </p:nvSpPr>
          <p:spPr bwMode="auto">
            <a:xfrm>
              <a:off x="2159536" y="1673387"/>
              <a:ext cx="548771" cy="161164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10" name="Freeform 109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111" name="Freeform 110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112" name="Freeform 111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cxnSp>
          <p:nvCxnSpPr>
            <p:cNvPr id="113" name="Straight Connector 112"/>
            <p:cNvCxnSpPr>
              <a:cxnSpLocks noChangeShapeType="1"/>
              <a:endCxn id="108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4" name="Straight Connector 113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95235" name="Line 26"/>
          <p:cNvSpPr>
            <a:spLocks noChangeShapeType="1"/>
          </p:cNvSpPr>
          <p:nvPr/>
        </p:nvSpPr>
        <p:spPr bwMode="auto">
          <a:xfrm>
            <a:off x="5091114" y="4656139"/>
            <a:ext cx="1933575" cy="952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5236" name="Rectangle 30"/>
          <p:cNvSpPr>
            <a:spLocks noChangeArrowheads="1"/>
          </p:cNvSpPr>
          <p:nvPr/>
        </p:nvSpPr>
        <p:spPr bwMode="auto">
          <a:xfrm>
            <a:off x="4757739" y="4527551"/>
            <a:ext cx="147637" cy="200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00"/>
              </a:solidFill>
            </a:endParaRPr>
          </a:p>
        </p:txBody>
      </p:sp>
      <p:sp>
        <p:nvSpPr>
          <p:cNvPr id="95237" name="Rectangle 31"/>
          <p:cNvSpPr>
            <a:spLocks noChangeArrowheads="1"/>
          </p:cNvSpPr>
          <p:nvPr/>
        </p:nvSpPr>
        <p:spPr bwMode="auto">
          <a:xfrm>
            <a:off x="4913314" y="4527551"/>
            <a:ext cx="147637" cy="200025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00"/>
              </a:solidFill>
            </a:endParaRPr>
          </a:p>
        </p:txBody>
      </p:sp>
      <p:sp>
        <p:nvSpPr>
          <p:cNvPr id="95238" name="Rectangle 38"/>
          <p:cNvSpPr>
            <a:spLocks noChangeArrowheads="1"/>
          </p:cNvSpPr>
          <p:nvPr/>
        </p:nvSpPr>
        <p:spPr bwMode="auto">
          <a:xfrm>
            <a:off x="5048250" y="4465639"/>
            <a:ext cx="147638" cy="200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00"/>
              </a:solidFill>
            </a:endParaRPr>
          </a:p>
        </p:txBody>
      </p:sp>
      <p:sp>
        <p:nvSpPr>
          <p:cNvPr id="95239" name="Line 25"/>
          <p:cNvSpPr>
            <a:spLocks noChangeShapeType="1"/>
          </p:cNvSpPr>
          <p:nvPr/>
        </p:nvSpPr>
        <p:spPr bwMode="auto">
          <a:xfrm flipV="1">
            <a:off x="3165476" y="4776788"/>
            <a:ext cx="735013" cy="550862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5240" name="Rectangle 32"/>
          <p:cNvSpPr>
            <a:spLocks noChangeArrowheads="1"/>
          </p:cNvSpPr>
          <p:nvPr/>
        </p:nvSpPr>
        <p:spPr bwMode="auto">
          <a:xfrm>
            <a:off x="3705225" y="4427539"/>
            <a:ext cx="147638" cy="200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00"/>
              </a:solidFill>
            </a:endParaRPr>
          </a:p>
        </p:txBody>
      </p:sp>
      <p:sp>
        <p:nvSpPr>
          <p:cNvPr id="95241" name="Line 33"/>
          <p:cNvSpPr>
            <a:spLocks noChangeShapeType="1"/>
          </p:cNvSpPr>
          <p:nvPr/>
        </p:nvSpPr>
        <p:spPr bwMode="auto">
          <a:xfrm>
            <a:off x="3656014" y="4364038"/>
            <a:ext cx="21113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5242" name="Text Box 36"/>
          <p:cNvSpPr txBox="1">
            <a:spLocks noChangeArrowheads="1"/>
          </p:cNvSpPr>
          <p:nvPr/>
        </p:nvSpPr>
        <p:spPr bwMode="auto">
          <a:xfrm>
            <a:off x="2289176" y="3921126"/>
            <a:ext cx="40908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dirty="0">
                <a:solidFill>
                  <a:srgbClr val="0000FF"/>
                </a:solidFill>
                <a:latin typeface="Comic Sans MS" panose="030F0702030302020204" pitchFamily="66" charset="0"/>
              </a:rPr>
              <a:t>A</a:t>
            </a:r>
          </a:p>
        </p:txBody>
      </p:sp>
      <p:sp>
        <p:nvSpPr>
          <p:cNvPr id="95243" name="Text Box 37"/>
          <p:cNvSpPr txBox="1">
            <a:spLocks noChangeArrowheads="1"/>
          </p:cNvSpPr>
          <p:nvPr/>
        </p:nvSpPr>
        <p:spPr bwMode="auto">
          <a:xfrm>
            <a:off x="2465388" y="4873625"/>
            <a:ext cx="387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>
                <a:solidFill>
                  <a:srgbClr val="0000FF"/>
                </a:solidFill>
                <a:latin typeface="Comic Sans MS" panose="030F0702030302020204" pitchFamily="66" charset="0"/>
              </a:rPr>
              <a:t>B</a:t>
            </a:r>
          </a:p>
        </p:txBody>
      </p:sp>
      <p:grpSp>
        <p:nvGrpSpPr>
          <p:cNvPr id="95244" name="Group 66"/>
          <p:cNvGrpSpPr>
            <a:grpSpLocks/>
          </p:cNvGrpSpPr>
          <p:nvPr/>
        </p:nvGrpSpPr>
        <p:grpSpPr bwMode="auto">
          <a:xfrm>
            <a:off x="2439988" y="3921125"/>
            <a:ext cx="779462" cy="679450"/>
            <a:chOff x="-44" y="1473"/>
            <a:chExt cx="981" cy="1105"/>
          </a:xfrm>
        </p:grpSpPr>
        <p:pic>
          <p:nvPicPr>
            <p:cNvPr id="95277" name="Picture 67" descr="desktop_computer_stylized_medium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5278" name="Freeform 68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32377 w 356"/>
                <a:gd name="T3" fmla="*/ 2307 h 368"/>
                <a:gd name="T4" fmla="*/ 38409 w 356"/>
                <a:gd name="T5" fmla="*/ 48069 h 368"/>
                <a:gd name="T6" fmla="*/ 8465 w 356"/>
                <a:gd name="T7" fmla="*/ 60116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95245" name="Group 69"/>
          <p:cNvGrpSpPr>
            <a:grpSpLocks/>
          </p:cNvGrpSpPr>
          <p:nvPr/>
        </p:nvGrpSpPr>
        <p:grpSpPr bwMode="auto">
          <a:xfrm>
            <a:off x="2490788" y="4927600"/>
            <a:ext cx="779462" cy="679450"/>
            <a:chOff x="-44" y="1473"/>
            <a:chExt cx="981" cy="1105"/>
          </a:xfrm>
        </p:grpSpPr>
        <p:pic>
          <p:nvPicPr>
            <p:cNvPr id="95275" name="Picture 70" descr="desktop_computer_stylized_medium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5276" name="Freeform 71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32377 w 356"/>
                <a:gd name="T3" fmla="*/ 2307 h 368"/>
                <a:gd name="T4" fmla="*/ 38409 w 356"/>
                <a:gd name="T5" fmla="*/ 48069 h 368"/>
                <a:gd name="T6" fmla="*/ 8465 w 356"/>
                <a:gd name="T7" fmla="*/ 60116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95246" name="Group 347"/>
          <p:cNvGrpSpPr>
            <a:grpSpLocks/>
          </p:cNvGrpSpPr>
          <p:nvPr/>
        </p:nvGrpSpPr>
        <p:grpSpPr bwMode="auto">
          <a:xfrm>
            <a:off x="7021513" y="4329113"/>
            <a:ext cx="1162050" cy="715962"/>
            <a:chOff x="1871277" y="1576300"/>
            <a:chExt cx="1128371" cy="437861"/>
          </a:xfrm>
        </p:grpSpPr>
        <p:sp>
          <p:nvSpPr>
            <p:cNvPr id="93" name="Oval 92"/>
            <p:cNvSpPr>
              <a:spLocks noChangeArrowheads="1"/>
            </p:cNvSpPr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94" name="Rectangle 93"/>
            <p:cNvSpPr/>
            <p:nvPr/>
          </p:nvSpPr>
          <p:spPr bwMode="auto">
            <a:xfrm>
              <a:off x="1871277" y="1739406"/>
              <a:ext cx="1128371" cy="116504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95" name="Oval 94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96" name="Freeform 95"/>
            <p:cNvSpPr/>
            <p:nvPr/>
          </p:nvSpPr>
          <p:spPr bwMode="auto">
            <a:xfrm>
              <a:off x="2159535" y="1673387"/>
              <a:ext cx="548771" cy="161164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97" name="Freeform 96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98" name="Freeform 97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99" name="Freeform 98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cxnSp>
          <p:nvCxnSpPr>
            <p:cNvPr id="100" name="Straight Connector 99"/>
            <p:cNvCxnSpPr>
              <a:cxnSpLocks noChangeShapeType="1"/>
              <a:endCxn id="95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1" name="Straight Connector 100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95247" name="Rectangle 31"/>
          <p:cNvSpPr>
            <a:spLocks noChangeArrowheads="1"/>
          </p:cNvSpPr>
          <p:nvPr/>
        </p:nvSpPr>
        <p:spPr bwMode="auto">
          <a:xfrm>
            <a:off x="3268663" y="5083175"/>
            <a:ext cx="139700" cy="185738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00"/>
              </a:solidFill>
            </a:endParaRPr>
          </a:p>
        </p:txBody>
      </p:sp>
      <p:sp>
        <p:nvSpPr>
          <p:cNvPr id="95248" name="Line 33"/>
          <p:cNvSpPr>
            <a:spLocks noChangeShapeType="1"/>
          </p:cNvSpPr>
          <p:nvPr/>
        </p:nvSpPr>
        <p:spPr bwMode="auto">
          <a:xfrm flipV="1">
            <a:off x="3443288" y="5053014"/>
            <a:ext cx="220662" cy="161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5249" name="Rectangle 89"/>
          <p:cNvSpPr>
            <a:spLocks noChangeArrowheads="1"/>
          </p:cNvSpPr>
          <p:nvPr/>
        </p:nvSpPr>
        <p:spPr bwMode="auto">
          <a:xfrm>
            <a:off x="4605339" y="4529139"/>
            <a:ext cx="147637" cy="2000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endParaRPr lang="zh-CN" altLang="zh-CN">
              <a:solidFill>
                <a:srgbClr val="000000"/>
              </a:solidFill>
            </a:endParaRPr>
          </a:p>
        </p:txBody>
      </p:sp>
      <p:sp>
        <p:nvSpPr>
          <p:cNvPr id="95250" name="Rectangle 89"/>
          <p:cNvSpPr>
            <a:spLocks noChangeArrowheads="1"/>
          </p:cNvSpPr>
          <p:nvPr/>
        </p:nvSpPr>
        <p:spPr bwMode="auto">
          <a:xfrm>
            <a:off x="4456114" y="4527551"/>
            <a:ext cx="147637" cy="2000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endParaRPr lang="zh-CN" altLang="zh-CN">
              <a:solidFill>
                <a:srgbClr val="000000"/>
              </a:solidFill>
            </a:endParaRPr>
          </a:p>
        </p:txBody>
      </p:sp>
      <p:sp>
        <p:nvSpPr>
          <p:cNvPr id="95251" name="Rectangle 89"/>
          <p:cNvSpPr>
            <a:spLocks noChangeArrowheads="1"/>
          </p:cNvSpPr>
          <p:nvPr/>
        </p:nvSpPr>
        <p:spPr bwMode="auto">
          <a:xfrm>
            <a:off x="4303714" y="4530726"/>
            <a:ext cx="147637" cy="2000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endParaRPr lang="zh-CN" altLang="zh-CN">
              <a:solidFill>
                <a:srgbClr val="000000"/>
              </a:solidFill>
            </a:endParaRPr>
          </a:p>
        </p:txBody>
      </p:sp>
      <p:sp>
        <p:nvSpPr>
          <p:cNvPr id="95252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9576660" y="6669360"/>
            <a:ext cx="2016224" cy="18864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>
                <a:solidFill>
                  <a:schemeClr val="accent4"/>
                </a:solidFill>
                <a:ea typeface="宋体" panose="02010600030101010101" pitchFamily="2" charset="-122"/>
              </a:rPr>
              <a:t>1.4 delay,</a:t>
            </a:r>
            <a:r>
              <a:rPr lang="en-US" altLang="zh-CN" sz="1200" dirty="0">
                <a:solidFill>
                  <a:srgbClr val="CC0000"/>
                </a:solidFill>
                <a:ea typeface="宋体" panose="02010600030101010101" pitchFamily="2" charset="-122"/>
              </a:rPr>
              <a:t> loss, throughput</a:t>
            </a:r>
            <a:endParaRPr lang="en-US" altLang="zh-CN" sz="1200" dirty="0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  <p:sp>
        <p:nvSpPr>
          <p:cNvPr id="95259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1BC44C2E-33F3-45F1-AC6D-7272D0FF6A25}" type="slidenum">
              <a:rPr lang="en-US" altLang="zh-CN" sz="1200" smtClean="0">
                <a:solidFill>
                  <a:schemeClr val="accent4"/>
                </a:solidFill>
                <a:latin typeface="Tahoma" panose="020B0604030504040204" pitchFamily="34" charset="0"/>
              </a:rPr>
              <a:pPr/>
              <a:t>48</a:t>
            </a:fld>
            <a:endParaRPr lang="en-US" altLang="zh-CN" sz="1200" dirty="0">
              <a:solidFill>
                <a:schemeClr val="accent4"/>
              </a:solidFill>
              <a:latin typeface="Tahoma" panose="020B0604030504040204" pitchFamily="34" charset="0"/>
            </a:endParaRPr>
          </a:p>
        </p:txBody>
      </p:sp>
      <p:sp>
        <p:nvSpPr>
          <p:cNvPr id="9525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11125" y="72168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zh-CN" dirty="0"/>
              <a:t>How do loss and delay occur?</a:t>
            </a:r>
            <a:endParaRPr lang="en-US" altLang="zh-CN" sz="4800" dirty="0"/>
          </a:p>
        </p:txBody>
      </p:sp>
      <p:sp>
        <p:nvSpPr>
          <p:cNvPr id="108548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1986591" y="1347058"/>
            <a:ext cx="8564562" cy="2114550"/>
          </a:xfrm>
        </p:spPr>
        <p:txBody>
          <a:bodyPr/>
          <a:lstStyle/>
          <a:p>
            <a:pPr eaLnBrk="1" hangingPunct="1">
              <a:buFont typeface="Wingdings" charset="0"/>
              <a:buNone/>
              <a:defRPr/>
            </a:pPr>
            <a:r>
              <a:rPr lang="en-US" dirty="0">
                <a:ea typeface="ＭＳ Ｐゴシック" charset="0"/>
              </a:rPr>
              <a:t>packets </a:t>
            </a:r>
            <a:r>
              <a:rPr lang="en-US" i="1" dirty="0">
                <a:ea typeface="ＭＳ Ｐゴシック" charset="0"/>
              </a:rPr>
              <a:t>queue</a:t>
            </a:r>
            <a:r>
              <a:rPr lang="en-US" dirty="0">
                <a:ea typeface="ＭＳ Ｐゴシック" charset="0"/>
              </a:rPr>
              <a:t> in router buffers</a:t>
            </a:r>
            <a:r>
              <a:rPr lang="en-US" sz="2400" dirty="0">
                <a:ea typeface="ＭＳ Ｐゴシック" charset="0"/>
              </a:rPr>
              <a:t> </a:t>
            </a:r>
          </a:p>
          <a:p>
            <a:pPr marL="287338" indent="-287338">
              <a:buFont typeface="Wingdings" charset="2"/>
              <a:buChar char="§"/>
              <a:defRPr/>
            </a:pPr>
            <a:r>
              <a:rPr lang="en-US" sz="2400" dirty="0">
                <a:solidFill>
                  <a:srgbClr val="CC0000"/>
                </a:solidFill>
                <a:ea typeface="ＭＳ Ｐゴシック" charset="0"/>
              </a:rPr>
              <a:t>packet arrival rate to link (temporarily) exceeds output link capacity</a:t>
            </a:r>
          </a:p>
          <a:p>
            <a:pPr marL="287338" indent="-287338">
              <a:buFont typeface="Wingdings" charset="2"/>
              <a:buChar char="§"/>
              <a:defRPr/>
            </a:pPr>
            <a:r>
              <a:rPr lang="en-US" sz="2400" dirty="0">
                <a:ea typeface="ＭＳ Ｐゴシック" charset="0"/>
              </a:rPr>
              <a:t>packets queue, wait for turn</a:t>
            </a:r>
          </a:p>
        </p:txBody>
      </p:sp>
      <p:pic>
        <p:nvPicPr>
          <p:cNvPr id="95253" name="Picture 63" descr="underline_base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88" y="892970"/>
            <a:ext cx="6115620" cy="992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Group 93"/>
          <p:cNvGrpSpPr>
            <a:grpSpLocks/>
          </p:cNvGrpSpPr>
          <p:nvPr/>
        </p:nvGrpSpPr>
        <p:grpSpPr bwMode="auto">
          <a:xfrm>
            <a:off x="5254693" y="3559345"/>
            <a:ext cx="3649620" cy="877717"/>
            <a:chOff x="2259" y="2090"/>
            <a:chExt cx="2681" cy="916"/>
          </a:xfrm>
        </p:grpSpPr>
        <p:sp>
          <p:nvSpPr>
            <p:cNvPr id="95264" name="Text Box 66"/>
            <p:cNvSpPr txBox="1">
              <a:spLocks noChangeArrowheads="1"/>
            </p:cNvSpPr>
            <p:nvPr/>
          </p:nvSpPr>
          <p:spPr bwMode="auto">
            <a:xfrm>
              <a:off x="2602" y="2090"/>
              <a:ext cx="2338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sz="1800" dirty="0">
                  <a:solidFill>
                    <a:srgbClr val="0000FF"/>
                  </a:solidFill>
                  <a:latin typeface="Comic Sans MS" panose="030F0702030302020204" pitchFamily="66" charset="0"/>
                </a:rPr>
                <a:t>packet being transmitted </a:t>
              </a:r>
              <a:r>
                <a:rPr lang="en-US" altLang="zh-CN" sz="1800" dirty="0">
                  <a:solidFill>
                    <a:srgbClr val="CC0000"/>
                  </a:solidFill>
                  <a:latin typeface="Comic Sans MS" panose="030F0702030302020204" pitchFamily="66" charset="0"/>
                </a:rPr>
                <a:t>(delay)</a:t>
              </a:r>
            </a:p>
          </p:txBody>
        </p:sp>
        <p:sp>
          <p:nvSpPr>
            <p:cNvPr id="95265" name="Line 67"/>
            <p:cNvSpPr>
              <a:spLocks noChangeShapeType="1"/>
            </p:cNvSpPr>
            <p:nvPr/>
          </p:nvSpPr>
          <p:spPr bwMode="auto">
            <a:xfrm rot="10800000" flipV="1">
              <a:off x="2259" y="2294"/>
              <a:ext cx="1059" cy="71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</p:grpSp>
      <p:grpSp>
        <p:nvGrpSpPr>
          <p:cNvPr id="6" name="Group 94"/>
          <p:cNvGrpSpPr>
            <a:grpSpLocks/>
          </p:cNvGrpSpPr>
          <p:nvPr/>
        </p:nvGrpSpPr>
        <p:grpSpPr bwMode="auto">
          <a:xfrm>
            <a:off x="4862513" y="4802188"/>
            <a:ext cx="3487737" cy="808037"/>
            <a:chOff x="2103" y="3214"/>
            <a:chExt cx="2197" cy="509"/>
          </a:xfrm>
        </p:grpSpPr>
        <p:sp>
          <p:nvSpPr>
            <p:cNvPr id="95262" name="Text Box 72"/>
            <p:cNvSpPr txBox="1">
              <a:spLocks noChangeArrowheads="1"/>
            </p:cNvSpPr>
            <p:nvPr/>
          </p:nvSpPr>
          <p:spPr bwMode="auto">
            <a:xfrm>
              <a:off x="2530" y="3490"/>
              <a:ext cx="1770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sz="1800" dirty="0">
                  <a:solidFill>
                    <a:srgbClr val="0000FF"/>
                  </a:solidFill>
                  <a:latin typeface="Comic Sans MS" panose="030F0702030302020204" pitchFamily="66" charset="0"/>
                </a:rPr>
                <a:t>packets queueing </a:t>
              </a:r>
              <a:r>
                <a:rPr lang="en-US" altLang="zh-CN" sz="1800" dirty="0">
                  <a:solidFill>
                    <a:srgbClr val="CC0000"/>
                  </a:solidFill>
                  <a:latin typeface="Comic Sans MS" panose="030F0702030302020204" pitchFamily="66" charset="0"/>
                </a:rPr>
                <a:t>(delay)</a:t>
              </a:r>
            </a:p>
          </p:txBody>
        </p:sp>
        <p:sp>
          <p:nvSpPr>
            <p:cNvPr id="95263" name="Line 73"/>
            <p:cNvSpPr>
              <a:spLocks noChangeShapeType="1"/>
            </p:cNvSpPr>
            <p:nvPr/>
          </p:nvSpPr>
          <p:spPr bwMode="auto">
            <a:xfrm rot="10800000">
              <a:off x="2103" y="3214"/>
              <a:ext cx="471" cy="40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10" name="Group 95"/>
          <p:cNvGrpSpPr>
            <a:grpSpLocks/>
          </p:cNvGrpSpPr>
          <p:nvPr/>
        </p:nvGrpSpPr>
        <p:grpSpPr bwMode="auto">
          <a:xfrm>
            <a:off x="4041775" y="4764090"/>
            <a:ext cx="4665663" cy="1516063"/>
            <a:chOff x="1586" y="3190"/>
            <a:chExt cx="2939" cy="955"/>
          </a:xfrm>
        </p:grpSpPr>
        <p:sp>
          <p:nvSpPr>
            <p:cNvPr id="95260" name="Line 91"/>
            <p:cNvSpPr>
              <a:spLocks noChangeShapeType="1"/>
            </p:cNvSpPr>
            <p:nvPr/>
          </p:nvSpPr>
          <p:spPr bwMode="auto">
            <a:xfrm rot="10800000" flipH="1">
              <a:off x="1798" y="3190"/>
              <a:ext cx="105" cy="5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261" name="Text Box 92"/>
            <p:cNvSpPr txBox="1">
              <a:spLocks noChangeArrowheads="1"/>
            </p:cNvSpPr>
            <p:nvPr/>
          </p:nvSpPr>
          <p:spPr bwMode="auto">
            <a:xfrm>
              <a:off x="1586" y="3738"/>
              <a:ext cx="2939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sz="1800" dirty="0">
                  <a:solidFill>
                    <a:srgbClr val="0000FF"/>
                  </a:solidFill>
                  <a:latin typeface="Comic Sans MS" panose="030F0702030302020204" pitchFamily="66" charset="0"/>
                </a:rPr>
                <a:t>free (available) buffers: arriving packets </a:t>
              </a:r>
            </a:p>
            <a:p>
              <a:r>
                <a:rPr lang="en-US" altLang="zh-CN" sz="1800" dirty="0">
                  <a:solidFill>
                    <a:srgbClr val="0000FF"/>
                  </a:solidFill>
                  <a:latin typeface="Comic Sans MS" panose="030F0702030302020204" pitchFamily="66" charset="0"/>
                </a:rPr>
                <a:t>dropped (</a:t>
              </a:r>
              <a:r>
                <a:rPr lang="en-US" altLang="zh-CN" sz="1800" dirty="0">
                  <a:solidFill>
                    <a:srgbClr val="CC0000"/>
                  </a:solidFill>
                  <a:latin typeface="Comic Sans MS" panose="030F0702030302020204" pitchFamily="66" charset="0"/>
                </a:rPr>
                <a:t>loss</a:t>
              </a:r>
              <a:r>
                <a:rPr lang="en-US" altLang="zh-CN" sz="1800" dirty="0">
                  <a:solidFill>
                    <a:srgbClr val="0000FF"/>
                  </a:solidFill>
                  <a:latin typeface="Comic Sans MS" panose="030F0702030302020204" pitchFamily="66" charset="0"/>
                </a:rPr>
                <a:t>) if no free buffers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00313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6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A95EBC3C-8752-42D4-ADA9-24D505694694}" type="slidenum">
              <a:rPr lang="en-US" altLang="zh-CN" sz="1200" smtClean="0">
                <a:solidFill>
                  <a:schemeClr val="accent4"/>
                </a:solidFill>
                <a:latin typeface="Tahoma" panose="020B0604030504040204" pitchFamily="34" charset="0"/>
              </a:rPr>
              <a:pPr/>
              <a:t>49</a:t>
            </a:fld>
            <a:endParaRPr lang="en-US" altLang="zh-CN" sz="1200" dirty="0">
              <a:solidFill>
                <a:schemeClr val="accent4"/>
              </a:solidFill>
              <a:latin typeface="Tahoma" panose="020B0604030504040204" pitchFamily="34" charset="0"/>
            </a:endParaRPr>
          </a:p>
        </p:txBody>
      </p:sp>
      <p:sp>
        <p:nvSpPr>
          <p:cNvPr id="9728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133624" y="159377"/>
            <a:ext cx="7772400" cy="811213"/>
          </a:xfrm>
        </p:spPr>
        <p:txBody>
          <a:bodyPr/>
          <a:lstStyle/>
          <a:p>
            <a:pPr eaLnBrk="1" hangingPunct="1"/>
            <a:r>
              <a:rPr lang="en-US" altLang="zh-CN" dirty="0"/>
              <a:t>Four sources of packet delay</a:t>
            </a:r>
            <a:endParaRPr lang="en-US" altLang="zh-CN" sz="4800" dirty="0"/>
          </a:p>
        </p:txBody>
      </p:sp>
      <p:sp>
        <p:nvSpPr>
          <p:cNvPr id="110596" name="Rectangle 4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1059492" y="4486080"/>
            <a:ext cx="3810000" cy="1636712"/>
          </a:xfrm>
        </p:spPr>
        <p:txBody>
          <a:bodyPr>
            <a:normAutofit fontScale="92500"/>
          </a:bodyPr>
          <a:lstStyle/>
          <a:p>
            <a:pPr eaLnBrk="1" hangingPunct="1">
              <a:buFont typeface="Wingdings" charset="0"/>
              <a:buNone/>
              <a:defRPr/>
            </a:pPr>
            <a:r>
              <a:rPr lang="en-US" i="1" dirty="0">
                <a:solidFill>
                  <a:srgbClr val="CC0000"/>
                </a:solidFill>
                <a:ea typeface="ＭＳ Ｐゴシック" charset="0"/>
              </a:rPr>
              <a:t>d</a:t>
            </a:r>
            <a:r>
              <a:rPr lang="en-US" baseline="-25000" dirty="0">
                <a:solidFill>
                  <a:srgbClr val="CC0000"/>
                </a:solidFill>
                <a:ea typeface="ＭＳ Ｐゴシック" charset="0"/>
              </a:rPr>
              <a:t>proc</a:t>
            </a:r>
            <a:r>
              <a:rPr lang="en-US" dirty="0">
                <a:solidFill>
                  <a:srgbClr val="CC0000"/>
                </a:solidFill>
                <a:ea typeface="ＭＳ Ｐゴシック" charset="0"/>
              </a:rPr>
              <a:t>: nodal processing</a:t>
            </a:r>
            <a:r>
              <a:rPr lang="en-US" dirty="0">
                <a:ea typeface="ＭＳ Ｐゴシック" charset="0"/>
              </a:rPr>
              <a:t> </a:t>
            </a:r>
          </a:p>
          <a:p>
            <a:pPr marL="231775" indent="-231775">
              <a:buFont typeface="Wingdings" charset="0"/>
              <a:buChar char="§"/>
              <a:defRPr/>
            </a:pPr>
            <a:r>
              <a:rPr lang="en-US" sz="2200" dirty="0">
                <a:ea typeface="ＭＳ Ｐゴシック" charset="0"/>
              </a:rPr>
              <a:t>check bit errors</a:t>
            </a:r>
          </a:p>
          <a:p>
            <a:pPr marL="231775" indent="-231775">
              <a:buFont typeface="Wingdings" charset="0"/>
              <a:buChar char="§"/>
              <a:defRPr/>
            </a:pPr>
            <a:r>
              <a:rPr lang="en-US" sz="2200" dirty="0">
                <a:ea typeface="ＭＳ Ｐゴシック" charset="0"/>
              </a:rPr>
              <a:t>determine output link</a:t>
            </a:r>
          </a:p>
          <a:p>
            <a:pPr marL="231775" indent="-231775">
              <a:buFont typeface="Wingdings" charset="0"/>
              <a:buChar char="§"/>
              <a:defRPr/>
            </a:pPr>
            <a:r>
              <a:rPr lang="en-US" sz="2200" dirty="0">
                <a:ea typeface="ＭＳ Ｐゴシック" charset="0"/>
              </a:rPr>
              <a:t>typically &lt; msec</a:t>
            </a:r>
          </a:p>
        </p:txBody>
      </p:sp>
      <p:pic>
        <p:nvPicPr>
          <p:cNvPr id="97282" name="Picture 65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4063" y="828675"/>
            <a:ext cx="6102615" cy="1312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0627" name="Rectangle 58"/>
          <p:cNvSpPr>
            <a:spLocks noChangeArrowheads="1"/>
          </p:cNvSpPr>
          <p:nvPr/>
        </p:nvSpPr>
        <p:spPr bwMode="auto">
          <a:xfrm>
            <a:off x="6136366" y="4434683"/>
            <a:ext cx="4136098" cy="18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4488" indent="-344488">
              <a:lnSpc>
                <a:spcPct val="85000"/>
              </a:lnSpc>
              <a:spcBef>
                <a:spcPct val="20000"/>
              </a:spcBef>
              <a:buClr>
                <a:srgbClr val="3333CC"/>
              </a:buClr>
              <a:buSzPct val="85000"/>
              <a:defRPr/>
            </a:pPr>
            <a:r>
              <a:rPr lang="en-US" dirty="0">
                <a:solidFill>
                  <a:srgbClr val="FF0000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2800" i="1" dirty="0">
                <a:solidFill>
                  <a:srgbClr val="CC0000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d</a:t>
            </a:r>
            <a:r>
              <a:rPr lang="en-US" sz="2800" baseline="-25000" dirty="0">
                <a:solidFill>
                  <a:srgbClr val="CC0000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queue</a:t>
            </a:r>
            <a:r>
              <a:rPr lang="en-US" sz="2800" dirty="0">
                <a:solidFill>
                  <a:srgbClr val="CC0000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: queueing delay</a:t>
            </a:r>
          </a:p>
          <a:p>
            <a:pPr marL="231775" indent="-231775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charset="0"/>
              <a:buChar char="§"/>
              <a:defRPr/>
            </a:pPr>
            <a:r>
              <a:rPr lang="en-US" sz="2000" dirty="0">
                <a:solidFill>
                  <a:srgbClr val="000099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time waiting at output link for transmission </a:t>
            </a:r>
          </a:p>
          <a:p>
            <a:pPr marL="231775" indent="-231775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charset="0"/>
              <a:buChar char="§"/>
              <a:defRPr/>
            </a:pPr>
            <a:r>
              <a:rPr lang="en-US" sz="2000" dirty="0">
                <a:solidFill>
                  <a:srgbClr val="000099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depends on congestion level of router</a:t>
            </a:r>
          </a:p>
        </p:txBody>
      </p:sp>
      <p:grpSp>
        <p:nvGrpSpPr>
          <p:cNvPr id="97287" name="Group 70"/>
          <p:cNvGrpSpPr>
            <a:grpSpLocks/>
          </p:cNvGrpSpPr>
          <p:nvPr/>
        </p:nvGrpSpPr>
        <p:grpSpPr bwMode="auto">
          <a:xfrm>
            <a:off x="3267075" y="1249364"/>
            <a:ext cx="5894388" cy="2935287"/>
            <a:chOff x="1743075" y="1249363"/>
            <a:chExt cx="5894066" cy="2935287"/>
          </a:xfrm>
        </p:grpSpPr>
        <p:sp>
          <p:nvSpPr>
            <p:cNvPr id="97288" name="Line 24"/>
            <p:cNvSpPr>
              <a:spLocks noChangeShapeType="1"/>
            </p:cNvSpPr>
            <p:nvPr/>
          </p:nvSpPr>
          <p:spPr bwMode="auto">
            <a:xfrm>
              <a:off x="2620963" y="1857375"/>
              <a:ext cx="741362" cy="3556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grpSp>
          <p:nvGrpSpPr>
            <p:cNvPr id="97289" name="Group 347"/>
            <p:cNvGrpSpPr>
              <a:grpSpLocks/>
            </p:cNvGrpSpPr>
            <p:nvPr/>
          </p:nvGrpSpPr>
          <p:grpSpPr bwMode="auto">
            <a:xfrm>
              <a:off x="3336378" y="1905474"/>
              <a:ext cx="1162562" cy="715538"/>
              <a:chOff x="1871277" y="1576300"/>
              <a:chExt cx="1128371" cy="437861"/>
            </a:xfrm>
          </p:grpSpPr>
          <p:sp>
            <p:nvSpPr>
              <p:cNvPr id="113" name="Oval 112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4" name="Rectangle 113"/>
              <p:cNvSpPr/>
              <p:nvPr/>
            </p:nvSpPr>
            <p:spPr bwMode="auto">
              <a:xfrm>
                <a:off x="1871723" y="1739212"/>
                <a:ext cx="1127812" cy="116573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115" name="Oval 114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6" name="Freeform 115"/>
              <p:cNvSpPr/>
              <p:nvPr/>
            </p:nvSpPr>
            <p:spPr bwMode="auto">
              <a:xfrm>
                <a:off x="2159840" y="1673154"/>
                <a:ext cx="548499" cy="161260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117" name="Freeform 116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118" name="Freeform 117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119" name="Freeform 118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120" name="Straight Connector 119"/>
              <p:cNvCxnSpPr>
                <a:cxnSpLocks noChangeShapeType="1"/>
                <a:endCxn id="115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1" name="Straight Connector 120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sp>
          <p:nvSpPr>
            <p:cNvPr id="97290" name="Line 26"/>
            <p:cNvSpPr>
              <a:spLocks noChangeShapeType="1"/>
            </p:cNvSpPr>
            <p:nvPr/>
          </p:nvSpPr>
          <p:spPr bwMode="auto">
            <a:xfrm>
              <a:off x="4545013" y="2276475"/>
              <a:ext cx="1933575" cy="952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97291" name="Rectangle 29"/>
            <p:cNvSpPr>
              <a:spLocks noChangeArrowheads="1"/>
            </p:cNvSpPr>
            <p:nvPr/>
          </p:nvSpPr>
          <p:spPr bwMode="auto">
            <a:xfrm>
              <a:off x="5464175" y="2076450"/>
              <a:ext cx="147638" cy="20002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97292" name="Rectangle 30"/>
            <p:cNvSpPr>
              <a:spLocks noChangeArrowheads="1"/>
            </p:cNvSpPr>
            <p:nvPr/>
          </p:nvSpPr>
          <p:spPr bwMode="auto">
            <a:xfrm>
              <a:off x="4211638" y="2147888"/>
              <a:ext cx="147637" cy="20002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97293" name="Rectangle 31"/>
            <p:cNvSpPr>
              <a:spLocks noChangeArrowheads="1"/>
            </p:cNvSpPr>
            <p:nvPr/>
          </p:nvSpPr>
          <p:spPr bwMode="auto">
            <a:xfrm>
              <a:off x="4373563" y="2147888"/>
              <a:ext cx="147637" cy="200025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97294" name="Line 35"/>
            <p:cNvSpPr>
              <a:spLocks noChangeShapeType="1"/>
            </p:cNvSpPr>
            <p:nvPr/>
          </p:nvSpPr>
          <p:spPr bwMode="auto">
            <a:xfrm flipV="1">
              <a:off x="6235700" y="1876425"/>
              <a:ext cx="36671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97295" name="Rectangle 38"/>
            <p:cNvSpPr>
              <a:spLocks noChangeArrowheads="1"/>
            </p:cNvSpPr>
            <p:nvPr/>
          </p:nvSpPr>
          <p:spPr bwMode="auto">
            <a:xfrm>
              <a:off x="4502150" y="2085975"/>
              <a:ext cx="147638" cy="20002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97296" name="Text Box 39"/>
            <p:cNvSpPr txBox="1">
              <a:spLocks noChangeArrowheads="1"/>
            </p:cNvSpPr>
            <p:nvPr/>
          </p:nvSpPr>
          <p:spPr bwMode="auto">
            <a:xfrm>
              <a:off x="4891088" y="1689100"/>
              <a:ext cx="1438135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sz="1800">
                  <a:solidFill>
                    <a:srgbClr val="CC0000"/>
                  </a:solidFill>
                  <a:latin typeface="Comic Sans MS" panose="030F0702030302020204" pitchFamily="66" charset="0"/>
                </a:rPr>
                <a:t>propagation</a:t>
              </a:r>
            </a:p>
          </p:txBody>
        </p:sp>
        <p:sp>
          <p:nvSpPr>
            <p:cNvPr id="97297" name="Line 40"/>
            <p:cNvSpPr>
              <a:spLocks noChangeShapeType="1"/>
            </p:cNvSpPr>
            <p:nvPr/>
          </p:nvSpPr>
          <p:spPr bwMode="auto">
            <a:xfrm rot="10800000">
              <a:off x="4645025" y="1876425"/>
              <a:ext cx="31908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97298" name="Text Box 43"/>
            <p:cNvSpPr txBox="1">
              <a:spLocks noChangeArrowheads="1"/>
            </p:cNvSpPr>
            <p:nvPr/>
          </p:nvSpPr>
          <p:spPr bwMode="auto">
            <a:xfrm>
              <a:off x="3113743" y="2803525"/>
              <a:ext cx="1316315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zh-CN" sz="1800">
                  <a:solidFill>
                    <a:srgbClr val="CC0000"/>
                  </a:solidFill>
                  <a:latin typeface="Comic Sans MS" panose="030F0702030302020204" pitchFamily="66" charset="0"/>
                </a:rPr>
                <a:t>nodal</a:t>
              </a:r>
            </a:p>
            <a:p>
              <a:pPr algn="ctr"/>
              <a:r>
                <a:rPr lang="en-US" altLang="zh-CN" sz="1800">
                  <a:solidFill>
                    <a:srgbClr val="CC0000"/>
                  </a:solidFill>
                  <a:latin typeface="Comic Sans MS" panose="030F0702030302020204" pitchFamily="66" charset="0"/>
                </a:rPr>
                <a:t>processing</a:t>
              </a:r>
            </a:p>
          </p:txBody>
        </p:sp>
        <p:sp>
          <p:nvSpPr>
            <p:cNvPr id="97299" name="Line 44"/>
            <p:cNvSpPr>
              <a:spLocks noChangeShapeType="1"/>
            </p:cNvSpPr>
            <p:nvPr/>
          </p:nvSpPr>
          <p:spPr bwMode="auto">
            <a:xfrm rot="10800000">
              <a:off x="3378200" y="2847975"/>
              <a:ext cx="83343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97300" name="Line 45"/>
            <p:cNvSpPr>
              <a:spLocks noChangeShapeType="1"/>
            </p:cNvSpPr>
            <p:nvPr/>
          </p:nvSpPr>
          <p:spPr bwMode="auto">
            <a:xfrm rot="10800000" flipV="1">
              <a:off x="4187825" y="2609850"/>
              <a:ext cx="38576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97301" name="Text Box 46"/>
            <p:cNvSpPr txBox="1">
              <a:spLocks noChangeArrowheads="1"/>
            </p:cNvSpPr>
            <p:nvPr/>
          </p:nvSpPr>
          <p:spPr bwMode="auto">
            <a:xfrm>
              <a:off x="4595813" y="3060700"/>
              <a:ext cx="112395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sz="1800">
                  <a:solidFill>
                    <a:srgbClr val="CC0000"/>
                  </a:solidFill>
                  <a:latin typeface="Comic Sans MS" panose="030F0702030302020204" pitchFamily="66" charset="0"/>
                </a:rPr>
                <a:t>queueing</a:t>
              </a:r>
            </a:p>
          </p:txBody>
        </p:sp>
        <p:sp>
          <p:nvSpPr>
            <p:cNvPr id="97302" name="Line 47"/>
            <p:cNvSpPr>
              <a:spLocks noChangeShapeType="1"/>
            </p:cNvSpPr>
            <p:nvPr/>
          </p:nvSpPr>
          <p:spPr bwMode="auto">
            <a:xfrm rot="10800000">
              <a:off x="4349750" y="2609850"/>
              <a:ext cx="595313" cy="5524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97303" name="Rectangle 3"/>
            <p:cNvSpPr>
              <a:spLocks noChangeArrowheads="1"/>
            </p:cNvSpPr>
            <p:nvPr/>
          </p:nvSpPr>
          <p:spPr bwMode="auto">
            <a:xfrm>
              <a:off x="2116138" y="3630613"/>
              <a:ext cx="4943475" cy="554037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marL="2857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75000"/>
                <a:buFont typeface="Wingdings" panose="05000000000000000000" pitchFamily="2" charset="2"/>
                <a:buNone/>
              </a:pPr>
              <a:r>
                <a:rPr lang="en-US" altLang="zh-CN" i="1">
                  <a:solidFill>
                    <a:srgbClr val="000099"/>
                  </a:solidFill>
                  <a:latin typeface="Comic Sans MS" panose="030F0702030302020204" pitchFamily="66" charset="0"/>
                </a:rPr>
                <a:t>d</a:t>
              </a:r>
              <a:r>
                <a:rPr lang="en-US" altLang="zh-CN" baseline="-25000">
                  <a:solidFill>
                    <a:srgbClr val="000099"/>
                  </a:solidFill>
                  <a:latin typeface="Comic Sans MS" panose="030F0702030302020204" pitchFamily="66" charset="0"/>
                </a:rPr>
                <a:t>nodal</a:t>
              </a:r>
              <a:r>
                <a:rPr lang="en-US" altLang="zh-CN">
                  <a:solidFill>
                    <a:srgbClr val="000099"/>
                  </a:solidFill>
                  <a:latin typeface="Comic Sans MS" panose="030F0702030302020204" pitchFamily="66" charset="0"/>
                </a:rPr>
                <a:t> = </a:t>
              </a:r>
              <a:r>
                <a:rPr lang="en-US" altLang="zh-CN" i="1">
                  <a:solidFill>
                    <a:srgbClr val="000099"/>
                  </a:solidFill>
                  <a:latin typeface="Comic Sans MS" panose="030F0702030302020204" pitchFamily="66" charset="0"/>
                </a:rPr>
                <a:t>d</a:t>
              </a:r>
              <a:r>
                <a:rPr lang="en-US" altLang="zh-CN" baseline="-25000">
                  <a:solidFill>
                    <a:srgbClr val="000099"/>
                  </a:solidFill>
                  <a:latin typeface="Comic Sans MS" panose="030F0702030302020204" pitchFamily="66" charset="0"/>
                </a:rPr>
                <a:t>proc</a:t>
              </a:r>
              <a:r>
                <a:rPr lang="en-US" altLang="zh-CN">
                  <a:solidFill>
                    <a:srgbClr val="000099"/>
                  </a:solidFill>
                  <a:latin typeface="Comic Sans MS" panose="030F0702030302020204" pitchFamily="66" charset="0"/>
                </a:rPr>
                <a:t> + </a:t>
              </a:r>
              <a:r>
                <a:rPr lang="en-US" altLang="zh-CN" i="1">
                  <a:solidFill>
                    <a:srgbClr val="000099"/>
                  </a:solidFill>
                  <a:latin typeface="Comic Sans MS" panose="030F0702030302020204" pitchFamily="66" charset="0"/>
                </a:rPr>
                <a:t>d</a:t>
              </a:r>
              <a:r>
                <a:rPr lang="en-US" altLang="zh-CN" baseline="-25000">
                  <a:solidFill>
                    <a:srgbClr val="000099"/>
                  </a:solidFill>
                  <a:latin typeface="Comic Sans MS" panose="030F0702030302020204" pitchFamily="66" charset="0"/>
                </a:rPr>
                <a:t>queue</a:t>
              </a:r>
              <a:r>
                <a:rPr lang="en-US" altLang="zh-CN">
                  <a:solidFill>
                    <a:srgbClr val="000099"/>
                  </a:solidFill>
                  <a:latin typeface="Comic Sans MS" panose="030F0702030302020204" pitchFamily="66" charset="0"/>
                </a:rPr>
                <a:t> + </a:t>
              </a:r>
              <a:r>
                <a:rPr lang="en-US" altLang="zh-CN" i="1">
                  <a:solidFill>
                    <a:srgbClr val="000099"/>
                  </a:solidFill>
                  <a:latin typeface="Comic Sans MS" panose="030F0702030302020204" pitchFamily="66" charset="0"/>
                </a:rPr>
                <a:t>d</a:t>
              </a:r>
              <a:r>
                <a:rPr lang="en-US" altLang="zh-CN" baseline="-25000">
                  <a:solidFill>
                    <a:srgbClr val="000099"/>
                  </a:solidFill>
                  <a:latin typeface="Comic Sans MS" panose="030F0702030302020204" pitchFamily="66" charset="0"/>
                </a:rPr>
                <a:t>trans</a:t>
              </a:r>
              <a:r>
                <a:rPr lang="en-US" altLang="zh-CN">
                  <a:solidFill>
                    <a:srgbClr val="000099"/>
                  </a:solidFill>
                  <a:latin typeface="Comic Sans MS" panose="030F0702030302020204" pitchFamily="66" charset="0"/>
                </a:rPr>
                <a:t> +  </a:t>
              </a:r>
              <a:r>
                <a:rPr lang="en-US" altLang="zh-CN" i="1">
                  <a:solidFill>
                    <a:srgbClr val="000099"/>
                  </a:solidFill>
                  <a:latin typeface="Comic Sans MS" panose="030F0702030302020204" pitchFamily="66" charset="0"/>
                </a:rPr>
                <a:t>d</a:t>
              </a:r>
              <a:r>
                <a:rPr lang="en-US" altLang="zh-CN" baseline="-25000">
                  <a:solidFill>
                    <a:srgbClr val="000099"/>
                  </a:solidFill>
                  <a:latin typeface="Comic Sans MS" panose="030F0702030302020204" pitchFamily="66" charset="0"/>
                </a:rPr>
                <a:t>prop</a:t>
              </a:r>
              <a:endParaRPr lang="en-US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97304" name="Line 25"/>
            <p:cNvSpPr>
              <a:spLocks noChangeShapeType="1"/>
            </p:cNvSpPr>
            <p:nvPr/>
          </p:nvSpPr>
          <p:spPr bwMode="auto">
            <a:xfrm flipV="1">
              <a:off x="2619083" y="2397124"/>
              <a:ext cx="735306" cy="549939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97305" name="Rectangle 32"/>
            <p:cNvSpPr>
              <a:spLocks noChangeArrowheads="1"/>
            </p:cNvSpPr>
            <p:nvPr/>
          </p:nvSpPr>
          <p:spPr bwMode="auto">
            <a:xfrm>
              <a:off x="3159125" y="2047875"/>
              <a:ext cx="147638" cy="20002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97306" name="Line 33"/>
            <p:cNvSpPr>
              <a:spLocks noChangeShapeType="1"/>
            </p:cNvSpPr>
            <p:nvPr/>
          </p:nvSpPr>
          <p:spPr bwMode="auto">
            <a:xfrm>
              <a:off x="3109913" y="1984375"/>
              <a:ext cx="21113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97307" name="Text Box 36"/>
            <p:cNvSpPr txBox="1">
              <a:spLocks noChangeArrowheads="1"/>
            </p:cNvSpPr>
            <p:nvPr/>
          </p:nvSpPr>
          <p:spPr bwMode="auto">
            <a:xfrm>
              <a:off x="1743075" y="1541463"/>
              <a:ext cx="409064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>
                  <a:solidFill>
                    <a:srgbClr val="000099"/>
                  </a:solidFill>
                  <a:latin typeface="Comic Sans MS" panose="030F0702030302020204" pitchFamily="66" charset="0"/>
                </a:rPr>
                <a:t>A</a:t>
              </a:r>
            </a:p>
          </p:txBody>
        </p:sp>
        <p:sp>
          <p:nvSpPr>
            <p:cNvPr id="97308" name="Text Box 37"/>
            <p:cNvSpPr txBox="1">
              <a:spLocks noChangeArrowheads="1"/>
            </p:cNvSpPr>
            <p:nvPr/>
          </p:nvSpPr>
          <p:spPr bwMode="auto">
            <a:xfrm>
              <a:off x="1919288" y="2493963"/>
              <a:ext cx="38735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>
                  <a:solidFill>
                    <a:srgbClr val="000099"/>
                  </a:solidFill>
                  <a:latin typeface="Comic Sans MS" panose="030F0702030302020204" pitchFamily="66" charset="0"/>
                </a:rPr>
                <a:t>B</a:t>
              </a:r>
            </a:p>
          </p:txBody>
        </p:sp>
        <p:grpSp>
          <p:nvGrpSpPr>
            <p:cNvPr id="97309" name="Group 66"/>
            <p:cNvGrpSpPr>
              <a:grpSpLocks/>
            </p:cNvGrpSpPr>
            <p:nvPr/>
          </p:nvGrpSpPr>
          <p:grpSpPr bwMode="auto">
            <a:xfrm>
              <a:off x="1893888" y="1541463"/>
              <a:ext cx="779462" cy="679450"/>
              <a:chOff x="-44" y="1473"/>
              <a:chExt cx="981" cy="1105"/>
            </a:xfrm>
          </p:grpSpPr>
          <p:pic>
            <p:nvPicPr>
              <p:cNvPr id="97327" name="Picture 67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97328" name="Freeform 68"/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32377 w 356"/>
                  <a:gd name="T3" fmla="*/ 2307 h 368"/>
                  <a:gd name="T4" fmla="*/ 38409 w 356"/>
                  <a:gd name="T5" fmla="*/ 48069 h 368"/>
                  <a:gd name="T6" fmla="*/ 8465 w 356"/>
                  <a:gd name="T7" fmla="*/ 60116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97310" name="Group 69"/>
            <p:cNvGrpSpPr>
              <a:grpSpLocks/>
            </p:cNvGrpSpPr>
            <p:nvPr/>
          </p:nvGrpSpPr>
          <p:grpSpPr bwMode="auto">
            <a:xfrm>
              <a:off x="1943685" y="2548431"/>
              <a:ext cx="779463" cy="679450"/>
              <a:chOff x="-44" y="1473"/>
              <a:chExt cx="981" cy="1105"/>
            </a:xfrm>
          </p:grpSpPr>
          <p:pic>
            <p:nvPicPr>
              <p:cNvPr id="97325" name="Picture 70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97326" name="Freeform 71"/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32377 w 356"/>
                  <a:gd name="T3" fmla="*/ 2307 h 368"/>
                  <a:gd name="T4" fmla="*/ 38409 w 356"/>
                  <a:gd name="T5" fmla="*/ 48069 h 368"/>
                  <a:gd name="T6" fmla="*/ 8465 w 356"/>
                  <a:gd name="T7" fmla="*/ 60116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97311" name="Text Box 41"/>
            <p:cNvSpPr txBox="1">
              <a:spLocks noChangeArrowheads="1"/>
            </p:cNvSpPr>
            <p:nvPr/>
          </p:nvSpPr>
          <p:spPr bwMode="auto">
            <a:xfrm>
              <a:off x="2987675" y="1249363"/>
              <a:ext cx="1529502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sz="1800">
                  <a:solidFill>
                    <a:srgbClr val="CC0000"/>
                  </a:solidFill>
                  <a:latin typeface="Comic Sans MS" panose="030F0702030302020204" pitchFamily="66" charset="0"/>
                </a:rPr>
                <a:t>transmission</a:t>
              </a:r>
            </a:p>
          </p:txBody>
        </p:sp>
        <p:sp>
          <p:nvSpPr>
            <p:cNvPr id="97312" name="Line 42"/>
            <p:cNvSpPr>
              <a:spLocks noChangeShapeType="1"/>
            </p:cNvSpPr>
            <p:nvPr/>
          </p:nvSpPr>
          <p:spPr bwMode="auto">
            <a:xfrm rot="10800000" flipH="1" flipV="1">
              <a:off x="4038600" y="1517650"/>
              <a:ext cx="528638" cy="533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grpSp>
          <p:nvGrpSpPr>
            <p:cNvPr id="97313" name="Group 347"/>
            <p:cNvGrpSpPr>
              <a:grpSpLocks/>
            </p:cNvGrpSpPr>
            <p:nvPr/>
          </p:nvGrpSpPr>
          <p:grpSpPr bwMode="auto">
            <a:xfrm>
              <a:off x="6474579" y="1949848"/>
              <a:ext cx="1162562" cy="715538"/>
              <a:chOff x="1871277" y="1576300"/>
              <a:chExt cx="1128371" cy="437861"/>
            </a:xfrm>
          </p:grpSpPr>
          <p:sp>
            <p:nvSpPr>
              <p:cNvPr id="100" name="Oval 99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01" name="Rectangle 100"/>
              <p:cNvSpPr/>
              <p:nvPr/>
            </p:nvSpPr>
            <p:spPr bwMode="auto">
              <a:xfrm>
                <a:off x="1871836" y="1739259"/>
                <a:ext cx="1127812" cy="116573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102" name="Oval 101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03" name="Freeform 102"/>
              <p:cNvSpPr/>
              <p:nvPr/>
            </p:nvSpPr>
            <p:spPr bwMode="auto">
              <a:xfrm>
                <a:off x="2159951" y="1673201"/>
                <a:ext cx="548499" cy="161260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104" name="Freeform 103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105" name="Freeform 104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106" name="Freeform 105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107" name="Straight Connector 106"/>
              <p:cNvCxnSpPr>
                <a:cxnSpLocks noChangeShapeType="1"/>
                <a:endCxn id="102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08" name="Straight Connector 107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sp>
          <p:nvSpPr>
            <p:cNvPr id="97314" name="Rectangle 31"/>
            <p:cNvSpPr>
              <a:spLocks noChangeArrowheads="1"/>
            </p:cNvSpPr>
            <p:nvPr/>
          </p:nvSpPr>
          <p:spPr bwMode="auto">
            <a:xfrm>
              <a:off x="2722387" y="2704007"/>
              <a:ext cx="139765" cy="18519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97315" name="Line 33"/>
            <p:cNvSpPr>
              <a:spLocks noChangeShapeType="1"/>
            </p:cNvSpPr>
            <p:nvPr/>
          </p:nvSpPr>
          <p:spPr bwMode="auto">
            <a:xfrm flipV="1">
              <a:off x="2897708" y="2673625"/>
              <a:ext cx="219668" cy="16193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</p:grpSp>
      <p:sp>
        <p:nvSpPr>
          <p:cNvPr id="59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9576660" y="6669360"/>
            <a:ext cx="2016224" cy="18864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>
                <a:solidFill>
                  <a:schemeClr val="accent4"/>
                </a:solidFill>
                <a:ea typeface="宋体" panose="02010600030101010101" pitchFamily="2" charset="-122"/>
              </a:rPr>
              <a:t>1.4 delay,</a:t>
            </a:r>
            <a:r>
              <a:rPr lang="en-US" altLang="zh-CN" sz="1200" dirty="0">
                <a:solidFill>
                  <a:srgbClr val="CC0000"/>
                </a:solidFill>
                <a:ea typeface="宋体" panose="02010600030101010101" pitchFamily="2" charset="-122"/>
              </a:rPr>
              <a:t> loss, throughput</a:t>
            </a:r>
            <a:endParaRPr lang="en-US" altLang="zh-CN" sz="1200" dirty="0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95970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279576" y="1268760"/>
            <a:ext cx="6624736" cy="720724"/>
          </a:xfrm>
        </p:spPr>
        <p:txBody>
          <a:bodyPr/>
          <a:lstStyle/>
          <a:p>
            <a:r>
              <a:rPr lang="en-US" altLang="zh-CN" dirty="0">
                <a:ea typeface="宋体" panose="02010600030101010101" pitchFamily="2" charset="-122"/>
              </a:rPr>
              <a:t>Assessment for the course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3143672" y="2636912"/>
            <a:ext cx="8064896" cy="3096344"/>
          </a:xfrm>
        </p:spPr>
        <p:txBody>
          <a:bodyPr>
            <a:normAutofit/>
          </a:bodyPr>
          <a:lstStyle/>
          <a:p>
            <a:pPr lvl="0" fontAlgn="auto">
              <a:spcBef>
                <a:spcPts val="0"/>
              </a:spcBef>
              <a:spcAft>
                <a:spcPts val="0"/>
              </a:spcAft>
              <a:buSzPct val="70000"/>
              <a:buFont typeface="Wingdings" panose="05000000000000000000" pitchFamily="2" charset="2"/>
              <a:buChar char="v"/>
              <a:defRPr/>
            </a:pPr>
            <a:r>
              <a:rPr lang="en-US" altLang="zh-CN" dirty="0">
                <a:solidFill>
                  <a:srgbClr val="0000FF"/>
                </a:solidFill>
                <a:ea typeface="微软雅黑"/>
              </a:rPr>
              <a:t> Final Exam    –   70 %</a:t>
            </a:r>
          </a:p>
          <a:p>
            <a:pPr lvl="0" fontAlgn="auto">
              <a:spcBef>
                <a:spcPts val="0"/>
              </a:spcBef>
              <a:spcAft>
                <a:spcPts val="0"/>
              </a:spcAft>
              <a:buSzPct val="70000"/>
              <a:buFont typeface="Wingdings" panose="05000000000000000000" pitchFamily="2" charset="2"/>
              <a:buChar char="v"/>
              <a:defRPr/>
            </a:pPr>
            <a:r>
              <a:rPr lang="en-US" altLang="zh-CN" dirty="0">
                <a:solidFill>
                  <a:srgbClr val="0000FF"/>
                </a:solidFill>
                <a:ea typeface="微软雅黑"/>
              </a:rPr>
              <a:t> Course Work –  30 %</a:t>
            </a:r>
          </a:p>
          <a:p>
            <a:pPr marL="859155" lvl="2" indent="-342900">
              <a:buFont typeface="Comic Sans MS" panose="030F0702030302020204" pitchFamily="66" charset="0"/>
              <a:buChar char="­"/>
              <a:defRPr/>
            </a:pPr>
            <a:r>
              <a:rPr lang="en-US" altLang="zh-CN" dirty="0">
                <a:solidFill>
                  <a:srgbClr val="0000FF"/>
                </a:solidFill>
              </a:rPr>
              <a:t>Lab Reports –   will be separately graded as a lab course</a:t>
            </a:r>
          </a:p>
          <a:p>
            <a:pPr marL="859155" lvl="2" indent="-342900">
              <a:buFont typeface="Comic Sans MS" panose="030F0702030302020204" pitchFamily="66" charset="0"/>
              <a:buChar char="­"/>
              <a:defRPr/>
            </a:pPr>
            <a:r>
              <a:rPr lang="en-US" altLang="zh-CN" dirty="0">
                <a:solidFill>
                  <a:srgbClr val="0000FF"/>
                </a:solidFill>
              </a:rPr>
              <a:t>Test / codes   –   10 %</a:t>
            </a:r>
          </a:p>
          <a:p>
            <a:pPr marL="859155" lvl="2" indent="-342900">
              <a:buFont typeface="Comic Sans MS" panose="030F0702030302020204" pitchFamily="66" charset="0"/>
              <a:buChar char="­"/>
              <a:defRPr/>
            </a:pPr>
            <a:r>
              <a:rPr lang="en-US" altLang="zh-CN" dirty="0">
                <a:solidFill>
                  <a:srgbClr val="0000FF"/>
                </a:solidFill>
              </a:rPr>
              <a:t>Assignment/Quiz   –     10 %</a:t>
            </a:r>
          </a:p>
          <a:p>
            <a:pPr marL="859155" lvl="2" indent="-342900">
              <a:buFont typeface="Comic Sans MS" panose="030F0702030302020204" pitchFamily="66" charset="0"/>
              <a:buChar char="­"/>
              <a:defRPr/>
            </a:pPr>
            <a:r>
              <a:rPr lang="en-US" altLang="zh-CN" dirty="0">
                <a:solidFill>
                  <a:srgbClr val="0000FF"/>
                </a:solidFill>
              </a:rPr>
              <a:t>Attendance/tutorials – 10 %</a:t>
            </a:r>
          </a:p>
        </p:txBody>
      </p:sp>
    </p:spTree>
    <p:extLst>
      <p:ext uri="{BB962C8B-B14F-4D97-AF65-F5344CB8AC3E}">
        <p14:creationId xmlns:p14="http://schemas.microsoft.com/office/powerpoint/2010/main" val="85263562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4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1F7D619A-077F-4DCA-BECC-DEF9FC74FA18}" type="slidenum">
              <a:rPr lang="en-US" altLang="zh-CN" sz="1200" smtClean="0">
                <a:solidFill>
                  <a:schemeClr val="accent4"/>
                </a:solidFill>
                <a:latin typeface="Tahoma" panose="020B0604030504040204" pitchFamily="34" charset="0"/>
              </a:rPr>
              <a:pPr/>
              <a:t>50</a:t>
            </a:fld>
            <a:endParaRPr lang="en-US" altLang="zh-CN" sz="1200" dirty="0">
              <a:solidFill>
                <a:schemeClr val="accent4"/>
              </a:solidFill>
              <a:latin typeface="Tahoma" panose="020B0604030504040204" pitchFamily="34" charset="0"/>
            </a:endParaRPr>
          </a:p>
        </p:txBody>
      </p:sp>
      <p:sp>
        <p:nvSpPr>
          <p:cNvPr id="112642" name="Rectangle 3"/>
          <p:cNvSpPr>
            <a:spLocks noChangeArrowheads="1"/>
          </p:cNvSpPr>
          <p:nvPr/>
        </p:nvSpPr>
        <p:spPr bwMode="auto">
          <a:xfrm>
            <a:off x="1631504" y="4293096"/>
            <a:ext cx="3810000" cy="2078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defRPr/>
            </a:pPr>
            <a:r>
              <a:rPr lang="en-US" i="1" dirty="0">
                <a:solidFill>
                  <a:srgbClr val="CC0000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d</a:t>
            </a:r>
            <a:r>
              <a:rPr lang="en-US" baseline="-25000" dirty="0">
                <a:solidFill>
                  <a:srgbClr val="CC0000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trans</a:t>
            </a:r>
            <a:r>
              <a:rPr lang="en-US" dirty="0">
                <a:solidFill>
                  <a:srgbClr val="CC0000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: transmission delay:</a:t>
            </a:r>
          </a:p>
          <a:p>
            <a:pPr marL="231775" indent="-231775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charset="0"/>
              <a:buChar char="§"/>
              <a:defRPr/>
            </a:pPr>
            <a:r>
              <a:rPr lang="en-US" sz="2000" i="1" dirty="0">
                <a:solidFill>
                  <a:srgbClr val="000099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L</a:t>
            </a:r>
            <a:r>
              <a:rPr lang="en-US" sz="2000" dirty="0">
                <a:solidFill>
                  <a:srgbClr val="000099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: packet length (bits) </a:t>
            </a:r>
          </a:p>
          <a:p>
            <a:pPr marL="231775" indent="-231775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charset="0"/>
              <a:buChar char="§"/>
              <a:defRPr/>
            </a:pPr>
            <a:r>
              <a:rPr lang="en-US" sz="2000" i="1" dirty="0">
                <a:solidFill>
                  <a:srgbClr val="000099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R</a:t>
            </a:r>
            <a:r>
              <a:rPr lang="en-US" sz="2000" dirty="0">
                <a:solidFill>
                  <a:srgbClr val="000099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: link </a:t>
            </a:r>
            <a:r>
              <a:rPr lang="en-US" sz="2000" i="1" dirty="0">
                <a:solidFill>
                  <a:srgbClr val="000099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bandwidth (bps)</a:t>
            </a:r>
          </a:p>
          <a:p>
            <a:pPr marL="231775" indent="-231775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charset="0"/>
              <a:buChar char="§"/>
              <a:defRPr/>
            </a:pPr>
            <a:r>
              <a:rPr lang="en-US" sz="2000" i="1" dirty="0">
                <a:solidFill>
                  <a:srgbClr val="CC0000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d</a:t>
            </a:r>
            <a:r>
              <a:rPr lang="en-US" sz="2000" i="1" baseline="-25000" dirty="0">
                <a:solidFill>
                  <a:srgbClr val="CC0000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trans</a:t>
            </a:r>
            <a:r>
              <a:rPr lang="en-US" sz="2000" i="1" dirty="0">
                <a:solidFill>
                  <a:srgbClr val="CC0000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2000" i="1" dirty="0">
                <a:solidFill>
                  <a:srgbClr val="000099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= L/R</a:t>
            </a:r>
          </a:p>
        </p:txBody>
      </p:sp>
      <p:sp>
        <p:nvSpPr>
          <p:cNvPr id="112643" name="Rectangle 4"/>
          <p:cNvSpPr>
            <a:spLocks noChangeArrowheads="1"/>
          </p:cNvSpPr>
          <p:nvPr/>
        </p:nvSpPr>
        <p:spPr bwMode="auto">
          <a:xfrm>
            <a:off x="6259512" y="4293096"/>
            <a:ext cx="4733031" cy="2190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defRPr/>
            </a:pPr>
            <a:r>
              <a:rPr lang="en-US" i="1" dirty="0">
                <a:solidFill>
                  <a:srgbClr val="CC0000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d</a:t>
            </a:r>
            <a:r>
              <a:rPr lang="en-US" baseline="-25000" dirty="0">
                <a:solidFill>
                  <a:srgbClr val="CC0000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prop</a:t>
            </a:r>
            <a:r>
              <a:rPr lang="en-US" dirty="0">
                <a:solidFill>
                  <a:srgbClr val="CC0000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: propagation delay:</a:t>
            </a:r>
          </a:p>
          <a:p>
            <a:pPr marL="231775" indent="-231775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charset="0"/>
              <a:buChar char="§"/>
              <a:defRPr/>
            </a:pPr>
            <a:r>
              <a:rPr lang="en-US" sz="2000" i="1" dirty="0">
                <a:solidFill>
                  <a:srgbClr val="000099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d</a:t>
            </a:r>
            <a:r>
              <a:rPr lang="en-US" sz="2000" dirty="0">
                <a:solidFill>
                  <a:srgbClr val="000099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: length of physical link</a:t>
            </a:r>
          </a:p>
          <a:p>
            <a:pPr marL="231775" indent="-231775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charset="0"/>
              <a:buChar char="§"/>
              <a:defRPr/>
            </a:pPr>
            <a:r>
              <a:rPr lang="en-US" sz="2000" i="1" dirty="0">
                <a:solidFill>
                  <a:srgbClr val="000099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s</a:t>
            </a:r>
            <a:r>
              <a:rPr lang="en-US" sz="2000" dirty="0">
                <a:solidFill>
                  <a:srgbClr val="000099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: propagation speed (~2x10</a:t>
            </a:r>
            <a:r>
              <a:rPr lang="en-US" sz="2000" baseline="30000" dirty="0">
                <a:solidFill>
                  <a:srgbClr val="000099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8</a:t>
            </a:r>
            <a:r>
              <a:rPr lang="en-US" sz="2000" dirty="0">
                <a:solidFill>
                  <a:srgbClr val="000099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 m/sec)</a:t>
            </a:r>
          </a:p>
          <a:p>
            <a:pPr marL="231775" indent="-231775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charset="0"/>
              <a:buChar char="§"/>
              <a:defRPr/>
            </a:pPr>
            <a:r>
              <a:rPr lang="en-US" sz="2000" i="1" dirty="0">
                <a:solidFill>
                  <a:srgbClr val="CC0000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d</a:t>
            </a:r>
            <a:r>
              <a:rPr lang="en-US" sz="2000" baseline="-25000" dirty="0">
                <a:solidFill>
                  <a:srgbClr val="CC0000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prop</a:t>
            </a:r>
            <a:r>
              <a:rPr lang="en-US" sz="2000" dirty="0">
                <a:solidFill>
                  <a:srgbClr val="000000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2000" dirty="0">
                <a:solidFill>
                  <a:srgbClr val="000099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= </a:t>
            </a:r>
            <a:r>
              <a:rPr lang="en-US" sz="2000" i="1" dirty="0">
                <a:solidFill>
                  <a:srgbClr val="000099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d</a:t>
            </a:r>
            <a:r>
              <a:rPr lang="en-US" sz="2000" dirty="0">
                <a:solidFill>
                  <a:srgbClr val="000099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/</a:t>
            </a:r>
            <a:r>
              <a:rPr lang="en-US" sz="2000" i="1" dirty="0">
                <a:solidFill>
                  <a:srgbClr val="000099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s</a:t>
            </a:r>
          </a:p>
        </p:txBody>
      </p:sp>
      <p:pic>
        <p:nvPicPr>
          <p:cNvPr id="99332" name="Picture 64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4063" y="855664"/>
            <a:ext cx="6737350" cy="15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9333" name="Rectangle 2"/>
          <p:cNvSpPr>
            <a:spLocks noChangeArrowheads="1"/>
          </p:cNvSpPr>
          <p:nvPr/>
        </p:nvSpPr>
        <p:spPr bwMode="auto">
          <a:xfrm>
            <a:off x="1976438" y="200026"/>
            <a:ext cx="7772400" cy="811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CN" sz="4400">
                <a:solidFill>
                  <a:srgbClr val="000099"/>
                </a:solidFill>
                <a:latin typeface="Comic Sans MS" panose="030F0702030302020204" pitchFamily="66" charset="0"/>
              </a:rPr>
              <a:t>Four sources of packet delay</a:t>
            </a:r>
            <a:endParaRPr lang="en-US" altLang="zh-CN" sz="480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99335" name="TextBox 1"/>
          <p:cNvSpPr txBox="1">
            <a:spLocks noChangeArrowheads="1"/>
          </p:cNvSpPr>
          <p:nvPr/>
        </p:nvSpPr>
        <p:spPr bwMode="auto">
          <a:xfrm>
            <a:off x="2027238" y="6370639"/>
            <a:ext cx="681308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400">
                <a:solidFill>
                  <a:schemeClr val="bg1"/>
                </a:solidFill>
                <a:latin typeface="Comic Sans MS" panose="030F0702030302020204" pitchFamily="66" charset="0"/>
              </a:rPr>
              <a:t>* Check out the Java applet for an interactive animation on trans vs. prop delay</a:t>
            </a:r>
          </a:p>
        </p:txBody>
      </p:sp>
      <p:grpSp>
        <p:nvGrpSpPr>
          <p:cNvPr id="11" name="Group 10"/>
          <p:cNvGrpSpPr>
            <a:grpSpLocks/>
          </p:cNvGrpSpPr>
          <p:nvPr/>
        </p:nvGrpSpPr>
        <p:grpSpPr bwMode="auto">
          <a:xfrm>
            <a:off x="3575720" y="5157192"/>
            <a:ext cx="2692400" cy="701675"/>
            <a:chOff x="2271473" y="5377200"/>
            <a:chExt cx="2692148" cy="701675"/>
          </a:xfrm>
        </p:grpSpPr>
        <p:sp>
          <p:nvSpPr>
            <p:cNvPr id="99388" name="Text Box 62"/>
            <p:cNvSpPr txBox="1">
              <a:spLocks noChangeArrowheads="1"/>
            </p:cNvSpPr>
            <p:nvPr/>
          </p:nvSpPr>
          <p:spPr bwMode="auto">
            <a:xfrm>
              <a:off x="2598578" y="5377200"/>
              <a:ext cx="2105025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zh-CN" sz="2000" i="1" dirty="0" err="1">
                  <a:solidFill>
                    <a:srgbClr val="CC0000"/>
                  </a:solidFill>
                  <a:latin typeface="Comic Sans MS" panose="030F0702030302020204" pitchFamily="66" charset="0"/>
                </a:rPr>
                <a:t>d</a:t>
              </a:r>
              <a:r>
                <a:rPr lang="en-US" altLang="zh-CN" sz="2000" baseline="-25000" dirty="0" err="1">
                  <a:solidFill>
                    <a:srgbClr val="CC0000"/>
                  </a:solidFill>
                  <a:latin typeface="Comic Sans MS" panose="030F0702030302020204" pitchFamily="66" charset="0"/>
                </a:rPr>
                <a:t>trans</a:t>
              </a:r>
              <a:r>
                <a:rPr lang="en-US" altLang="zh-CN" sz="2000" baseline="-25000" dirty="0">
                  <a:solidFill>
                    <a:srgbClr val="CC0000"/>
                  </a:solidFill>
                  <a:latin typeface="Comic Sans MS" panose="030F0702030302020204" pitchFamily="66" charset="0"/>
                </a:rPr>
                <a:t> </a:t>
              </a:r>
              <a:r>
                <a:rPr lang="en-US" altLang="zh-CN" sz="2000" dirty="0">
                  <a:solidFill>
                    <a:srgbClr val="CC0000"/>
                  </a:solidFill>
                  <a:latin typeface="Comic Sans MS" panose="030F0702030302020204" pitchFamily="66" charset="0"/>
                </a:rPr>
                <a:t>and </a:t>
              </a:r>
              <a:r>
                <a:rPr lang="en-US" altLang="zh-CN" sz="2000" i="1" dirty="0" err="1">
                  <a:solidFill>
                    <a:srgbClr val="CC0000"/>
                  </a:solidFill>
                  <a:latin typeface="Comic Sans MS" panose="030F0702030302020204" pitchFamily="66" charset="0"/>
                </a:rPr>
                <a:t>d</a:t>
              </a:r>
              <a:r>
                <a:rPr lang="en-US" altLang="zh-CN" sz="2000" baseline="-25000" dirty="0" err="1">
                  <a:solidFill>
                    <a:srgbClr val="CC0000"/>
                  </a:solidFill>
                  <a:latin typeface="Comic Sans MS" panose="030F0702030302020204" pitchFamily="66" charset="0"/>
                </a:rPr>
                <a:t>prop</a:t>
              </a:r>
              <a:endParaRPr lang="en-US" altLang="zh-CN" sz="2000" baseline="-25000" dirty="0">
                <a:solidFill>
                  <a:srgbClr val="CC0000"/>
                </a:solidFill>
                <a:latin typeface="Comic Sans MS" panose="030F0702030302020204" pitchFamily="66" charset="0"/>
              </a:endParaRPr>
            </a:p>
            <a:p>
              <a:pPr algn="ctr"/>
              <a:r>
                <a:rPr lang="en-US" altLang="zh-CN" sz="2000" i="1" dirty="0">
                  <a:solidFill>
                    <a:srgbClr val="CC0000"/>
                  </a:solidFill>
                  <a:latin typeface="Comic Sans MS" panose="030F0702030302020204" pitchFamily="66" charset="0"/>
                </a:rPr>
                <a:t>very </a:t>
              </a:r>
              <a:r>
                <a:rPr lang="en-US" altLang="zh-CN" sz="2000" dirty="0">
                  <a:solidFill>
                    <a:srgbClr val="CC0000"/>
                  </a:solidFill>
                  <a:latin typeface="Comic Sans MS" panose="030F0702030302020204" pitchFamily="66" charset="0"/>
                </a:rPr>
                <a:t>different</a:t>
              </a:r>
            </a:p>
          </p:txBody>
        </p:sp>
        <p:cxnSp>
          <p:nvCxnSpPr>
            <p:cNvPr id="99389" name="Straight Arrow Connector 3"/>
            <p:cNvCxnSpPr>
              <a:cxnSpLocks noChangeShapeType="1"/>
            </p:cNvCxnSpPr>
            <p:nvPr/>
          </p:nvCxnSpPr>
          <p:spPr bwMode="auto">
            <a:xfrm>
              <a:off x="2271473" y="5616983"/>
              <a:ext cx="554448" cy="3"/>
            </a:xfrm>
            <a:prstGeom prst="straightConnector1">
              <a:avLst/>
            </a:prstGeom>
            <a:noFill/>
            <a:ln w="31750">
              <a:solidFill>
                <a:srgbClr val="FF0000"/>
              </a:solidFill>
              <a:round/>
              <a:headEnd type="triangle" w="lg" len="med"/>
              <a:tailEnd type="none" w="lg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9390" name="Straight Arrow Connector 72"/>
            <p:cNvCxnSpPr>
              <a:cxnSpLocks noChangeShapeType="1"/>
            </p:cNvCxnSpPr>
            <p:nvPr/>
          </p:nvCxnSpPr>
          <p:spPr bwMode="auto">
            <a:xfrm flipH="1">
              <a:off x="4409173" y="5608388"/>
              <a:ext cx="554448" cy="3"/>
            </a:xfrm>
            <a:prstGeom prst="straightConnector1">
              <a:avLst/>
            </a:prstGeom>
            <a:noFill/>
            <a:ln w="31750">
              <a:solidFill>
                <a:srgbClr val="FF0000"/>
              </a:solidFill>
              <a:round/>
              <a:headEnd type="triangle" w="lg" len="med"/>
              <a:tailEnd type="none" w="lg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99337" name="TextBox 1"/>
          <p:cNvSpPr txBox="1">
            <a:spLocks noChangeArrowheads="1"/>
          </p:cNvSpPr>
          <p:nvPr/>
        </p:nvSpPr>
        <p:spPr bwMode="auto">
          <a:xfrm>
            <a:off x="2035176" y="5877272"/>
            <a:ext cx="914717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400" dirty="0">
                <a:solidFill>
                  <a:schemeClr val="bg1"/>
                </a:solidFill>
                <a:latin typeface="Comic Sans MS" panose="030F0702030302020204" pitchFamily="66" charset="0"/>
              </a:rPr>
              <a:t>* Check out the online interactive exercises for more examples: h</a:t>
            </a:r>
            <a:r>
              <a:rPr lang="en-US" altLang="zh-CN" sz="1200" dirty="0">
                <a:solidFill>
                  <a:schemeClr val="bg1"/>
                </a:solidFill>
                <a:latin typeface="Comic Sans MS" panose="030F0702030302020204" pitchFamily="66" charset="0"/>
              </a:rPr>
              <a:t>ttp://gaia.cs.umass.edu/kurose_ross/interactive/</a:t>
            </a:r>
          </a:p>
        </p:txBody>
      </p:sp>
      <p:sp>
        <p:nvSpPr>
          <p:cNvPr id="99338" name="Line 24"/>
          <p:cNvSpPr>
            <a:spLocks noChangeShapeType="1"/>
          </p:cNvSpPr>
          <p:nvPr/>
        </p:nvSpPr>
        <p:spPr bwMode="auto">
          <a:xfrm>
            <a:off x="4144963" y="1857375"/>
            <a:ext cx="741362" cy="3556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grpSp>
        <p:nvGrpSpPr>
          <p:cNvPr id="99339" name="Group 347"/>
          <p:cNvGrpSpPr>
            <a:grpSpLocks/>
          </p:cNvGrpSpPr>
          <p:nvPr/>
        </p:nvGrpSpPr>
        <p:grpSpPr bwMode="auto">
          <a:xfrm>
            <a:off x="4860925" y="1905001"/>
            <a:ext cx="1162050" cy="715963"/>
            <a:chOff x="1871277" y="1576300"/>
            <a:chExt cx="1128371" cy="437861"/>
          </a:xfrm>
        </p:grpSpPr>
        <p:sp>
          <p:nvSpPr>
            <p:cNvPr id="87" name="Oval 86"/>
            <p:cNvSpPr>
              <a:spLocks noChangeArrowheads="1"/>
            </p:cNvSpPr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8" name="Rectangle 87"/>
            <p:cNvSpPr/>
            <p:nvPr/>
          </p:nvSpPr>
          <p:spPr bwMode="auto">
            <a:xfrm>
              <a:off x="1871277" y="1739406"/>
              <a:ext cx="1128371" cy="116504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89" name="Oval 88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90" name="Freeform 89"/>
            <p:cNvSpPr/>
            <p:nvPr/>
          </p:nvSpPr>
          <p:spPr bwMode="auto">
            <a:xfrm>
              <a:off x="2159536" y="1673387"/>
              <a:ext cx="548771" cy="161164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91" name="Freeform 90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92" name="Freeform 91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93" name="Freeform 92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cxnSp>
          <p:nvCxnSpPr>
            <p:cNvPr id="94" name="Straight Connector 93"/>
            <p:cNvCxnSpPr>
              <a:cxnSpLocks noChangeShapeType="1"/>
              <a:endCxn id="89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5" name="Straight Connector 94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99340" name="Line 26"/>
          <p:cNvSpPr>
            <a:spLocks noChangeShapeType="1"/>
          </p:cNvSpPr>
          <p:nvPr/>
        </p:nvSpPr>
        <p:spPr bwMode="auto">
          <a:xfrm>
            <a:off x="6069014" y="2276476"/>
            <a:ext cx="1933575" cy="952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99341" name="Rectangle 29"/>
          <p:cNvSpPr>
            <a:spLocks noChangeArrowheads="1"/>
          </p:cNvSpPr>
          <p:nvPr/>
        </p:nvSpPr>
        <p:spPr bwMode="auto">
          <a:xfrm>
            <a:off x="6988175" y="2076451"/>
            <a:ext cx="147638" cy="200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99342" name="Rectangle 30"/>
          <p:cNvSpPr>
            <a:spLocks noChangeArrowheads="1"/>
          </p:cNvSpPr>
          <p:nvPr/>
        </p:nvSpPr>
        <p:spPr bwMode="auto">
          <a:xfrm>
            <a:off x="5735639" y="2147889"/>
            <a:ext cx="147637" cy="200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99343" name="Rectangle 31"/>
          <p:cNvSpPr>
            <a:spLocks noChangeArrowheads="1"/>
          </p:cNvSpPr>
          <p:nvPr/>
        </p:nvSpPr>
        <p:spPr bwMode="auto">
          <a:xfrm>
            <a:off x="5897564" y="2147889"/>
            <a:ext cx="147637" cy="200025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99344" name="Line 35"/>
          <p:cNvSpPr>
            <a:spLocks noChangeShapeType="1"/>
          </p:cNvSpPr>
          <p:nvPr/>
        </p:nvSpPr>
        <p:spPr bwMode="auto">
          <a:xfrm flipV="1">
            <a:off x="7759701" y="1876425"/>
            <a:ext cx="36671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99345" name="Rectangle 38"/>
          <p:cNvSpPr>
            <a:spLocks noChangeArrowheads="1"/>
          </p:cNvSpPr>
          <p:nvPr/>
        </p:nvSpPr>
        <p:spPr bwMode="auto">
          <a:xfrm>
            <a:off x="6026150" y="2085976"/>
            <a:ext cx="147638" cy="200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99346" name="Text Box 39"/>
          <p:cNvSpPr txBox="1">
            <a:spLocks noChangeArrowheads="1"/>
          </p:cNvSpPr>
          <p:nvPr/>
        </p:nvSpPr>
        <p:spPr bwMode="auto">
          <a:xfrm>
            <a:off x="6415088" y="1689101"/>
            <a:ext cx="143821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800">
                <a:solidFill>
                  <a:srgbClr val="CC0000"/>
                </a:solidFill>
                <a:latin typeface="Comic Sans MS" panose="030F0702030302020204" pitchFamily="66" charset="0"/>
              </a:rPr>
              <a:t>propagation</a:t>
            </a:r>
          </a:p>
        </p:txBody>
      </p:sp>
      <p:sp>
        <p:nvSpPr>
          <p:cNvPr id="99347" name="Line 40"/>
          <p:cNvSpPr>
            <a:spLocks noChangeShapeType="1"/>
          </p:cNvSpPr>
          <p:nvPr/>
        </p:nvSpPr>
        <p:spPr bwMode="auto">
          <a:xfrm rot="10800000">
            <a:off x="6169025" y="1876425"/>
            <a:ext cx="31908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99348" name="Text Box 43"/>
          <p:cNvSpPr txBox="1">
            <a:spLocks noChangeArrowheads="1"/>
          </p:cNvSpPr>
          <p:nvPr/>
        </p:nvSpPr>
        <p:spPr bwMode="auto">
          <a:xfrm>
            <a:off x="4637707" y="2803525"/>
            <a:ext cx="1316387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zh-CN" sz="1800">
                <a:solidFill>
                  <a:srgbClr val="CC0000"/>
                </a:solidFill>
                <a:latin typeface="Comic Sans MS" panose="030F0702030302020204" pitchFamily="66" charset="0"/>
              </a:rPr>
              <a:t>nodal</a:t>
            </a:r>
          </a:p>
          <a:p>
            <a:pPr algn="ctr"/>
            <a:r>
              <a:rPr lang="en-US" altLang="zh-CN" sz="1800">
                <a:solidFill>
                  <a:srgbClr val="CC0000"/>
                </a:solidFill>
                <a:latin typeface="Comic Sans MS" panose="030F0702030302020204" pitchFamily="66" charset="0"/>
              </a:rPr>
              <a:t>processing</a:t>
            </a:r>
          </a:p>
        </p:txBody>
      </p:sp>
      <p:sp>
        <p:nvSpPr>
          <p:cNvPr id="99349" name="Line 44"/>
          <p:cNvSpPr>
            <a:spLocks noChangeShapeType="1"/>
          </p:cNvSpPr>
          <p:nvPr/>
        </p:nvSpPr>
        <p:spPr bwMode="auto">
          <a:xfrm rot="10800000">
            <a:off x="4902200" y="2847975"/>
            <a:ext cx="83343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99350" name="Line 45"/>
          <p:cNvSpPr>
            <a:spLocks noChangeShapeType="1"/>
          </p:cNvSpPr>
          <p:nvPr/>
        </p:nvSpPr>
        <p:spPr bwMode="auto">
          <a:xfrm rot="10800000" flipV="1">
            <a:off x="5711826" y="2609850"/>
            <a:ext cx="38576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99351" name="Text Box 46"/>
          <p:cNvSpPr txBox="1">
            <a:spLocks noChangeArrowheads="1"/>
          </p:cNvSpPr>
          <p:nvPr/>
        </p:nvSpPr>
        <p:spPr bwMode="auto">
          <a:xfrm>
            <a:off x="6119813" y="3060701"/>
            <a:ext cx="11239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800">
                <a:solidFill>
                  <a:srgbClr val="CC0000"/>
                </a:solidFill>
                <a:latin typeface="Comic Sans MS" panose="030F0702030302020204" pitchFamily="66" charset="0"/>
              </a:rPr>
              <a:t>queueing</a:t>
            </a:r>
          </a:p>
        </p:txBody>
      </p:sp>
      <p:sp>
        <p:nvSpPr>
          <p:cNvPr id="99352" name="Line 47"/>
          <p:cNvSpPr>
            <a:spLocks noChangeShapeType="1"/>
          </p:cNvSpPr>
          <p:nvPr/>
        </p:nvSpPr>
        <p:spPr bwMode="auto">
          <a:xfrm rot="10800000">
            <a:off x="5873751" y="2609850"/>
            <a:ext cx="595313" cy="5524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99353" name="Rectangle 3"/>
          <p:cNvSpPr>
            <a:spLocks noChangeArrowheads="1"/>
          </p:cNvSpPr>
          <p:nvPr/>
        </p:nvSpPr>
        <p:spPr bwMode="auto">
          <a:xfrm>
            <a:off x="3640139" y="3630614"/>
            <a:ext cx="4943475" cy="554037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marL="2857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75000"/>
              <a:buFont typeface="Wingdings" panose="05000000000000000000" pitchFamily="2" charset="2"/>
              <a:buNone/>
            </a:pPr>
            <a:r>
              <a:rPr lang="en-US" altLang="zh-CN" i="1">
                <a:solidFill>
                  <a:srgbClr val="000099"/>
                </a:solidFill>
                <a:latin typeface="Comic Sans MS" panose="030F0702030302020204" pitchFamily="66" charset="0"/>
              </a:rPr>
              <a:t>d</a:t>
            </a:r>
            <a:r>
              <a:rPr lang="en-US" altLang="zh-CN" baseline="-25000">
                <a:solidFill>
                  <a:srgbClr val="000099"/>
                </a:solidFill>
                <a:latin typeface="Comic Sans MS" panose="030F0702030302020204" pitchFamily="66" charset="0"/>
              </a:rPr>
              <a:t>nodal</a:t>
            </a:r>
            <a:r>
              <a:rPr lang="en-US" altLang="zh-CN">
                <a:solidFill>
                  <a:srgbClr val="000099"/>
                </a:solidFill>
                <a:latin typeface="Comic Sans MS" panose="030F0702030302020204" pitchFamily="66" charset="0"/>
              </a:rPr>
              <a:t> = </a:t>
            </a:r>
            <a:r>
              <a:rPr lang="en-US" altLang="zh-CN" i="1">
                <a:solidFill>
                  <a:srgbClr val="000099"/>
                </a:solidFill>
                <a:latin typeface="Comic Sans MS" panose="030F0702030302020204" pitchFamily="66" charset="0"/>
              </a:rPr>
              <a:t>d</a:t>
            </a:r>
            <a:r>
              <a:rPr lang="en-US" altLang="zh-CN" baseline="-25000">
                <a:solidFill>
                  <a:srgbClr val="000099"/>
                </a:solidFill>
                <a:latin typeface="Comic Sans MS" panose="030F0702030302020204" pitchFamily="66" charset="0"/>
              </a:rPr>
              <a:t>proc</a:t>
            </a:r>
            <a:r>
              <a:rPr lang="en-US" altLang="zh-CN">
                <a:solidFill>
                  <a:srgbClr val="000099"/>
                </a:solidFill>
                <a:latin typeface="Comic Sans MS" panose="030F0702030302020204" pitchFamily="66" charset="0"/>
              </a:rPr>
              <a:t> + </a:t>
            </a:r>
            <a:r>
              <a:rPr lang="en-US" altLang="zh-CN" i="1">
                <a:solidFill>
                  <a:srgbClr val="000099"/>
                </a:solidFill>
                <a:latin typeface="Comic Sans MS" panose="030F0702030302020204" pitchFamily="66" charset="0"/>
              </a:rPr>
              <a:t>d</a:t>
            </a:r>
            <a:r>
              <a:rPr lang="en-US" altLang="zh-CN" baseline="-25000">
                <a:solidFill>
                  <a:srgbClr val="000099"/>
                </a:solidFill>
                <a:latin typeface="Comic Sans MS" panose="030F0702030302020204" pitchFamily="66" charset="0"/>
              </a:rPr>
              <a:t>queue</a:t>
            </a:r>
            <a:r>
              <a:rPr lang="en-US" altLang="zh-CN">
                <a:solidFill>
                  <a:srgbClr val="000099"/>
                </a:solidFill>
                <a:latin typeface="Comic Sans MS" panose="030F0702030302020204" pitchFamily="66" charset="0"/>
              </a:rPr>
              <a:t> + </a:t>
            </a:r>
            <a:r>
              <a:rPr lang="en-US" altLang="zh-CN" i="1">
                <a:solidFill>
                  <a:srgbClr val="000099"/>
                </a:solidFill>
                <a:latin typeface="Comic Sans MS" panose="030F0702030302020204" pitchFamily="66" charset="0"/>
              </a:rPr>
              <a:t>d</a:t>
            </a:r>
            <a:r>
              <a:rPr lang="en-US" altLang="zh-CN" baseline="-25000">
                <a:solidFill>
                  <a:srgbClr val="000099"/>
                </a:solidFill>
                <a:latin typeface="Comic Sans MS" panose="030F0702030302020204" pitchFamily="66" charset="0"/>
              </a:rPr>
              <a:t>trans</a:t>
            </a:r>
            <a:r>
              <a:rPr lang="en-US" altLang="zh-CN">
                <a:solidFill>
                  <a:srgbClr val="000099"/>
                </a:solidFill>
                <a:latin typeface="Comic Sans MS" panose="030F0702030302020204" pitchFamily="66" charset="0"/>
              </a:rPr>
              <a:t> +  </a:t>
            </a:r>
            <a:r>
              <a:rPr lang="en-US" altLang="zh-CN" i="1">
                <a:solidFill>
                  <a:srgbClr val="000099"/>
                </a:solidFill>
                <a:latin typeface="Comic Sans MS" panose="030F0702030302020204" pitchFamily="66" charset="0"/>
              </a:rPr>
              <a:t>d</a:t>
            </a:r>
            <a:r>
              <a:rPr lang="en-US" altLang="zh-CN" baseline="-25000">
                <a:solidFill>
                  <a:srgbClr val="000099"/>
                </a:solidFill>
                <a:latin typeface="Comic Sans MS" panose="030F0702030302020204" pitchFamily="66" charset="0"/>
              </a:rPr>
              <a:t>prop</a:t>
            </a:r>
            <a:endParaRPr lang="en-US" altLang="zh-CN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99354" name="Line 25"/>
          <p:cNvSpPr>
            <a:spLocks noChangeShapeType="1"/>
          </p:cNvSpPr>
          <p:nvPr/>
        </p:nvSpPr>
        <p:spPr bwMode="auto">
          <a:xfrm flipV="1">
            <a:off x="4143376" y="2397126"/>
            <a:ext cx="735013" cy="54927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99355" name="Rectangle 32"/>
          <p:cNvSpPr>
            <a:spLocks noChangeArrowheads="1"/>
          </p:cNvSpPr>
          <p:nvPr/>
        </p:nvSpPr>
        <p:spPr bwMode="auto">
          <a:xfrm>
            <a:off x="4683125" y="2047876"/>
            <a:ext cx="147638" cy="200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99356" name="Line 33"/>
          <p:cNvSpPr>
            <a:spLocks noChangeShapeType="1"/>
          </p:cNvSpPr>
          <p:nvPr/>
        </p:nvSpPr>
        <p:spPr bwMode="auto">
          <a:xfrm>
            <a:off x="4633914" y="1984375"/>
            <a:ext cx="21113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99357" name="Text Box 36"/>
          <p:cNvSpPr txBox="1">
            <a:spLocks noChangeArrowheads="1"/>
          </p:cNvSpPr>
          <p:nvPr/>
        </p:nvSpPr>
        <p:spPr bwMode="auto">
          <a:xfrm>
            <a:off x="3267076" y="1541463"/>
            <a:ext cx="40908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>
                <a:solidFill>
                  <a:srgbClr val="000099"/>
                </a:solidFill>
                <a:latin typeface="Comic Sans MS" panose="030F0702030302020204" pitchFamily="66" charset="0"/>
              </a:rPr>
              <a:t>A</a:t>
            </a:r>
          </a:p>
        </p:txBody>
      </p:sp>
      <p:sp>
        <p:nvSpPr>
          <p:cNvPr id="99358" name="Text Box 37"/>
          <p:cNvSpPr txBox="1">
            <a:spLocks noChangeArrowheads="1"/>
          </p:cNvSpPr>
          <p:nvPr/>
        </p:nvSpPr>
        <p:spPr bwMode="auto">
          <a:xfrm>
            <a:off x="3443288" y="2493963"/>
            <a:ext cx="387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>
                <a:solidFill>
                  <a:srgbClr val="000099"/>
                </a:solidFill>
                <a:latin typeface="Comic Sans MS" panose="030F0702030302020204" pitchFamily="66" charset="0"/>
              </a:rPr>
              <a:t>B</a:t>
            </a:r>
          </a:p>
        </p:txBody>
      </p:sp>
      <p:grpSp>
        <p:nvGrpSpPr>
          <p:cNvPr id="99359" name="Group 66"/>
          <p:cNvGrpSpPr>
            <a:grpSpLocks/>
          </p:cNvGrpSpPr>
          <p:nvPr/>
        </p:nvGrpSpPr>
        <p:grpSpPr bwMode="auto">
          <a:xfrm>
            <a:off x="3417888" y="1541463"/>
            <a:ext cx="779462" cy="679450"/>
            <a:chOff x="-44" y="1473"/>
            <a:chExt cx="981" cy="1105"/>
          </a:xfrm>
        </p:grpSpPr>
        <p:pic>
          <p:nvPicPr>
            <p:cNvPr id="99377" name="Picture 67" descr="desktop_computer_stylized_medium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9378" name="Freeform 68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32377 w 356"/>
                <a:gd name="T3" fmla="*/ 2307 h 368"/>
                <a:gd name="T4" fmla="*/ 38409 w 356"/>
                <a:gd name="T5" fmla="*/ 48069 h 368"/>
                <a:gd name="T6" fmla="*/ 8465 w 356"/>
                <a:gd name="T7" fmla="*/ 60116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</p:grpSp>
      <p:grpSp>
        <p:nvGrpSpPr>
          <p:cNvPr id="99360" name="Group 69"/>
          <p:cNvGrpSpPr>
            <a:grpSpLocks/>
          </p:cNvGrpSpPr>
          <p:nvPr/>
        </p:nvGrpSpPr>
        <p:grpSpPr bwMode="auto">
          <a:xfrm>
            <a:off x="3467101" y="2547938"/>
            <a:ext cx="779463" cy="679450"/>
            <a:chOff x="-44" y="1473"/>
            <a:chExt cx="981" cy="1105"/>
          </a:xfrm>
        </p:grpSpPr>
        <p:pic>
          <p:nvPicPr>
            <p:cNvPr id="99375" name="Picture 70" descr="desktop_computer_stylized_medium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9376" name="Freeform 71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32377 w 356"/>
                <a:gd name="T3" fmla="*/ 2307 h 368"/>
                <a:gd name="T4" fmla="*/ 38409 w 356"/>
                <a:gd name="T5" fmla="*/ 48069 h 368"/>
                <a:gd name="T6" fmla="*/ 8465 w 356"/>
                <a:gd name="T7" fmla="*/ 60116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</p:grpSp>
      <p:sp>
        <p:nvSpPr>
          <p:cNvPr id="99361" name="Text Box 41"/>
          <p:cNvSpPr txBox="1">
            <a:spLocks noChangeArrowheads="1"/>
          </p:cNvSpPr>
          <p:nvPr/>
        </p:nvSpPr>
        <p:spPr bwMode="auto">
          <a:xfrm>
            <a:off x="4511675" y="1249363"/>
            <a:ext cx="152958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800">
                <a:solidFill>
                  <a:srgbClr val="CC0000"/>
                </a:solidFill>
                <a:latin typeface="Comic Sans MS" panose="030F0702030302020204" pitchFamily="66" charset="0"/>
              </a:rPr>
              <a:t>transmission</a:t>
            </a:r>
          </a:p>
        </p:txBody>
      </p:sp>
      <p:sp>
        <p:nvSpPr>
          <p:cNvPr id="99362" name="Line 42"/>
          <p:cNvSpPr>
            <a:spLocks noChangeShapeType="1"/>
          </p:cNvSpPr>
          <p:nvPr/>
        </p:nvSpPr>
        <p:spPr bwMode="auto">
          <a:xfrm rot="10800000" flipH="1" flipV="1">
            <a:off x="5562600" y="1517650"/>
            <a:ext cx="528638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grpSp>
        <p:nvGrpSpPr>
          <p:cNvPr id="99363" name="Group 347"/>
          <p:cNvGrpSpPr>
            <a:grpSpLocks/>
          </p:cNvGrpSpPr>
          <p:nvPr/>
        </p:nvGrpSpPr>
        <p:grpSpPr bwMode="auto">
          <a:xfrm>
            <a:off x="7997825" y="1949451"/>
            <a:ext cx="1163638" cy="715963"/>
            <a:chOff x="1871277" y="1576300"/>
            <a:chExt cx="1128371" cy="437860"/>
          </a:xfrm>
        </p:grpSpPr>
        <p:sp>
          <p:nvSpPr>
            <p:cNvPr id="77" name="Oval 76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78" name="Rectangle 77"/>
            <p:cNvSpPr/>
            <p:nvPr/>
          </p:nvSpPr>
          <p:spPr bwMode="auto">
            <a:xfrm>
              <a:off x="1871277" y="1739405"/>
              <a:ext cx="1128371" cy="116504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79" name="Oval 78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0" name="Freeform 79"/>
            <p:cNvSpPr/>
            <p:nvPr/>
          </p:nvSpPr>
          <p:spPr bwMode="auto">
            <a:xfrm>
              <a:off x="2159143" y="1673386"/>
              <a:ext cx="549561" cy="161163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81" name="Freeform 80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82" name="Freeform 81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83" name="Freeform 82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cxnSp>
          <p:nvCxnSpPr>
            <p:cNvPr id="84" name="Straight Connector 83"/>
            <p:cNvCxnSpPr>
              <a:cxnSpLocks noChangeShapeType="1"/>
              <a:endCxn id="79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5" name="Straight Connector 84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99364" name="Rectangle 31"/>
          <p:cNvSpPr>
            <a:spLocks noChangeArrowheads="1"/>
          </p:cNvSpPr>
          <p:nvPr/>
        </p:nvSpPr>
        <p:spPr bwMode="auto">
          <a:xfrm>
            <a:off x="4246563" y="2703514"/>
            <a:ext cx="139700" cy="185737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99365" name="Line 33"/>
          <p:cNvSpPr>
            <a:spLocks noChangeShapeType="1"/>
          </p:cNvSpPr>
          <p:nvPr/>
        </p:nvSpPr>
        <p:spPr bwMode="auto">
          <a:xfrm flipV="1">
            <a:off x="4421188" y="2673351"/>
            <a:ext cx="220662" cy="161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64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9576660" y="6669360"/>
            <a:ext cx="2016224" cy="18864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>
                <a:solidFill>
                  <a:schemeClr val="accent4"/>
                </a:solidFill>
                <a:ea typeface="宋体" panose="02010600030101010101" pitchFamily="2" charset="-122"/>
              </a:rPr>
              <a:t>1.4 delay,</a:t>
            </a:r>
            <a:r>
              <a:rPr lang="en-US" altLang="zh-CN" sz="1200" dirty="0">
                <a:solidFill>
                  <a:srgbClr val="CC0000"/>
                </a:solidFill>
                <a:ea typeface="宋体" panose="02010600030101010101" pitchFamily="2" charset="-122"/>
              </a:rPr>
              <a:t> loss, throughput</a:t>
            </a:r>
            <a:endParaRPr lang="en-US" altLang="zh-CN" sz="1200" dirty="0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509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26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with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126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42" grpId="0"/>
      <p:bldP spid="112643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83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9B23E70C-11B5-4DC0-83C0-15AD780CACA2}" type="slidenum">
              <a:rPr lang="en-US" altLang="zh-CN" sz="1200" smtClean="0">
                <a:solidFill>
                  <a:schemeClr val="accent4"/>
                </a:solidFill>
                <a:latin typeface="Tahoma" panose="020B0604030504040204" pitchFamily="34" charset="0"/>
              </a:rPr>
              <a:pPr/>
              <a:t>51</a:t>
            </a:fld>
            <a:endParaRPr lang="en-US" altLang="zh-CN" sz="1200" dirty="0">
              <a:solidFill>
                <a:schemeClr val="accent4"/>
              </a:solidFill>
              <a:latin typeface="Tahoma" panose="020B0604030504040204" pitchFamily="34" charset="0"/>
            </a:endParaRPr>
          </a:p>
        </p:txBody>
      </p:sp>
      <p:sp>
        <p:nvSpPr>
          <p:cNvPr id="101379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963739" y="-55561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zh-CN" dirty="0"/>
              <a:t>Caravan analogy</a:t>
            </a:r>
          </a:p>
        </p:txBody>
      </p:sp>
      <p:sp>
        <p:nvSpPr>
          <p:cNvPr id="114692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1343472" y="3063876"/>
            <a:ext cx="4824536" cy="3394968"/>
          </a:xfrm>
        </p:spPr>
        <p:txBody>
          <a:bodyPr>
            <a:normAutofit/>
          </a:bodyPr>
          <a:lstStyle/>
          <a:p>
            <a:pPr>
              <a:buSzPct val="70000"/>
              <a:buFont typeface="Wingdings" panose="05000000000000000000" pitchFamily="2" charset="2"/>
              <a:buChar char="v"/>
            </a:pPr>
            <a:r>
              <a:rPr lang="en-US" altLang="zh-CN" sz="2400" dirty="0"/>
              <a:t>cars </a:t>
            </a:r>
            <a:r>
              <a:rPr lang="en-US" altLang="ja-JP" sz="2400" dirty="0"/>
              <a:t>"propagate" at </a:t>
            </a:r>
            <a:br>
              <a:rPr lang="en-US" altLang="ja-JP" sz="2400" dirty="0"/>
            </a:br>
            <a:r>
              <a:rPr lang="en-US" altLang="ja-JP" sz="2400" dirty="0"/>
              <a:t>100 km/</a:t>
            </a:r>
            <a:r>
              <a:rPr lang="en-US" altLang="ja-JP" sz="2400" dirty="0" err="1"/>
              <a:t>hr</a:t>
            </a:r>
            <a:endParaRPr lang="en-US" altLang="ja-JP" sz="2400" dirty="0"/>
          </a:p>
          <a:p>
            <a:pPr>
              <a:buSzPct val="70000"/>
              <a:buFont typeface="Wingdings" panose="05000000000000000000" pitchFamily="2" charset="2"/>
              <a:buChar char="v"/>
            </a:pPr>
            <a:r>
              <a:rPr lang="en-US" altLang="zh-CN" sz="2400" dirty="0"/>
              <a:t>toll booth takes 12 sec to service car (bit transmission time)</a:t>
            </a:r>
          </a:p>
          <a:p>
            <a:pPr>
              <a:buSzPct val="70000"/>
              <a:buFont typeface="Wingdings" panose="05000000000000000000" pitchFamily="2" charset="2"/>
              <a:buChar char="v"/>
            </a:pPr>
            <a:r>
              <a:rPr lang="en-US" altLang="zh-CN" sz="2400" dirty="0"/>
              <a:t>car ~ bit; caravan ~ packet</a:t>
            </a:r>
          </a:p>
          <a:p>
            <a:pPr>
              <a:buSzPct val="70000"/>
              <a:buFont typeface="Wingdings" panose="05000000000000000000" pitchFamily="2" charset="2"/>
              <a:buChar char="v"/>
            </a:pPr>
            <a:r>
              <a:rPr lang="en-US" altLang="zh-CN" sz="2400" i="1" dirty="0">
                <a:solidFill>
                  <a:srgbClr val="CC0000"/>
                </a:solidFill>
              </a:rPr>
              <a:t>Q:</a:t>
            </a:r>
            <a:r>
              <a:rPr lang="en-US" altLang="zh-CN" sz="2400" dirty="0">
                <a:solidFill>
                  <a:srgbClr val="CC0000"/>
                </a:solidFill>
              </a:rPr>
              <a:t> How long until caravan is lined up before 2nd toll booth?</a:t>
            </a:r>
          </a:p>
          <a:p>
            <a:pPr marL="287338" indent="-287338">
              <a:buNone/>
            </a:pPr>
            <a:endParaRPr lang="en-US" altLang="zh-CN" sz="2400" dirty="0">
              <a:solidFill>
                <a:srgbClr val="CC0000"/>
              </a:solidFill>
            </a:endParaRPr>
          </a:p>
        </p:txBody>
      </p:sp>
      <p:sp>
        <p:nvSpPr>
          <p:cNvPr id="73734" name="Rectangle 4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6856413" y="2932113"/>
            <a:ext cx="3848099" cy="3365500"/>
          </a:xfrm>
        </p:spPr>
        <p:txBody>
          <a:bodyPr>
            <a:normAutofit fontScale="92500"/>
          </a:bodyPr>
          <a:lstStyle/>
          <a:p>
            <a:pPr>
              <a:buSzPct val="70000"/>
              <a:buFont typeface="Wingdings" panose="05000000000000000000" pitchFamily="2" charset="2"/>
              <a:buChar char="v"/>
            </a:pPr>
            <a:r>
              <a:rPr lang="en-US" altLang="zh-CN" sz="2400" dirty="0"/>
              <a:t>time to </a:t>
            </a:r>
            <a:r>
              <a:rPr lang="en-US" altLang="ja-JP" sz="2400" dirty="0"/>
              <a:t>"push" entire caravan through toll booth onto highway = 12*10 = 120 sec</a:t>
            </a:r>
          </a:p>
          <a:p>
            <a:pPr>
              <a:buSzPct val="70000"/>
              <a:buFont typeface="Wingdings" panose="05000000000000000000" pitchFamily="2" charset="2"/>
              <a:buChar char="v"/>
            </a:pPr>
            <a:r>
              <a:rPr lang="en-US" altLang="zh-CN" sz="2400" dirty="0"/>
              <a:t>time for last car to propagate from 1st to 2nd toll both: 100km/(100km/</a:t>
            </a:r>
            <a:r>
              <a:rPr lang="en-US" altLang="zh-CN" sz="2400" dirty="0" err="1"/>
              <a:t>hr</a:t>
            </a:r>
            <a:r>
              <a:rPr lang="en-US" altLang="zh-CN" sz="2400" dirty="0"/>
              <a:t>)= 1 </a:t>
            </a:r>
            <a:r>
              <a:rPr lang="en-US" altLang="zh-CN" sz="2400" dirty="0" err="1"/>
              <a:t>hr</a:t>
            </a:r>
            <a:endParaRPr lang="en-US" altLang="zh-CN" sz="2400" dirty="0"/>
          </a:p>
          <a:p>
            <a:pPr>
              <a:buSzPct val="70000"/>
              <a:buFont typeface="Wingdings" panose="05000000000000000000" pitchFamily="2" charset="2"/>
              <a:buChar char="v"/>
            </a:pPr>
            <a:r>
              <a:rPr lang="en-US" altLang="zh-CN" sz="2400" i="1" dirty="0">
                <a:solidFill>
                  <a:srgbClr val="CC0000"/>
                </a:solidFill>
              </a:rPr>
              <a:t>A:</a:t>
            </a:r>
            <a:r>
              <a:rPr lang="en-US" altLang="zh-CN" sz="2400" dirty="0">
                <a:solidFill>
                  <a:srgbClr val="CC0000"/>
                </a:solidFill>
              </a:rPr>
              <a:t> 62 minutes</a:t>
            </a:r>
          </a:p>
        </p:txBody>
      </p:sp>
      <p:pic>
        <p:nvPicPr>
          <p:cNvPr id="101378" name="Picture 37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9138" y="811215"/>
            <a:ext cx="3257551" cy="1000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1382" name="Group 42"/>
          <p:cNvGrpSpPr>
            <a:grpSpLocks/>
          </p:cNvGrpSpPr>
          <p:nvPr/>
        </p:nvGrpSpPr>
        <p:grpSpPr bwMode="auto">
          <a:xfrm>
            <a:off x="1930401" y="1195389"/>
            <a:ext cx="8043863" cy="1487487"/>
            <a:chOff x="165" y="725"/>
            <a:chExt cx="5067" cy="937"/>
          </a:xfrm>
        </p:grpSpPr>
        <p:grpSp>
          <p:nvGrpSpPr>
            <p:cNvPr id="101384" name="Group 43"/>
            <p:cNvGrpSpPr>
              <a:grpSpLocks/>
            </p:cNvGrpSpPr>
            <p:nvPr/>
          </p:nvGrpSpPr>
          <p:grpSpPr bwMode="auto">
            <a:xfrm>
              <a:off x="3518" y="781"/>
              <a:ext cx="551" cy="881"/>
              <a:chOff x="1340" y="938"/>
              <a:chExt cx="551" cy="881"/>
            </a:xfrm>
          </p:grpSpPr>
          <p:sp>
            <p:nvSpPr>
              <p:cNvPr id="101408" name="Rectangle 44"/>
              <p:cNvSpPr>
                <a:spLocks noChangeArrowheads="1"/>
              </p:cNvSpPr>
              <p:nvPr/>
            </p:nvSpPr>
            <p:spPr bwMode="auto">
              <a:xfrm>
                <a:off x="1568" y="938"/>
                <a:ext cx="47" cy="423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01409" name="Text Box 45"/>
              <p:cNvSpPr txBox="1">
                <a:spLocks noChangeArrowheads="1"/>
              </p:cNvSpPr>
              <p:nvPr/>
            </p:nvSpPr>
            <p:spPr bwMode="auto">
              <a:xfrm>
                <a:off x="1340" y="1373"/>
                <a:ext cx="551" cy="4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altLang="zh-CN" sz="2000">
                    <a:solidFill>
                      <a:srgbClr val="0000FF"/>
                    </a:solidFill>
                    <a:latin typeface="Comic Sans MS" panose="030F0702030302020204" pitchFamily="66" charset="0"/>
                  </a:rPr>
                  <a:t>toll </a:t>
                </a:r>
              </a:p>
              <a:p>
                <a:pPr algn="ctr"/>
                <a:r>
                  <a:rPr lang="en-US" altLang="zh-CN" sz="2000">
                    <a:solidFill>
                      <a:srgbClr val="0000FF"/>
                    </a:solidFill>
                    <a:latin typeface="Comic Sans MS" panose="030F0702030302020204" pitchFamily="66" charset="0"/>
                  </a:rPr>
                  <a:t>booth</a:t>
                </a:r>
              </a:p>
            </p:txBody>
          </p:sp>
        </p:grpSp>
        <p:grpSp>
          <p:nvGrpSpPr>
            <p:cNvPr id="101385" name="Group 46"/>
            <p:cNvGrpSpPr>
              <a:grpSpLocks/>
            </p:cNvGrpSpPr>
            <p:nvPr/>
          </p:nvGrpSpPr>
          <p:grpSpPr bwMode="auto">
            <a:xfrm>
              <a:off x="1721" y="781"/>
              <a:ext cx="551" cy="881"/>
              <a:chOff x="1340" y="938"/>
              <a:chExt cx="551" cy="881"/>
            </a:xfrm>
          </p:grpSpPr>
          <p:sp>
            <p:nvSpPr>
              <p:cNvPr id="101406" name="Rectangle 47"/>
              <p:cNvSpPr>
                <a:spLocks noChangeArrowheads="1"/>
              </p:cNvSpPr>
              <p:nvPr/>
            </p:nvSpPr>
            <p:spPr bwMode="auto">
              <a:xfrm>
                <a:off x="1568" y="938"/>
                <a:ext cx="47" cy="423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01407" name="Text Box 48"/>
              <p:cNvSpPr txBox="1">
                <a:spLocks noChangeArrowheads="1"/>
              </p:cNvSpPr>
              <p:nvPr/>
            </p:nvSpPr>
            <p:spPr bwMode="auto">
              <a:xfrm>
                <a:off x="1340" y="1373"/>
                <a:ext cx="551" cy="4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altLang="zh-CN" sz="2000">
                    <a:solidFill>
                      <a:srgbClr val="0000FF"/>
                    </a:solidFill>
                    <a:latin typeface="Comic Sans MS" panose="030F0702030302020204" pitchFamily="66" charset="0"/>
                  </a:rPr>
                  <a:t>toll </a:t>
                </a:r>
              </a:p>
              <a:p>
                <a:pPr algn="ctr"/>
                <a:r>
                  <a:rPr lang="en-US" altLang="zh-CN" sz="2000">
                    <a:solidFill>
                      <a:srgbClr val="0000FF"/>
                    </a:solidFill>
                    <a:latin typeface="Comic Sans MS" panose="030F0702030302020204" pitchFamily="66" charset="0"/>
                  </a:rPr>
                  <a:t>booth</a:t>
                </a:r>
              </a:p>
            </p:txBody>
          </p:sp>
        </p:grpSp>
        <p:sp>
          <p:nvSpPr>
            <p:cNvPr id="101386" name="AutoShape 49"/>
            <p:cNvSpPr>
              <a:spLocks/>
            </p:cNvSpPr>
            <p:nvPr/>
          </p:nvSpPr>
          <p:spPr bwMode="auto">
            <a:xfrm rot="-5400000">
              <a:off x="1012" y="307"/>
              <a:ext cx="50" cy="1743"/>
            </a:xfrm>
            <a:prstGeom prst="leftBrace">
              <a:avLst>
                <a:gd name="adj1" fmla="val 290500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eaVert"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01387" name="Text Box 50"/>
            <p:cNvSpPr txBox="1">
              <a:spLocks noChangeArrowheads="1"/>
            </p:cNvSpPr>
            <p:nvPr/>
          </p:nvSpPr>
          <p:spPr bwMode="auto">
            <a:xfrm>
              <a:off x="726" y="1139"/>
              <a:ext cx="725" cy="4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sz="2000">
                  <a:solidFill>
                    <a:srgbClr val="0000FF"/>
                  </a:solidFill>
                  <a:latin typeface="Comic Sans MS" panose="030F0702030302020204" pitchFamily="66" charset="0"/>
                </a:rPr>
                <a:t>ten-car </a:t>
              </a:r>
            </a:p>
            <a:p>
              <a:r>
                <a:rPr lang="en-US" altLang="zh-CN" sz="2000">
                  <a:solidFill>
                    <a:srgbClr val="0000FF"/>
                  </a:solidFill>
                  <a:latin typeface="Comic Sans MS" panose="030F0702030302020204" pitchFamily="66" charset="0"/>
                </a:rPr>
                <a:t>caravan</a:t>
              </a:r>
            </a:p>
          </p:txBody>
        </p:sp>
        <p:sp>
          <p:nvSpPr>
            <p:cNvPr id="101388" name="Line 51"/>
            <p:cNvSpPr>
              <a:spLocks noChangeShapeType="1"/>
            </p:cNvSpPr>
            <p:nvPr/>
          </p:nvSpPr>
          <p:spPr bwMode="auto">
            <a:xfrm flipH="1">
              <a:off x="2100" y="976"/>
              <a:ext cx="41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01389" name="Text Box 52"/>
            <p:cNvSpPr txBox="1">
              <a:spLocks noChangeArrowheads="1"/>
            </p:cNvSpPr>
            <p:nvPr/>
          </p:nvSpPr>
          <p:spPr bwMode="auto">
            <a:xfrm>
              <a:off x="2515" y="850"/>
              <a:ext cx="680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sz="2000">
                  <a:solidFill>
                    <a:srgbClr val="0000FF"/>
                  </a:solidFill>
                  <a:latin typeface="Comic Sans MS" panose="030F0702030302020204" pitchFamily="66" charset="0"/>
                </a:rPr>
                <a:t>100 km</a:t>
              </a:r>
            </a:p>
          </p:txBody>
        </p:sp>
        <p:sp>
          <p:nvSpPr>
            <p:cNvPr id="101390" name="Line 53"/>
            <p:cNvSpPr>
              <a:spLocks noChangeShapeType="1"/>
            </p:cNvSpPr>
            <p:nvPr/>
          </p:nvSpPr>
          <p:spPr bwMode="auto">
            <a:xfrm flipH="1" flipV="1">
              <a:off x="3985" y="975"/>
              <a:ext cx="392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01391" name="Text Box 54"/>
            <p:cNvSpPr txBox="1">
              <a:spLocks noChangeArrowheads="1"/>
            </p:cNvSpPr>
            <p:nvPr/>
          </p:nvSpPr>
          <p:spPr bwMode="auto">
            <a:xfrm>
              <a:off x="4377" y="850"/>
              <a:ext cx="680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sz="2000">
                  <a:solidFill>
                    <a:srgbClr val="0000FF"/>
                  </a:solidFill>
                  <a:latin typeface="Comic Sans MS" panose="030F0702030302020204" pitchFamily="66" charset="0"/>
                </a:rPr>
                <a:t>100 km</a:t>
              </a:r>
            </a:p>
          </p:txBody>
        </p:sp>
        <p:sp>
          <p:nvSpPr>
            <p:cNvPr id="101392" name="Line 55"/>
            <p:cNvSpPr>
              <a:spLocks noChangeShapeType="1"/>
            </p:cNvSpPr>
            <p:nvPr/>
          </p:nvSpPr>
          <p:spPr bwMode="auto">
            <a:xfrm>
              <a:off x="5057" y="976"/>
              <a:ext cx="17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01393" name="Oval 56"/>
            <p:cNvSpPr>
              <a:spLocks noChangeArrowheads="1"/>
            </p:cNvSpPr>
            <p:nvPr/>
          </p:nvSpPr>
          <p:spPr bwMode="auto">
            <a:xfrm>
              <a:off x="679" y="976"/>
              <a:ext cx="47" cy="4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01394" name="Oval 57"/>
            <p:cNvSpPr>
              <a:spLocks noChangeArrowheads="1"/>
            </p:cNvSpPr>
            <p:nvPr/>
          </p:nvSpPr>
          <p:spPr bwMode="auto">
            <a:xfrm>
              <a:off x="775" y="976"/>
              <a:ext cx="47" cy="4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01395" name="Oval 58"/>
            <p:cNvSpPr>
              <a:spLocks noChangeArrowheads="1"/>
            </p:cNvSpPr>
            <p:nvPr/>
          </p:nvSpPr>
          <p:spPr bwMode="auto">
            <a:xfrm>
              <a:off x="916" y="976"/>
              <a:ext cx="47" cy="4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pic>
          <p:nvPicPr>
            <p:cNvPr id="101396" name="Picture 59" descr="MCj03985170000[1]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984" y="920"/>
              <a:ext cx="472" cy="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1397" name="Picture 60" descr="MCj03985170000[1]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86" y="917"/>
              <a:ext cx="472" cy="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01398" name="Group 61"/>
            <p:cNvGrpSpPr>
              <a:grpSpLocks/>
            </p:cNvGrpSpPr>
            <p:nvPr/>
          </p:nvGrpSpPr>
          <p:grpSpPr bwMode="auto">
            <a:xfrm>
              <a:off x="1815" y="725"/>
              <a:ext cx="289" cy="490"/>
              <a:chOff x="2365" y="1352"/>
              <a:chExt cx="1022" cy="1616"/>
            </a:xfrm>
          </p:grpSpPr>
          <p:pic>
            <p:nvPicPr>
              <p:cNvPr id="101404" name="Picture 62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73" y="1352"/>
                <a:ext cx="1014" cy="16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01405" name="Rectangle 63"/>
              <p:cNvSpPr>
                <a:spLocks noChangeArrowheads="1"/>
              </p:cNvSpPr>
              <p:nvPr/>
            </p:nvSpPr>
            <p:spPr bwMode="auto">
              <a:xfrm>
                <a:off x="2365" y="2129"/>
                <a:ext cx="367" cy="21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FF"/>
                  </a:solidFill>
                  <a:latin typeface="Comic Sans MS" panose="030F0702030302020204" pitchFamily="66" charset="0"/>
                </a:endParaRPr>
              </a:p>
            </p:txBody>
          </p:sp>
        </p:grpSp>
        <p:pic>
          <p:nvPicPr>
            <p:cNvPr id="101399" name="Picture 64" descr="MCj03985170000[1]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465" y="933"/>
              <a:ext cx="472" cy="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01400" name="Group 65"/>
            <p:cNvGrpSpPr>
              <a:grpSpLocks/>
            </p:cNvGrpSpPr>
            <p:nvPr/>
          </p:nvGrpSpPr>
          <p:grpSpPr bwMode="auto">
            <a:xfrm>
              <a:off x="3656" y="743"/>
              <a:ext cx="289" cy="490"/>
              <a:chOff x="2365" y="1352"/>
              <a:chExt cx="1022" cy="1616"/>
            </a:xfrm>
          </p:grpSpPr>
          <p:pic>
            <p:nvPicPr>
              <p:cNvPr id="101402" name="Picture 66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73" y="1352"/>
                <a:ext cx="1014" cy="16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01403" name="Rectangle 67"/>
              <p:cNvSpPr>
                <a:spLocks noChangeArrowheads="1"/>
              </p:cNvSpPr>
              <p:nvPr/>
            </p:nvSpPr>
            <p:spPr bwMode="auto">
              <a:xfrm>
                <a:off x="2365" y="2129"/>
                <a:ext cx="367" cy="21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FF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101401" name="Line 68"/>
            <p:cNvSpPr>
              <a:spLocks noChangeShapeType="1"/>
            </p:cNvSpPr>
            <p:nvPr/>
          </p:nvSpPr>
          <p:spPr bwMode="auto">
            <a:xfrm>
              <a:off x="3195" y="976"/>
              <a:ext cx="54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</p:grpSp>
      <p:sp>
        <p:nvSpPr>
          <p:cNvPr id="35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9576660" y="6669360"/>
            <a:ext cx="2016224" cy="18864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>
                <a:solidFill>
                  <a:schemeClr val="accent4"/>
                </a:solidFill>
                <a:ea typeface="宋体" panose="02010600030101010101" pitchFamily="2" charset="-122"/>
              </a:rPr>
              <a:t>1.4 delay,</a:t>
            </a:r>
            <a:r>
              <a:rPr lang="en-US" altLang="zh-CN" sz="1200" dirty="0">
                <a:solidFill>
                  <a:srgbClr val="CC0000"/>
                </a:solidFill>
                <a:ea typeface="宋体" panose="02010600030101010101" pitchFamily="2" charset="-122"/>
              </a:rPr>
              <a:t> loss, throughput</a:t>
            </a:r>
            <a:endParaRPr lang="en-US" altLang="zh-CN" sz="1200" dirty="0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2940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37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37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37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734" grpId="0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31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5E7AD800-4803-4AD8-9B17-10DEEB5517B0}" type="slidenum">
              <a:rPr lang="en-US" altLang="zh-CN" sz="1200" smtClean="0">
                <a:solidFill>
                  <a:schemeClr val="accent4"/>
                </a:solidFill>
                <a:latin typeface="Tahoma" panose="020B0604030504040204" pitchFamily="34" charset="0"/>
              </a:rPr>
              <a:pPr/>
              <a:t>52</a:t>
            </a:fld>
            <a:endParaRPr lang="en-US" altLang="zh-CN" sz="1200" dirty="0">
              <a:solidFill>
                <a:schemeClr val="accent4"/>
              </a:solidFill>
              <a:latin typeface="Tahoma" panose="020B0604030504040204" pitchFamily="34" charset="0"/>
            </a:endParaRPr>
          </a:p>
        </p:txBody>
      </p:sp>
      <p:sp>
        <p:nvSpPr>
          <p:cNvPr id="103427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052637" y="93188"/>
            <a:ext cx="7772400" cy="846137"/>
          </a:xfrm>
        </p:spPr>
        <p:txBody>
          <a:bodyPr/>
          <a:lstStyle/>
          <a:p>
            <a:pPr eaLnBrk="1" hangingPunct="1"/>
            <a:r>
              <a:rPr lang="en-US" altLang="zh-CN" dirty="0"/>
              <a:t>Caravan analogy (more)</a:t>
            </a:r>
          </a:p>
        </p:txBody>
      </p:sp>
      <p:sp>
        <p:nvSpPr>
          <p:cNvPr id="116740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3868738" y="2862263"/>
            <a:ext cx="8323262" cy="3317875"/>
          </a:xfrm>
        </p:spPr>
        <p:txBody>
          <a:bodyPr/>
          <a:lstStyle/>
          <a:p>
            <a:pPr>
              <a:buFont typeface="Wingdings" panose="05000000000000000000" pitchFamily="2" charset="2"/>
              <a:buChar char="n"/>
            </a:pPr>
            <a:r>
              <a:rPr lang="en-US" altLang="zh-CN" sz="2400" dirty="0"/>
              <a:t>suppose cars now </a:t>
            </a:r>
            <a:r>
              <a:rPr lang="en-US" altLang="ja-JP" sz="2400" dirty="0"/>
              <a:t>"propagate" at 1000 km/</a:t>
            </a:r>
            <a:r>
              <a:rPr lang="en-US" altLang="ja-JP" sz="2400" dirty="0" err="1"/>
              <a:t>hr</a:t>
            </a:r>
            <a:endParaRPr lang="en-US" altLang="ja-JP" sz="2400" dirty="0"/>
          </a:p>
          <a:p>
            <a:pPr>
              <a:buFont typeface="Wingdings" panose="05000000000000000000" pitchFamily="2" charset="2"/>
              <a:buChar char="n"/>
            </a:pPr>
            <a:r>
              <a:rPr lang="en-US" altLang="zh-CN" sz="2400" dirty="0"/>
              <a:t>and suppose toll booth now takes one min to service a car</a:t>
            </a:r>
            <a:endParaRPr lang="en-US" altLang="zh-CN" sz="2400" dirty="0">
              <a:solidFill>
                <a:schemeClr val="accent2"/>
              </a:solidFill>
            </a:endParaRPr>
          </a:p>
          <a:p>
            <a:pPr>
              <a:buFont typeface="Wingdings" panose="05000000000000000000" pitchFamily="2" charset="2"/>
              <a:buChar char="n"/>
            </a:pPr>
            <a:r>
              <a:rPr lang="en-US" altLang="zh-CN" sz="2400" i="1" u="sng" dirty="0">
                <a:solidFill>
                  <a:srgbClr val="CC0000"/>
                </a:solidFill>
              </a:rPr>
              <a:t>Q:</a:t>
            </a:r>
            <a:r>
              <a:rPr lang="en-US" altLang="zh-CN" sz="2400" dirty="0">
                <a:solidFill>
                  <a:srgbClr val="CC0000"/>
                </a:solidFill>
              </a:rPr>
              <a:t> Will cars arrive to 2nd booth before all cars serviced at first booth?</a:t>
            </a:r>
          </a:p>
          <a:p>
            <a:pPr marL="287338" indent="-287338">
              <a:buNone/>
            </a:pPr>
            <a:endParaRPr lang="en-US" altLang="zh-CN" sz="2400" dirty="0">
              <a:solidFill>
                <a:srgbClr val="CC0000"/>
              </a:solidFill>
            </a:endParaRPr>
          </a:p>
        </p:txBody>
      </p:sp>
      <p:sp>
        <p:nvSpPr>
          <p:cNvPr id="103429" name="Rectangle 4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3863752" y="5013325"/>
            <a:ext cx="7989887" cy="1007963"/>
          </a:xfrm>
        </p:spPr>
        <p:txBody>
          <a:bodyPr/>
          <a:lstStyle/>
          <a:p>
            <a:pPr>
              <a:buFont typeface="Wingdings" panose="05000000000000000000" pitchFamily="2" charset="2"/>
              <a:buChar char="n"/>
            </a:pPr>
            <a:r>
              <a:rPr lang="en-US" altLang="zh-CN" sz="2400" i="1" u="sng" dirty="0">
                <a:solidFill>
                  <a:srgbClr val="CC0000"/>
                </a:solidFill>
              </a:rPr>
              <a:t>A: Yes!</a:t>
            </a:r>
            <a:r>
              <a:rPr lang="en-US" altLang="zh-CN" sz="2400" dirty="0"/>
              <a:t>  after 7 min, first car arrives at second booth; three cars still at first booth</a:t>
            </a:r>
          </a:p>
        </p:txBody>
      </p:sp>
      <p:pic>
        <p:nvPicPr>
          <p:cNvPr id="103426" name="Picture 36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2638" y="803275"/>
            <a:ext cx="4907458" cy="841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3430" name="Group 49"/>
          <p:cNvGrpSpPr>
            <a:grpSpLocks/>
          </p:cNvGrpSpPr>
          <p:nvPr/>
        </p:nvGrpSpPr>
        <p:grpSpPr bwMode="auto">
          <a:xfrm>
            <a:off x="2208213" y="1150939"/>
            <a:ext cx="8043862" cy="1487487"/>
            <a:chOff x="165" y="725"/>
            <a:chExt cx="5067" cy="937"/>
          </a:xfrm>
        </p:grpSpPr>
        <p:grpSp>
          <p:nvGrpSpPr>
            <p:cNvPr id="103432" name="Group 5"/>
            <p:cNvGrpSpPr>
              <a:grpSpLocks/>
            </p:cNvGrpSpPr>
            <p:nvPr/>
          </p:nvGrpSpPr>
          <p:grpSpPr bwMode="auto">
            <a:xfrm>
              <a:off x="3518" y="781"/>
              <a:ext cx="551" cy="881"/>
              <a:chOff x="1340" y="938"/>
              <a:chExt cx="551" cy="881"/>
            </a:xfrm>
          </p:grpSpPr>
          <p:sp>
            <p:nvSpPr>
              <p:cNvPr id="103456" name="Rectangle 6"/>
              <p:cNvSpPr>
                <a:spLocks noChangeArrowheads="1"/>
              </p:cNvSpPr>
              <p:nvPr/>
            </p:nvSpPr>
            <p:spPr bwMode="auto">
              <a:xfrm>
                <a:off x="1568" y="938"/>
                <a:ext cx="47" cy="423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03457" name="Text Box 7"/>
              <p:cNvSpPr txBox="1">
                <a:spLocks noChangeArrowheads="1"/>
              </p:cNvSpPr>
              <p:nvPr/>
            </p:nvSpPr>
            <p:spPr bwMode="auto">
              <a:xfrm>
                <a:off x="1340" y="1373"/>
                <a:ext cx="551" cy="4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altLang="zh-CN" sz="2000">
                    <a:solidFill>
                      <a:srgbClr val="0000FF"/>
                    </a:solidFill>
                    <a:latin typeface="Comic Sans MS" panose="030F0702030302020204" pitchFamily="66" charset="0"/>
                  </a:rPr>
                  <a:t>toll </a:t>
                </a:r>
              </a:p>
              <a:p>
                <a:pPr algn="ctr"/>
                <a:r>
                  <a:rPr lang="en-US" altLang="zh-CN" sz="2000">
                    <a:solidFill>
                      <a:srgbClr val="0000FF"/>
                    </a:solidFill>
                    <a:latin typeface="Comic Sans MS" panose="030F0702030302020204" pitchFamily="66" charset="0"/>
                  </a:rPr>
                  <a:t>booth</a:t>
                </a:r>
              </a:p>
            </p:txBody>
          </p:sp>
        </p:grpSp>
        <p:grpSp>
          <p:nvGrpSpPr>
            <p:cNvPr id="103433" name="Group 8"/>
            <p:cNvGrpSpPr>
              <a:grpSpLocks/>
            </p:cNvGrpSpPr>
            <p:nvPr/>
          </p:nvGrpSpPr>
          <p:grpSpPr bwMode="auto">
            <a:xfrm>
              <a:off x="1721" y="781"/>
              <a:ext cx="551" cy="881"/>
              <a:chOff x="1340" y="938"/>
              <a:chExt cx="551" cy="881"/>
            </a:xfrm>
          </p:grpSpPr>
          <p:sp>
            <p:nvSpPr>
              <p:cNvPr id="103454" name="Rectangle 9"/>
              <p:cNvSpPr>
                <a:spLocks noChangeArrowheads="1"/>
              </p:cNvSpPr>
              <p:nvPr/>
            </p:nvSpPr>
            <p:spPr bwMode="auto">
              <a:xfrm>
                <a:off x="1568" y="938"/>
                <a:ext cx="47" cy="423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03455" name="Text Box 10"/>
              <p:cNvSpPr txBox="1">
                <a:spLocks noChangeArrowheads="1"/>
              </p:cNvSpPr>
              <p:nvPr/>
            </p:nvSpPr>
            <p:spPr bwMode="auto">
              <a:xfrm>
                <a:off x="1340" y="1373"/>
                <a:ext cx="551" cy="4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altLang="zh-CN" sz="2000">
                    <a:solidFill>
                      <a:srgbClr val="0000FF"/>
                    </a:solidFill>
                    <a:latin typeface="Comic Sans MS" panose="030F0702030302020204" pitchFamily="66" charset="0"/>
                  </a:rPr>
                  <a:t>toll </a:t>
                </a:r>
              </a:p>
              <a:p>
                <a:pPr algn="ctr"/>
                <a:r>
                  <a:rPr lang="en-US" altLang="zh-CN" sz="2000">
                    <a:solidFill>
                      <a:srgbClr val="0000FF"/>
                    </a:solidFill>
                    <a:latin typeface="Comic Sans MS" panose="030F0702030302020204" pitchFamily="66" charset="0"/>
                  </a:rPr>
                  <a:t>booth</a:t>
                </a:r>
              </a:p>
            </p:txBody>
          </p:sp>
        </p:grpSp>
        <p:sp>
          <p:nvSpPr>
            <p:cNvPr id="103434" name="AutoShape 29"/>
            <p:cNvSpPr>
              <a:spLocks/>
            </p:cNvSpPr>
            <p:nvPr/>
          </p:nvSpPr>
          <p:spPr bwMode="auto">
            <a:xfrm rot="-5400000">
              <a:off x="1012" y="307"/>
              <a:ext cx="50" cy="1743"/>
            </a:xfrm>
            <a:prstGeom prst="leftBrace">
              <a:avLst>
                <a:gd name="adj1" fmla="val 290500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eaVert"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03435" name="Text Box 30"/>
            <p:cNvSpPr txBox="1">
              <a:spLocks noChangeArrowheads="1"/>
            </p:cNvSpPr>
            <p:nvPr/>
          </p:nvSpPr>
          <p:spPr bwMode="auto">
            <a:xfrm>
              <a:off x="726" y="1139"/>
              <a:ext cx="725" cy="4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sz="2000">
                  <a:solidFill>
                    <a:srgbClr val="0000FF"/>
                  </a:solidFill>
                  <a:latin typeface="Comic Sans MS" panose="030F0702030302020204" pitchFamily="66" charset="0"/>
                </a:rPr>
                <a:t>ten-car </a:t>
              </a:r>
            </a:p>
            <a:p>
              <a:r>
                <a:rPr lang="en-US" altLang="zh-CN" sz="2000">
                  <a:solidFill>
                    <a:srgbClr val="0000FF"/>
                  </a:solidFill>
                  <a:latin typeface="Comic Sans MS" panose="030F0702030302020204" pitchFamily="66" charset="0"/>
                </a:rPr>
                <a:t>caravan</a:t>
              </a:r>
            </a:p>
          </p:txBody>
        </p:sp>
        <p:sp>
          <p:nvSpPr>
            <p:cNvPr id="103436" name="Line 31"/>
            <p:cNvSpPr>
              <a:spLocks noChangeShapeType="1"/>
            </p:cNvSpPr>
            <p:nvPr/>
          </p:nvSpPr>
          <p:spPr bwMode="auto">
            <a:xfrm flipH="1">
              <a:off x="2100" y="976"/>
              <a:ext cx="41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03437" name="Text Box 33"/>
            <p:cNvSpPr txBox="1">
              <a:spLocks noChangeArrowheads="1"/>
            </p:cNvSpPr>
            <p:nvPr/>
          </p:nvSpPr>
          <p:spPr bwMode="auto">
            <a:xfrm>
              <a:off x="2515" y="850"/>
              <a:ext cx="680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sz="2000">
                  <a:solidFill>
                    <a:srgbClr val="0000FF"/>
                  </a:solidFill>
                  <a:latin typeface="Comic Sans MS" panose="030F0702030302020204" pitchFamily="66" charset="0"/>
                </a:rPr>
                <a:t>100 km</a:t>
              </a:r>
            </a:p>
          </p:txBody>
        </p:sp>
        <p:sp>
          <p:nvSpPr>
            <p:cNvPr id="103438" name="Line 34"/>
            <p:cNvSpPr>
              <a:spLocks noChangeShapeType="1"/>
            </p:cNvSpPr>
            <p:nvPr/>
          </p:nvSpPr>
          <p:spPr bwMode="auto">
            <a:xfrm flipH="1" flipV="1">
              <a:off x="3985" y="975"/>
              <a:ext cx="392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03439" name="Text Box 35"/>
            <p:cNvSpPr txBox="1">
              <a:spLocks noChangeArrowheads="1"/>
            </p:cNvSpPr>
            <p:nvPr/>
          </p:nvSpPr>
          <p:spPr bwMode="auto">
            <a:xfrm>
              <a:off x="4377" y="850"/>
              <a:ext cx="680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sz="2000">
                  <a:solidFill>
                    <a:srgbClr val="0000FF"/>
                  </a:solidFill>
                  <a:latin typeface="Comic Sans MS" panose="030F0702030302020204" pitchFamily="66" charset="0"/>
                </a:rPr>
                <a:t>100 km</a:t>
              </a:r>
            </a:p>
          </p:txBody>
        </p:sp>
        <p:sp>
          <p:nvSpPr>
            <p:cNvPr id="103440" name="Line 36"/>
            <p:cNvSpPr>
              <a:spLocks noChangeShapeType="1"/>
            </p:cNvSpPr>
            <p:nvPr/>
          </p:nvSpPr>
          <p:spPr bwMode="auto">
            <a:xfrm>
              <a:off x="5057" y="976"/>
              <a:ext cx="17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03441" name="Oval 37"/>
            <p:cNvSpPr>
              <a:spLocks noChangeArrowheads="1"/>
            </p:cNvSpPr>
            <p:nvPr/>
          </p:nvSpPr>
          <p:spPr bwMode="auto">
            <a:xfrm>
              <a:off x="679" y="976"/>
              <a:ext cx="47" cy="4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03442" name="Oval 38"/>
            <p:cNvSpPr>
              <a:spLocks noChangeArrowheads="1"/>
            </p:cNvSpPr>
            <p:nvPr/>
          </p:nvSpPr>
          <p:spPr bwMode="auto">
            <a:xfrm>
              <a:off x="775" y="976"/>
              <a:ext cx="47" cy="4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03443" name="Oval 39"/>
            <p:cNvSpPr>
              <a:spLocks noChangeArrowheads="1"/>
            </p:cNvSpPr>
            <p:nvPr/>
          </p:nvSpPr>
          <p:spPr bwMode="auto">
            <a:xfrm>
              <a:off x="916" y="976"/>
              <a:ext cx="47" cy="4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pic>
          <p:nvPicPr>
            <p:cNvPr id="103444" name="Picture 41" descr="MCj03985170000[1]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984" y="920"/>
              <a:ext cx="472" cy="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3445" name="Picture 42" descr="MCj03985170000[1]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86" y="917"/>
              <a:ext cx="472" cy="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03446" name="Group 45"/>
            <p:cNvGrpSpPr>
              <a:grpSpLocks/>
            </p:cNvGrpSpPr>
            <p:nvPr/>
          </p:nvGrpSpPr>
          <p:grpSpPr bwMode="auto">
            <a:xfrm>
              <a:off x="1815" y="725"/>
              <a:ext cx="289" cy="490"/>
              <a:chOff x="2365" y="1352"/>
              <a:chExt cx="1022" cy="1616"/>
            </a:xfrm>
          </p:grpSpPr>
          <p:pic>
            <p:nvPicPr>
              <p:cNvPr id="103452" name="Picture 43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73" y="1352"/>
                <a:ext cx="1014" cy="16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03453" name="Rectangle 44"/>
              <p:cNvSpPr>
                <a:spLocks noChangeArrowheads="1"/>
              </p:cNvSpPr>
              <p:nvPr/>
            </p:nvSpPr>
            <p:spPr bwMode="auto">
              <a:xfrm>
                <a:off x="2365" y="2129"/>
                <a:ext cx="367" cy="21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FF"/>
                  </a:solidFill>
                  <a:latin typeface="Comic Sans MS" panose="030F0702030302020204" pitchFamily="66" charset="0"/>
                </a:endParaRPr>
              </a:p>
            </p:txBody>
          </p:sp>
        </p:grpSp>
        <p:pic>
          <p:nvPicPr>
            <p:cNvPr id="103447" name="Picture 40" descr="MCj03985170000[1]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465" y="933"/>
              <a:ext cx="472" cy="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03448" name="Group 46"/>
            <p:cNvGrpSpPr>
              <a:grpSpLocks/>
            </p:cNvGrpSpPr>
            <p:nvPr/>
          </p:nvGrpSpPr>
          <p:grpSpPr bwMode="auto">
            <a:xfrm>
              <a:off x="3656" y="743"/>
              <a:ext cx="289" cy="490"/>
              <a:chOff x="2365" y="1352"/>
              <a:chExt cx="1022" cy="1616"/>
            </a:xfrm>
          </p:grpSpPr>
          <p:pic>
            <p:nvPicPr>
              <p:cNvPr id="103450" name="Picture 47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73" y="1352"/>
                <a:ext cx="1014" cy="16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03451" name="Rectangle 48"/>
              <p:cNvSpPr>
                <a:spLocks noChangeArrowheads="1"/>
              </p:cNvSpPr>
              <p:nvPr/>
            </p:nvSpPr>
            <p:spPr bwMode="auto">
              <a:xfrm>
                <a:off x="2365" y="2129"/>
                <a:ext cx="367" cy="21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FF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103449" name="Line 32"/>
            <p:cNvSpPr>
              <a:spLocks noChangeShapeType="1"/>
            </p:cNvSpPr>
            <p:nvPr/>
          </p:nvSpPr>
          <p:spPr bwMode="auto">
            <a:xfrm>
              <a:off x="3195" y="976"/>
              <a:ext cx="54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</p:grpSp>
      <p:sp>
        <p:nvSpPr>
          <p:cNvPr id="35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9576660" y="6669360"/>
            <a:ext cx="2016224" cy="18864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>
                <a:solidFill>
                  <a:schemeClr val="accent4"/>
                </a:solidFill>
                <a:ea typeface="宋体" panose="02010600030101010101" pitchFamily="2" charset="-122"/>
              </a:rPr>
              <a:t>1.4 delay,</a:t>
            </a:r>
            <a:r>
              <a:rPr lang="en-US" altLang="zh-CN" sz="1200" dirty="0">
                <a:solidFill>
                  <a:srgbClr val="CC0000"/>
                </a:solidFill>
                <a:ea typeface="宋体" panose="02010600030101010101" pitchFamily="2" charset="-122"/>
              </a:rPr>
              <a:t> loss, throughput</a:t>
            </a:r>
            <a:endParaRPr lang="en-US" altLang="zh-CN" sz="1200" dirty="0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371699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83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9BC62DBE-5050-4086-A081-602507E603B5}" type="slidenum">
              <a:rPr lang="en-US" altLang="zh-CN" sz="1200" smtClean="0">
                <a:solidFill>
                  <a:schemeClr val="accent4"/>
                </a:solidFill>
                <a:latin typeface="Tahoma" panose="020B0604030504040204" pitchFamily="34" charset="0"/>
              </a:rPr>
              <a:pPr/>
              <a:t>53</a:t>
            </a:fld>
            <a:endParaRPr lang="en-US" altLang="zh-CN" sz="1200" dirty="0">
              <a:solidFill>
                <a:schemeClr val="accent4"/>
              </a:solidFill>
              <a:latin typeface="Tahoma" panose="020B0604030504040204" pitchFamily="34" charset="0"/>
            </a:endParaRPr>
          </a:p>
        </p:txBody>
      </p:sp>
      <p:sp>
        <p:nvSpPr>
          <p:cNvPr id="105475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1055440" y="1542256"/>
            <a:ext cx="4608512" cy="1781175"/>
          </a:xfrm>
        </p:spPr>
        <p:txBody>
          <a:bodyPr>
            <a:normAutofit/>
          </a:bodyPr>
          <a:lstStyle/>
          <a:p>
            <a:pPr marL="231775" indent="-231775"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altLang="zh-CN" sz="2400" i="1" dirty="0">
                <a:ea typeface="MS PGothic" panose="020B0600070205080204" pitchFamily="34" charset="-128"/>
              </a:rPr>
              <a:t>R: link bandwidth (bps)</a:t>
            </a:r>
          </a:p>
          <a:p>
            <a:pPr marL="231775" indent="-231775"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altLang="zh-CN" sz="2400" i="1" dirty="0">
                <a:ea typeface="MS PGothic" panose="020B0600070205080204" pitchFamily="34" charset="-128"/>
              </a:rPr>
              <a:t>L: packet length (bits)</a:t>
            </a:r>
          </a:p>
          <a:p>
            <a:pPr marL="231775" indent="-231775"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altLang="zh-CN" sz="2400" i="1" dirty="0">
                <a:ea typeface="MS PGothic" panose="020B0600070205080204" pitchFamily="34" charset="-128"/>
              </a:rPr>
              <a:t>a: average packet arrival rate</a:t>
            </a:r>
          </a:p>
        </p:txBody>
      </p:sp>
      <p:sp>
        <p:nvSpPr>
          <p:cNvPr id="105487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891065" y="34132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zh-CN" sz="4000" dirty="0"/>
              <a:t>Queueing delay (revisited)</a:t>
            </a:r>
            <a:endParaRPr lang="en-US" altLang="zh-CN" dirty="0"/>
          </a:p>
        </p:txBody>
      </p:sp>
      <p:pic>
        <p:nvPicPr>
          <p:cNvPr id="105474" name="Picture 60" descr="queueDela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7201" y="852489"/>
            <a:ext cx="4968875" cy="305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5476" name="Rectangle 61"/>
          <p:cNvSpPr>
            <a:spLocks noChangeArrowheads="1"/>
          </p:cNvSpPr>
          <p:nvPr/>
        </p:nvSpPr>
        <p:spPr bwMode="auto">
          <a:xfrm>
            <a:off x="5711825" y="3451226"/>
            <a:ext cx="3810000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85000"/>
              </a:lnSpc>
              <a:buClr>
                <a:schemeClr val="accent2"/>
              </a:buClr>
              <a:buSzPct val="85000"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000099"/>
                </a:solidFill>
                <a:latin typeface="Comic Sans MS" panose="030F0702030302020204" pitchFamily="66" charset="0"/>
              </a:rPr>
              <a:t>traffic intensity </a:t>
            </a:r>
          </a:p>
          <a:p>
            <a:pPr algn="ctr">
              <a:lnSpc>
                <a:spcPct val="85000"/>
              </a:lnSpc>
              <a:buClr>
                <a:schemeClr val="accent2"/>
              </a:buClr>
              <a:buSzPct val="85000"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000099"/>
                </a:solidFill>
                <a:latin typeface="Comic Sans MS" panose="030F0702030302020204" pitchFamily="66" charset="0"/>
              </a:rPr>
              <a:t>= </a:t>
            </a:r>
            <a:r>
              <a:rPr lang="en-US" altLang="zh-CN" sz="2000" i="1" dirty="0">
                <a:solidFill>
                  <a:srgbClr val="000099"/>
                </a:solidFill>
                <a:latin typeface="Comic Sans MS" panose="030F0702030302020204" pitchFamily="66" charset="0"/>
              </a:rPr>
              <a:t>La/R</a:t>
            </a:r>
          </a:p>
        </p:txBody>
      </p:sp>
      <p:sp>
        <p:nvSpPr>
          <p:cNvPr id="118790" name="Rectangle 62"/>
          <p:cNvSpPr>
            <a:spLocks noChangeArrowheads="1"/>
          </p:cNvSpPr>
          <p:nvPr/>
        </p:nvSpPr>
        <p:spPr bwMode="auto">
          <a:xfrm>
            <a:off x="935013" y="4154071"/>
            <a:ext cx="7476356" cy="1933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31775" indent="-231775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200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altLang="zh-CN" i="1" dirty="0">
                <a:solidFill>
                  <a:srgbClr val="000099"/>
                </a:solidFill>
                <a:latin typeface="Comic Sans MS" panose="030F0702030302020204" pitchFamily="66" charset="0"/>
              </a:rPr>
              <a:t>La/R</a:t>
            </a:r>
            <a:r>
              <a:rPr lang="en-US" altLang="zh-CN" dirty="0">
                <a:solidFill>
                  <a:srgbClr val="000099"/>
                </a:solidFill>
                <a:latin typeface="Comic Sans MS" panose="030F0702030302020204" pitchFamily="66" charset="0"/>
              </a:rPr>
              <a:t> ~ 0: avg. queueing delay small</a:t>
            </a:r>
          </a:p>
          <a:p>
            <a:pPr>
              <a:spcBef>
                <a:spcPct val="200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altLang="zh-CN" i="1" dirty="0">
                <a:solidFill>
                  <a:srgbClr val="000099"/>
                </a:solidFill>
                <a:latin typeface="Comic Sans MS" panose="030F0702030302020204" pitchFamily="66" charset="0"/>
              </a:rPr>
              <a:t>La/R </a:t>
            </a:r>
            <a:r>
              <a:rPr lang="en-US" altLang="zh-CN" dirty="0">
                <a:solidFill>
                  <a:srgbClr val="000099"/>
                </a:solidFill>
                <a:latin typeface="Comic Sans MS" panose="030F0702030302020204" pitchFamily="66" charset="0"/>
              </a:rPr>
              <a:t>-&gt; 1: avg. queueing delay large</a:t>
            </a:r>
          </a:p>
          <a:p>
            <a: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altLang="zh-CN" i="1" dirty="0">
                <a:solidFill>
                  <a:srgbClr val="000099"/>
                </a:solidFill>
                <a:latin typeface="Comic Sans MS" panose="030F0702030302020204" pitchFamily="66" charset="0"/>
              </a:rPr>
              <a:t>La/R </a:t>
            </a:r>
            <a:r>
              <a:rPr lang="en-US" altLang="zh-CN" dirty="0">
                <a:solidFill>
                  <a:srgbClr val="000099"/>
                </a:solidFill>
                <a:latin typeface="Comic Sans MS" panose="030F0702030302020204" pitchFamily="66" charset="0"/>
              </a:rPr>
              <a:t>&gt; 1: more </a:t>
            </a:r>
            <a:r>
              <a:rPr lang="en-US" altLang="ja-JP" dirty="0">
                <a:solidFill>
                  <a:srgbClr val="000099"/>
                </a:solidFill>
                <a:latin typeface="Comic Sans MS" panose="030F0702030302020204" pitchFamily="66" charset="0"/>
              </a:rPr>
              <a:t>"work" arriving </a:t>
            </a:r>
          </a:p>
          <a:p>
            <a: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</a:pPr>
            <a:r>
              <a:rPr lang="en-US" altLang="zh-CN" dirty="0">
                <a:solidFill>
                  <a:srgbClr val="000099"/>
                </a:solidFill>
                <a:latin typeface="Comic Sans MS" panose="030F0702030302020204" pitchFamily="66" charset="0"/>
              </a:rPr>
              <a:t>   than can be serviced, average delay infinite!</a:t>
            </a:r>
          </a:p>
        </p:txBody>
      </p:sp>
      <p:sp>
        <p:nvSpPr>
          <p:cNvPr id="105478" name="Rectangle 61"/>
          <p:cNvSpPr>
            <a:spLocks noChangeArrowheads="1"/>
          </p:cNvSpPr>
          <p:nvPr/>
        </p:nvSpPr>
        <p:spPr bwMode="auto">
          <a:xfrm rot="16200000">
            <a:off x="5120482" y="2180432"/>
            <a:ext cx="2433638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85000"/>
              </a:lnSpc>
              <a:buClr>
                <a:schemeClr val="accent2"/>
              </a:buClr>
              <a:buSzPct val="85000"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000099"/>
                </a:solidFill>
                <a:latin typeface="Comic Sans MS" panose="030F0702030302020204" pitchFamily="66" charset="0"/>
              </a:rPr>
              <a:t>average  queueing delay</a:t>
            </a:r>
          </a:p>
        </p:txBody>
      </p:sp>
      <p:pic>
        <p:nvPicPr>
          <p:cNvPr id="105479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9974" y="5249081"/>
            <a:ext cx="1546225" cy="1239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5480" name="Picture 1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7776" y="4141789"/>
            <a:ext cx="1481138" cy="111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5481" name="Text Box 15"/>
          <p:cNvSpPr txBox="1">
            <a:spLocks noChangeArrowheads="1"/>
          </p:cNvSpPr>
          <p:nvPr/>
        </p:nvSpPr>
        <p:spPr bwMode="auto">
          <a:xfrm>
            <a:off x="9078914" y="4141789"/>
            <a:ext cx="110959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800" i="1" dirty="0">
                <a:solidFill>
                  <a:srgbClr val="000099"/>
                </a:solidFill>
                <a:latin typeface="Comic Sans MS" panose="030F0702030302020204" pitchFamily="66" charset="0"/>
              </a:rPr>
              <a:t>La/R </a:t>
            </a:r>
            <a:r>
              <a:rPr lang="en-US" altLang="zh-CN" sz="1800" dirty="0">
                <a:solidFill>
                  <a:srgbClr val="000099"/>
                </a:solidFill>
                <a:latin typeface="Comic Sans MS" panose="030F0702030302020204" pitchFamily="66" charset="0"/>
              </a:rPr>
              <a:t>~ 0</a:t>
            </a:r>
          </a:p>
        </p:txBody>
      </p:sp>
      <p:sp>
        <p:nvSpPr>
          <p:cNvPr id="105482" name="Text Box 16"/>
          <p:cNvSpPr txBox="1">
            <a:spLocks noChangeArrowheads="1"/>
          </p:cNvSpPr>
          <p:nvPr/>
        </p:nvSpPr>
        <p:spPr bwMode="auto">
          <a:xfrm>
            <a:off x="10714624" y="5425560"/>
            <a:ext cx="114005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800" i="1" dirty="0">
                <a:solidFill>
                  <a:srgbClr val="000099"/>
                </a:solidFill>
                <a:latin typeface="Comic Sans MS" panose="030F0702030302020204" pitchFamily="66" charset="0"/>
              </a:rPr>
              <a:t>La/R -&gt; 1</a:t>
            </a:r>
          </a:p>
        </p:txBody>
      </p:sp>
      <p:sp>
        <p:nvSpPr>
          <p:cNvPr id="105484" name="TextBox 1"/>
          <p:cNvSpPr txBox="1">
            <a:spLocks noChangeArrowheads="1"/>
          </p:cNvSpPr>
          <p:nvPr/>
        </p:nvSpPr>
        <p:spPr bwMode="auto">
          <a:xfrm>
            <a:off x="1847528" y="6180943"/>
            <a:ext cx="469582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400">
                <a:solidFill>
                  <a:schemeClr val="bg1"/>
                </a:solidFill>
              </a:rPr>
              <a:t>* Check online interactive animation on queuing and loss</a:t>
            </a:r>
          </a:p>
        </p:txBody>
      </p:sp>
      <p:sp>
        <p:nvSpPr>
          <p:cNvPr id="105485" name="Rectangle 11"/>
          <p:cNvSpPr>
            <a:spLocks noChangeArrowheads="1"/>
          </p:cNvSpPr>
          <p:nvPr/>
        </p:nvSpPr>
        <p:spPr bwMode="auto">
          <a:xfrm>
            <a:off x="6024564" y="868364"/>
            <a:ext cx="1271587" cy="42703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latin typeface="Comic Sans MS" panose="030F0702030302020204" pitchFamily="66" charset="0"/>
            </a:endParaRPr>
          </a:p>
        </p:txBody>
      </p:sp>
      <p:pic>
        <p:nvPicPr>
          <p:cNvPr id="105486" name="Picture 18" descr="underline_base"/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2151" y="917575"/>
            <a:ext cx="6726137" cy="112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9576660" y="6669360"/>
            <a:ext cx="2016224" cy="18864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>
                <a:solidFill>
                  <a:schemeClr val="accent4"/>
                </a:solidFill>
                <a:ea typeface="宋体" panose="02010600030101010101" pitchFamily="2" charset="-122"/>
              </a:rPr>
              <a:t>1.4 delay,</a:t>
            </a:r>
            <a:r>
              <a:rPr lang="en-US" altLang="zh-CN" sz="1200" dirty="0">
                <a:solidFill>
                  <a:srgbClr val="CC0000"/>
                </a:solidFill>
                <a:ea typeface="宋体" panose="02010600030101010101" pitchFamily="2" charset="-122"/>
              </a:rPr>
              <a:t> loss, throughput</a:t>
            </a:r>
            <a:endParaRPr lang="en-US" altLang="zh-CN" sz="1200" dirty="0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845413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46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3ACAD03C-5E68-4A37-B68D-E5E49DA1C9E8}" type="slidenum">
              <a:rPr lang="en-US" altLang="zh-CN" sz="1200" smtClean="0">
                <a:solidFill>
                  <a:schemeClr val="accent4"/>
                </a:solidFill>
                <a:latin typeface="Tahoma" panose="020B0604030504040204" pitchFamily="34" charset="0"/>
              </a:rPr>
              <a:pPr/>
              <a:t>54</a:t>
            </a:fld>
            <a:endParaRPr lang="en-US" altLang="zh-CN" sz="1200" dirty="0">
              <a:solidFill>
                <a:schemeClr val="accent4"/>
              </a:solidFill>
              <a:latin typeface="Tahoma" panose="020B0604030504040204" pitchFamily="34" charset="0"/>
            </a:endParaRPr>
          </a:p>
        </p:txBody>
      </p:sp>
      <p:sp>
        <p:nvSpPr>
          <p:cNvPr id="10752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28588"/>
            <a:ext cx="8399463" cy="11430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ja-JP" sz="4000" dirty="0"/>
              <a:t>"Real" Internet delays and routes</a:t>
            </a:r>
            <a:endParaRPr lang="en-US" altLang="zh-CN" sz="4000" dirty="0"/>
          </a:p>
        </p:txBody>
      </p:sp>
      <p:sp>
        <p:nvSpPr>
          <p:cNvPr id="107524" name="Rectangle 5"/>
          <p:cNvSpPr>
            <a:spLocks noGrp="1" noChangeArrowheads="1"/>
          </p:cNvSpPr>
          <p:nvPr>
            <p:ph type="body" idx="4294967295"/>
          </p:nvPr>
        </p:nvSpPr>
        <p:spPr>
          <a:xfrm>
            <a:off x="1112321" y="1301292"/>
            <a:ext cx="7772400" cy="3098800"/>
          </a:xfrm>
        </p:spPr>
        <p:txBody>
          <a:bodyPr>
            <a:normAutofit fontScale="85000" lnSpcReduction="10000"/>
          </a:bodyPr>
          <a:lstStyle/>
          <a:p>
            <a:pPr marL="287338" indent="-287338"/>
            <a:r>
              <a:rPr lang="en-US" altLang="zh-CN" dirty="0"/>
              <a:t>what do </a:t>
            </a:r>
            <a:r>
              <a:rPr lang="en-US" altLang="ja-JP" dirty="0"/>
              <a:t>"real" Internet delay &amp; loss look like? </a:t>
            </a:r>
          </a:p>
          <a:p>
            <a:pPr marL="287338" indent="-287338"/>
            <a:r>
              <a:rPr lang="en-US" altLang="zh-CN" sz="2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traceroute</a:t>
            </a:r>
            <a:r>
              <a:rPr lang="en-US" altLang="zh-CN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dirty="0">
                <a:cs typeface="Courier New" panose="02070309020205020404" pitchFamily="49" charset="0"/>
              </a:rPr>
              <a:t>program: </a:t>
            </a:r>
            <a:r>
              <a:rPr lang="en-US" altLang="zh-CN" dirty="0"/>
              <a:t>provides delay measurement from source to router along end-end Internet path towards destination.  For all </a:t>
            </a:r>
            <a:r>
              <a:rPr lang="en-US" altLang="zh-CN" i="1" dirty="0"/>
              <a:t>i:</a:t>
            </a:r>
          </a:p>
          <a:p>
            <a:pPr marL="682625" lvl="1" indent="-225425"/>
            <a:r>
              <a:rPr lang="en-US" altLang="zh-CN" dirty="0">
                <a:ea typeface="宋体" panose="02010600030101010101" pitchFamily="2" charset="-122"/>
              </a:rPr>
              <a:t>sends three packets that will reach router </a:t>
            </a:r>
            <a:r>
              <a:rPr lang="en-US" altLang="zh-CN" i="1" dirty="0" err="1">
                <a:ea typeface="宋体" panose="02010600030101010101" pitchFamily="2" charset="-122"/>
              </a:rPr>
              <a:t>i</a:t>
            </a:r>
            <a:r>
              <a:rPr lang="en-US" altLang="zh-CN" dirty="0">
                <a:ea typeface="宋体" panose="02010600030101010101" pitchFamily="2" charset="-122"/>
              </a:rPr>
              <a:t> on path towards destination</a:t>
            </a:r>
          </a:p>
          <a:p>
            <a:pPr marL="682625" lvl="1" indent="-225425"/>
            <a:r>
              <a:rPr lang="en-US" altLang="zh-CN" dirty="0">
                <a:ea typeface="宋体" panose="02010600030101010101" pitchFamily="2" charset="-122"/>
              </a:rPr>
              <a:t>router </a:t>
            </a:r>
            <a:r>
              <a:rPr lang="en-US" altLang="zh-CN" i="1" dirty="0" err="1">
                <a:ea typeface="宋体" panose="02010600030101010101" pitchFamily="2" charset="-122"/>
              </a:rPr>
              <a:t>i</a:t>
            </a:r>
            <a:r>
              <a:rPr lang="en-US" altLang="zh-CN" dirty="0">
                <a:ea typeface="宋体" panose="02010600030101010101" pitchFamily="2" charset="-122"/>
              </a:rPr>
              <a:t> will return packets to sender</a:t>
            </a:r>
          </a:p>
          <a:p>
            <a:pPr marL="682625" lvl="1" indent="-225425"/>
            <a:r>
              <a:rPr lang="en-US" altLang="zh-CN" dirty="0">
                <a:ea typeface="宋体" panose="02010600030101010101" pitchFamily="2" charset="-122"/>
              </a:rPr>
              <a:t>sender times interval between transmission and reply.</a:t>
            </a:r>
            <a:endParaRPr lang="en-US" altLang="zh-CN" sz="2800" dirty="0">
              <a:ea typeface="宋体" panose="02010600030101010101" pitchFamily="2" charset="-122"/>
            </a:endParaRPr>
          </a:p>
        </p:txBody>
      </p:sp>
      <p:pic>
        <p:nvPicPr>
          <p:cNvPr id="107522" name="Picture 99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756" y="960471"/>
            <a:ext cx="8169492" cy="1237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7525" name="Line 38"/>
          <p:cNvSpPr>
            <a:spLocks noChangeShapeType="1"/>
          </p:cNvSpPr>
          <p:nvPr/>
        </p:nvSpPr>
        <p:spPr bwMode="auto">
          <a:xfrm>
            <a:off x="2809876" y="5319713"/>
            <a:ext cx="288925" cy="26511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107526" name="Line 105"/>
          <p:cNvSpPr>
            <a:spLocks noChangeShapeType="1"/>
          </p:cNvSpPr>
          <p:nvPr/>
        </p:nvSpPr>
        <p:spPr bwMode="auto">
          <a:xfrm flipV="1">
            <a:off x="3603625" y="5370513"/>
            <a:ext cx="458788" cy="20796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107527" name="Line 106"/>
          <p:cNvSpPr>
            <a:spLocks noChangeShapeType="1"/>
          </p:cNvSpPr>
          <p:nvPr/>
        </p:nvSpPr>
        <p:spPr bwMode="auto">
          <a:xfrm>
            <a:off x="4538664" y="5354638"/>
            <a:ext cx="485775" cy="20796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107528" name="Line 108"/>
          <p:cNvSpPr>
            <a:spLocks noChangeShapeType="1"/>
          </p:cNvSpPr>
          <p:nvPr/>
        </p:nvSpPr>
        <p:spPr bwMode="auto">
          <a:xfrm flipH="1">
            <a:off x="4300538" y="5086350"/>
            <a:ext cx="349250" cy="152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107529" name="Line 113"/>
          <p:cNvSpPr>
            <a:spLocks noChangeShapeType="1"/>
          </p:cNvSpPr>
          <p:nvPr/>
        </p:nvSpPr>
        <p:spPr bwMode="auto">
          <a:xfrm flipH="1">
            <a:off x="5514976" y="5414963"/>
            <a:ext cx="620713" cy="14446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107530" name="Line 260"/>
          <p:cNvSpPr>
            <a:spLocks noChangeShapeType="1"/>
          </p:cNvSpPr>
          <p:nvPr/>
        </p:nvSpPr>
        <p:spPr bwMode="auto">
          <a:xfrm>
            <a:off x="6634164" y="5380038"/>
            <a:ext cx="485775" cy="20796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107531" name="Line 261"/>
          <p:cNvSpPr>
            <a:spLocks noChangeShapeType="1"/>
          </p:cNvSpPr>
          <p:nvPr/>
        </p:nvSpPr>
        <p:spPr bwMode="auto">
          <a:xfrm flipH="1">
            <a:off x="7572376" y="5326063"/>
            <a:ext cx="557213" cy="27781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107532" name="Line 291"/>
          <p:cNvSpPr>
            <a:spLocks noChangeShapeType="1"/>
          </p:cNvSpPr>
          <p:nvPr/>
        </p:nvSpPr>
        <p:spPr bwMode="auto">
          <a:xfrm>
            <a:off x="4268788" y="5486400"/>
            <a:ext cx="228600" cy="3111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107533" name="Line 292"/>
          <p:cNvSpPr>
            <a:spLocks noChangeShapeType="1"/>
          </p:cNvSpPr>
          <p:nvPr/>
        </p:nvSpPr>
        <p:spPr bwMode="auto">
          <a:xfrm>
            <a:off x="6192838" y="5073650"/>
            <a:ext cx="228600" cy="3111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107534" name="Line 294"/>
          <p:cNvSpPr>
            <a:spLocks noChangeShapeType="1"/>
          </p:cNvSpPr>
          <p:nvPr/>
        </p:nvSpPr>
        <p:spPr bwMode="auto">
          <a:xfrm flipH="1">
            <a:off x="4910138" y="5676900"/>
            <a:ext cx="349250" cy="152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107535" name="Line 295"/>
          <p:cNvSpPr>
            <a:spLocks noChangeShapeType="1"/>
          </p:cNvSpPr>
          <p:nvPr/>
        </p:nvSpPr>
        <p:spPr bwMode="auto">
          <a:xfrm>
            <a:off x="5265738" y="5181600"/>
            <a:ext cx="6350" cy="2603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83244" name="Text Box 300"/>
          <p:cNvSpPr txBox="1">
            <a:spLocks noChangeArrowheads="1"/>
          </p:cNvSpPr>
          <p:nvPr/>
        </p:nvSpPr>
        <p:spPr bwMode="auto">
          <a:xfrm>
            <a:off x="2911475" y="5038726"/>
            <a:ext cx="112562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800">
                <a:solidFill>
                  <a:srgbClr val="FF0000"/>
                </a:solidFill>
                <a:latin typeface="Comic Sans MS" panose="030F0702030302020204" pitchFamily="66" charset="0"/>
              </a:rPr>
              <a:t>3 probes</a:t>
            </a:r>
          </a:p>
        </p:txBody>
      </p:sp>
      <p:sp>
        <p:nvSpPr>
          <p:cNvPr id="83246" name="Text Box 302"/>
          <p:cNvSpPr txBox="1">
            <a:spLocks noChangeArrowheads="1"/>
          </p:cNvSpPr>
          <p:nvPr/>
        </p:nvSpPr>
        <p:spPr bwMode="auto">
          <a:xfrm>
            <a:off x="3525838" y="5599113"/>
            <a:ext cx="112562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800">
                <a:solidFill>
                  <a:srgbClr val="FF0000"/>
                </a:solidFill>
                <a:latin typeface="Comic Sans MS" panose="030F0702030302020204" pitchFamily="66" charset="0"/>
              </a:rPr>
              <a:t>3 probes</a:t>
            </a:r>
          </a:p>
        </p:txBody>
      </p:sp>
      <p:sp>
        <p:nvSpPr>
          <p:cNvPr id="83248" name="Text Box 304"/>
          <p:cNvSpPr txBox="1">
            <a:spLocks noChangeArrowheads="1"/>
          </p:cNvSpPr>
          <p:nvPr/>
        </p:nvSpPr>
        <p:spPr bwMode="auto">
          <a:xfrm>
            <a:off x="4549775" y="5013326"/>
            <a:ext cx="112562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800">
                <a:solidFill>
                  <a:srgbClr val="FF0000"/>
                </a:solidFill>
                <a:latin typeface="Comic Sans MS" panose="030F0702030302020204" pitchFamily="66" charset="0"/>
              </a:rPr>
              <a:t>3 probes</a:t>
            </a:r>
          </a:p>
        </p:txBody>
      </p:sp>
      <p:grpSp>
        <p:nvGrpSpPr>
          <p:cNvPr id="107539" name="Group 100"/>
          <p:cNvGrpSpPr>
            <a:grpSpLocks/>
          </p:cNvGrpSpPr>
          <p:nvPr/>
        </p:nvGrpSpPr>
        <p:grpSpPr bwMode="auto">
          <a:xfrm>
            <a:off x="2041525" y="4975226"/>
            <a:ext cx="820738" cy="688975"/>
            <a:chOff x="-44" y="1473"/>
            <a:chExt cx="981" cy="1105"/>
          </a:xfrm>
        </p:grpSpPr>
        <p:pic>
          <p:nvPicPr>
            <p:cNvPr id="107642" name="Picture 101" descr="desktop_computer_stylized_medium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7643" name="Freeform 102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</p:grpSp>
      <p:grpSp>
        <p:nvGrpSpPr>
          <p:cNvPr id="107540" name="Group 103"/>
          <p:cNvGrpSpPr>
            <a:grpSpLocks/>
          </p:cNvGrpSpPr>
          <p:nvPr/>
        </p:nvGrpSpPr>
        <p:grpSpPr bwMode="auto">
          <a:xfrm flipH="1">
            <a:off x="8089901" y="5013326"/>
            <a:ext cx="754063" cy="669925"/>
            <a:chOff x="-44" y="1473"/>
            <a:chExt cx="981" cy="1105"/>
          </a:xfrm>
        </p:grpSpPr>
        <p:pic>
          <p:nvPicPr>
            <p:cNvPr id="107640" name="Picture 104" descr="desktop_computer_stylized_medium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7641" name="Freeform 105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</p:grpSp>
      <p:grpSp>
        <p:nvGrpSpPr>
          <p:cNvPr id="107541" name="Group 124"/>
          <p:cNvGrpSpPr>
            <a:grpSpLocks/>
          </p:cNvGrpSpPr>
          <p:nvPr/>
        </p:nvGrpSpPr>
        <p:grpSpPr bwMode="auto">
          <a:xfrm>
            <a:off x="7037389" y="5513389"/>
            <a:ext cx="617537" cy="250825"/>
            <a:chOff x="2356" y="1300"/>
            <a:chExt cx="555" cy="194"/>
          </a:xfrm>
        </p:grpSpPr>
        <p:sp>
          <p:nvSpPr>
            <p:cNvPr id="107632" name="Oval 407"/>
            <p:cNvSpPr>
              <a:spLocks noChangeArrowheads="1"/>
            </p:cNvSpPr>
            <p:nvPr/>
          </p:nvSpPr>
          <p:spPr bwMode="auto">
            <a:xfrm>
              <a:off x="2357" y="1385"/>
              <a:ext cx="551" cy="109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Comic Sans MS" panose="030F0702030302020204" pitchFamily="66" charset="0"/>
              </a:endParaRPr>
            </a:p>
          </p:txBody>
        </p:sp>
        <p:sp>
          <p:nvSpPr>
            <p:cNvPr id="107633" name="Rectangle 410"/>
            <p:cNvSpPr>
              <a:spLocks noChangeArrowheads="1"/>
            </p:cNvSpPr>
            <p:nvPr/>
          </p:nvSpPr>
          <p:spPr bwMode="auto">
            <a:xfrm>
              <a:off x="2357" y="1374"/>
              <a:ext cx="554" cy="66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latin typeface="Comic Sans MS" panose="030F0702030302020204" pitchFamily="66" charset="0"/>
              </a:endParaRPr>
            </a:p>
          </p:txBody>
        </p:sp>
        <p:sp>
          <p:nvSpPr>
            <p:cNvPr id="107634" name="Oval 411"/>
            <p:cNvSpPr>
              <a:spLocks noChangeArrowheads="1"/>
            </p:cNvSpPr>
            <p:nvPr/>
          </p:nvSpPr>
          <p:spPr bwMode="auto">
            <a:xfrm>
              <a:off x="2356" y="1300"/>
              <a:ext cx="551" cy="127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Comic Sans MS" panose="030F0702030302020204" pitchFamily="66" charset="0"/>
              </a:endParaRPr>
            </a:p>
          </p:txBody>
        </p:sp>
        <p:grpSp>
          <p:nvGrpSpPr>
            <p:cNvPr id="107635" name="Group 128"/>
            <p:cNvGrpSpPr>
              <a:grpSpLocks/>
            </p:cNvGrpSpPr>
            <p:nvPr/>
          </p:nvGrpSpPr>
          <p:grpSpPr bwMode="auto">
            <a:xfrm>
              <a:off x="2468" y="1332"/>
              <a:ext cx="310" cy="60"/>
              <a:chOff x="2468" y="1332"/>
              <a:chExt cx="310" cy="60"/>
            </a:xfrm>
          </p:grpSpPr>
          <p:sp>
            <p:nvSpPr>
              <p:cNvPr id="107638" name="Freeform 129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107639" name="Freeform 130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107636" name="Line 131"/>
            <p:cNvSpPr>
              <a:spLocks noChangeShapeType="1"/>
            </p:cNvSpPr>
            <p:nvPr/>
          </p:nvSpPr>
          <p:spPr bwMode="auto">
            <a:xfrm>
              <a:off x="2357" y="1361"/>
              <a:ext cx="0" cy="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107637" name="Line 132"/>
            <p:cNvSpPr>
              <a:spLocks noChangeShapeType="1"/>
            </p:cNvSpPr>
            <p:nvPr/>
          </p:nvSpPr>
          <p:spPr bwMode="auto">
            <a:xfrm>
              <a:off x="2907" y="1363"/>
              <a:ext cx="0" cy="8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</p:grpSp>
      <p:grpSp>
        <p:nvGrpSpPr>
          <p:cNvPr id="107542" name="Group 133"/>
          <p:cNvGrpSpPr>
            <a:grpSpLocks/>
          </p:cNvGrpSpPr>
          <p:nvPr/>
        </p:nvGrpSpPr>
        <p:grpSpPr bwMode="auto">
          <a:xfrm>
            <a:off x="6069014" y="5241926"/>
            <a:ext cx="617537" cy="250825"/>
            <a:chOff x="2356" y="1300"/>
            <a:chExt cx="555" cy="194"/>
          </a:xfrm>
        </p:grpSpPr>
        <p:sp>
          <p:nvSpPr>
            <p:cNvPr id="107624" name="Oval 407"/>
            <p:cNvSpPr>
              <a:spLocks noChangeArrowheads="1"/>
            </p:cNvSpPr>
            <p:nvPr/>
          </p:nvSpPr>
          <p:spPr bwMode="auto">
            <a:xfrm>
              <a:off x="2357" y="1385"/>
              <a:ext cx="551" cy="109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Comic Sans MS" panose="030F0702030302020204" pitchFamily="66" charset="0"/>
              </a:endParaRPr>
            </a:p>
          </p:txBody>
        </p:sp>
        <p:sp>
          <p:nvSpPr>
            <p:cNvPr id="107625" name="Rectangle 410"/>
            <p:cNvSpPr>
              <a:spLocks noChangeArrowheads="1"/>
            </p:cNvSpPr>
            <p:nvPr/>
          </p:nvSpPr>
          <p:spPr bwMode="auto">
            <a:xfrm>
              <a:off x="2357" y="1374"/>
              <a:ext cx="554" cy="66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latin typeface="Comic Sans MS" panose="030F0702030302020204" pitchFamily="66" charset="0"/>
              </a:endParaRPr>
            </a:p>
          </p:txBody>
        </p:sp>
        <p:sp>
          <p:nvSpPr>
            <p:cNvPr id="107626" name="Oval 411"/>
            <p:cNvSpPr>
              <a:spLocks noChangeArrowheads="1"/>
            </p:cNvSpPr>
            <p:nvPr/>
          </p:nvSpPr>
          <p:spPr bwMode="auto">
            <a:xfrm>
              <a:off x="2356" y="1300"/>
              <a:ext cx="551" cy="127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Comic Sans MS" panose="030F0702030302020204" pitchFamily="66" charset="0"/>
              </a:endParaRPr>
            </a:p>
          </p:txBody>
        </p:sp>
        <p:grpSp>
          <p:nvGrpSpPr>
            <p:cNvPr id="107627" name="Group 137"/>
            <p:cNvGrpSpPr>
              <a:grpSpLocks/>
            </p:cNvGrpSpPr>
            <p:nvPr/>
          </p:nvGrpSpPr>
          <p:grpSpPr bwMode="auto">
            <a:xfrm>
              <a:off x="2468" y="1332"/>
              <a:ext cx="310" cy="60"/>
              <a:chOff x="2468" y="1332"/>
              <a:chExt cx="310" cy="60"/>
            </a:xfrm>
          </p:grpSpPr>
          <p:sp>
            <p:nvSpPr>
              <p:cNvPr id="107630" name="Freeform 138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107631" name="Freeform 139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107628" name="Line 140"/>
            <p:cNvSpPr>
              <a:spLocks noChangeShapeType="1"/>
            </p:cNvSpPr>
            <p:nvPr/>
          </p:nvSpPr>
          <p:spPr bwMode="auto">
            <a:xfrm>
              <a:off x="2357" y="1361"/>
              <a:ext cx="0" cy="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107629" name="Line 141"/>
            <p:cNvSpPr>
              <a:spLocks noChangeShapeType="1"/>
            </p:cNvSpPr>
            <p:nvPr/>
          </p:nvSpPr>
          <p:spPr bwMode="auto">
            <a:xfrm>
              <a:off x="2907" y="1363"/>
              <a:ext cx="0" cy="8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</p:grpSp>
      <p:grpSp>
        <p:nvGrpSpPr>
          <p:cNvPr id="107543" name="Group 142"/>
          <p:cNvGrpSpPr>
            <a:grpSpLocks/>
          </p:cNvGrpSpPr>
          <p:nvPr/>
        </p:nvGrpSpPr>
        <p:grpSpPr bwMode="auto">
          <a:xfrm>
            <a:off x="4918075" y="5451476"/>
            <a:ext cx="617538" cy="250825"/>
            <a:chOff x="2356" y="1300"/>
            <a:chExt cx="555" cy="194"/>
          </a:xfrm>
        </p:grpSpPr>
        <p:sp>
          <p:nvSpPr>
            <p:cNvPr id="107616" name="Oval 407"/>
            <p:cNvSpPr>
              <a:spLocks noChangeArrowheads="1"/>
            </p:cNvSpPr>
            <p:nvPr/>
          </p:nvSpPr>
          <p:spPr bwMode="auto">
            <a:xfrm>
              <a:off x="2357" y="1385"/>
              <a:ext cx="551" cy="109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Comic Sans MS" panose="030F0702030302020204" pitchFamily="66" charset="0"/>
              </a:endParaRPr>
            </a:p>
          </p:txBody>
        </p:sp>
        <p:sp>
          <p:nvSpPr>
            <p:cNvPr id="107617" name="Rectangle 410"/>
            <p:cNvSpPr>
              <a:spLocks noChangeArrowheads="1"/>
            </p:cNvSpPr>
            <p:nvPr/>
          </p:nvSpPr>
          <p:spPr bwMode="auto">
            <a:xfrm>
              <a:off x="2357" y="1374"/>
              <a:ext cx="554" cy="66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latin typeface="Comic Sans MS" panose="030F0702030302020204" pitchFamily="66" charset="0"/>
              </a:endParaRPr>
            </a:p>
          </p:txBody>
        </p:sp>
        <p:sp>
          <p:nvSpPr>
            <p:cNvPr id="107618" name="Oval 411"/>
            <p:cNvSpPr>
              <a:spLocks noChangeArrowheads="1"/>
            </p:cNvSpPr>
            <p:nvPr/>
          </p:nvSpPr>
          <p:spPr bwMode="auto">
            <a:xfrm>
              <a:off x="2356" y="1300"/>
              <a:ext cx="551" cy="127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Comic Sans MS" panose="030F0702030302020204" pitchFamily="66" charset="0"/>
              </a:endParaRPr>
            </a:p>
          </p:txBody>
        </p:sp>
        <p:grpSp>
          <p:nvGrpSpPr>
            <p:cNvPr id="107619" name="Group 146"/>
            <p:cNvGrpSpPr>
              <a:grpSpLocks/>
            </p:cNvGrpSpPr>
            <p:nvPr/>
          </p:nvGrpSpPr>
          <p:grpSpPr bwMode="auto">
            <a:xfrm>
              <a:off x="2468" y="1332"/>
              <a:ext cx="310" cy="60"/>
              <a:chOff x="2468" y="1332"/>
              <a:chExt cx="310" cy="60"/>
            </a:xfrm>
          </p:grpSpPr>
          <p:sp>
            <p:nvSpPr>
              <p:cNvPr id="107622" name="Freeform 147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107623" name="Freeform 148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107620" name="Line 149"/>
            <p:cNvSpPr>
              <a:spLocks noChangeShapeType="1"/>
            </p:cNvSpPr>
            <p:nvPr/>
          </p:nvSpPr>
          <p:spPr bwMode="auto">
            <a:xfrm>
              <a:off x="2357" y="1361"/>
              <a:ext cx="0" cy="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107621" name="Line 150"/>
            <p:cNvSpPr>
              <a:spLocks noChangeShapeType="1"/>
            </p:cNvSpPr>
            <p:nvPr/>
          </p:nvSpPr>
          <p:spPr bwMode="auto">
            <a:xfrm>
              <a:off x="2907" y="1363"/>
              <a:ext cx="0" cy="8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</p:grpSp>
      <p:grpSp>
        <p:nvGrpSpPr>
          <p:cNvPr id="107544" name="Group 151"/>
          <p:cNvGrpSpPr>
            <a:grpSpLocks/>
          </p:cNvGrpSpPr>
          <p:nvPr/>
        </p:nvGrpSpPr>
        <p:grpSpPr bwMode="auto">
          <a:xfrm>
            <a:off x="3916364" y="5205414"/>
            <a:ext cx="617537" cy="250825"/>
            <a:chOff x="2356" y="1300"/>
            <a:chExt cx="555" cy="194"/>
          </a:xfrm>
        </p:grpSpPr>
        <p:sp>
          <p:nvSpPr>
            <p:cNvPr id="107608" name="Oval 407"/>
            <p:cNvSpPr>
              <a:spLocks noChangeArrowheads="1"/>
            </p:cNvSpPr>
            <p:nvPr/>
          </p:nvSpPr>
          <p:spPr bwMode="auto">
            <a:xfrm>
              <a:off x="2357" y="1385"/>
              <a:ext cx="551" cy="109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Comic Sans MS" panose="030F0702030302020204" pitchFamily="66" charset="0"/>
              </a:endParaRPr>
            </a:p>
          </p:txBody>
        </p:sp>
        <p:sp>
          <p:nvSpPr>
            <p:cNvPr id="107609" name="Rectangle 410"/>
            <p:cNvSpPr>
              <a:spLocks noChangeArrowheads="1"/>
            </p:cNvSpPr>
            <p:nvPr/>
          </p:nvSpPr>
          <p:spPr bwMode="auto">
            <a:xfrm>
              <a:off x="2357" y="1374"/>
              <a:ext cx="554" cy="66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latin typeface="Comic Sans MS" panose="030F0702030302020204" pitchFamily="66" charset="0"/>
              </a:endParaRPr>
            </a:p>
          </p:txBody>
        </p:sp>
        <p:sp>
          <p:nvSpPr>
            <p:cNvPr id="107610" name="Oval 411"/>
            <p:cNvSpPr>
              <a:spLocks noChangeArrowheads="1"/>
            </p:cNvSpPr>
            <p:nvPr/>
          </p:nvSpPr>
          <p:spPr bwMode="auto">
            <a:xfrm>
              <a:off x="2356" y="1300"/>
              <a:ext cx="551" cy="127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Comic Sans MS" panose="030F0702030302020204" pitchFamily="66" charset="0"/>
              </a:endParaRPr>
            </a:p>
          </p:txBody>
        </p:sp>
        <p:grpSp>
          <p:nvGrpSpPr>
            <p:cNvPr id="107611" name="Group 155"/>
            <p:cNvGrpSpPr>
              <a:grpSpLocks/>
            </p:cNvGrpSpPr>
            <p:nvPr/>
          </p:nvGrpSpPr>
          <p:grpSpPr bwMode="auto">
            <a:xfrm>
              <a:off x="2468" y="1332"/>
              <a:ext cx="310" cy="60"/>
              <a:chOff x="2468" y="1332"/>
              <a:chExt cx="310" cy="60"/>
            </a:xfrm>
          </p:grpSpPr>
          <p:sp>
            <p:nvSpPr>
              <p:cNvPr id="107614" name="Freeform 156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107615" name="Freeform 157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107612" name="Line 158"/>
            <p:cNvSpPr>
              <a:spLocks noChangeShapeType="1"/>
            </p:cNvSpPr>
            <p:nvPr/>
          </p:nvSpPr>
          <p:spPr bwMode="auto">
            <a:xfrm>
              <a:off x="2357" y="1361"/>
              <a:ext cx="0" cy="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107613" name="Line 159"/>
            <p:cNvSpPr>
              <a:spLocks noChangeShapeType="1"/>
            </p:cNvSpPr>
            <p:nvPr/>
          </p:nvSpPr>
          <p:spPr bwMode="auto">
            <a:xfrm>
              <a:off x="2907" y="1363"/>
              <a:ext cx="0" cy="8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</p:grpSp>
      <p:grpSp>
        <p:nvGrpSpPr>
          <p:cNvPr id="107545" name="Group 160"/>
          <p:cNvGrpSpPr>
            <a:grpSpLocks/>
          </p:cNvGrpSpPr>
          <p:nvPr/>
        </p:nvGrpSpPr>
        <p:grpSpPr bwMode="auto">
          <a:xfrm>
            <a:off x="3041650" y="5472114"/>
            <a:ext cx="617538" cy="250825"/>
            <a:chOff x="2356" y="1300"/>
            <a:chExt cx="555" cy="194"/>
          </a:xfrm>
        </p:grpSpPr>
        <p:sp>
          <p:nvSpPr>
            <p:cNvPr id="107600" name="Oval 407"/>
            <p:cNvSpPr>
              <a:spLocks noChangeArrowheads="1"/>
            </p:cNvSpPr>
            <p:nvPr/>
          </p:nvSpPr>
          <p:spPr bwMode="auto">
            <a:xfrm>
              <a:off x="2357" y="1385"/>
              <a:ext cx="551" cy="109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Comic Sans MS" panose="030F0702030302020204" pitchFamily="66" charset="0"/>
              </a:endParaRPr>
            </a:p>
          </p:txBody>
        </p:sp>
        <p:sp>
          <p:nvSpPr>
            <p:cNvPr id="107601" name="Rectangle 410"/>
            <p:cNvSpPr>
              <a:spLocks noChangeArrowheads="1"/>
            </p:cNvSpPr>
            <p:nvPr/>
          </p:nvSpPr>
          <p:spPr bwMode="auto">
            <a:xfrm>
              <a:off x="2357" y="1374"/>
              <a:ext cx="554" cy="66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latin typeface="Comic Sans MS" panose="030F0702030302020204" pitchFamily="66" charset="0"/>
              </a:endParaRPr>
            </a:p>
          </p:txBody>
        </p:sp>
        <p:sp>
          <p:nvSpPr>
            <p:cNvPr id="107602" name="Oval 411"/>
            <p:cNvSpPr>
              <a:spLocks noChangeArrowheads="1"/>
            </p:cNvSpPr>
            <p:nvPr/>
          </p:nvSpPr>
          <p:spPr bwMode="auto">
            <a:xfrm>
              <a:off x="2356" y="1300"/>
              <a:ext cx="551" cy="127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Comic Sans MS" panose="030F0702030302020204" pitchFamily="66" charset="0"/>
              </a:endParaRPr>
            </a:p>
          </p:txBody>
        </p:sp>
        <p:grpSp>
          <p:nvGrpSpPr>
            <p:cNvPr id="107603" name="Group 164"/>
            <p:cNvGrpSpPr>
              <a:grpSpLocks/>
            </p:cNvGrpSpPr>
            <p:nvPr/>
          </p:nvGrpSpPr>
          <p:grpSpPr bwMode="auto">
            <a:xfrm>
              <a:off x="2468" y="1332"/>
              <a:ext cx="310" cy="60"/>
              <a:chOff x="2468" y="1332"/>
              <a:chExt cx="310" cy="60"/>
            </a:xfrm>
          </p:grpSpPr>
          <p:sp>
            <p:nvSpPr>
              <p:cNvPr id="107606" name="Freeform 165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107607" name="Freeform 166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107604" name="Line 167"/>
            <p:cNvSpPr>
              <a:spLocks noChangeShapeType="1"/>
            </p:cNvSpPr>
            <p:nvPr/>
          </p:nvSpPr>
          <p:spPr bwMode="auto">
            <a:xfrm>
              <a:off x="2357" y="1361"/>
              <a:ext cx="0" cy="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107605" name="Line 168"/>
            <p:cNvSpPr>
              <a:spLocks noChangeShapeType="1"/>
            </p:cNvSpPr>
            <p:nvPr/>
          </p:nvSpPr>
          <p:spPr bwMode="auto">
            <a:xfrm>
              <a:off x="2907" y="1363"/>
              <a:ext cx="0" cy="8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</p:grpSp>
      <p:grpSp>
        <p:nvGrpSpPr>
          <p:cNvPr id="107547" name="Group 347"/>
          <p:cNvGrpSpPr>
            <a:grpSpLocks/>
          </p:cNvGrpSpPr>
          <p:nvPr/>
        </p:nvGrpSpPr>
        <p:grpSpPr bwMode="auto">
          <a:xfrm>
            <a:off x="3028950" y="5454651"/>
            <a:ext cx="649288" cy="303213"/>
            <a:chOff x="1871277" y="1576300"/>
            <a:chExt cx="1128371" cy="437861"/>
          </a:xfrm>
        </p:grpSpPr>
        <p:sp>
          <p:nvSpPr>
            <p:cNvPr id="76" name="Oval 75"/>
            <p:cNvSpPr>
              <a:spLocks noChangeArrowheads="1"/>
            </p:cNvSpPr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77" name="Rectangle 76"/>
            <p:cNvSpPr/>
            <p:nvPr/>
          </p:nvSpPr>
          <p:spPr bwMode="auto">
            <a:xfrm>
              <a:off x="1871277" y="1739066"/>
              <a:ext cx="1128371" cy="116915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78" name="Oval 77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79" name="Freeform 78"/>
            <p:cNvSpPr/>
            <p:nvPr/>
          </p:nvSpPr>
          <p:spPr bwMode="auto">
            <a:xfrm>
              <a:off x="2160957" y="1672583"/>
              <a:ext cx="546253" cy="162766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80" name="Freeform 79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81" name="Freeform 80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82" name="Freeform 81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cxnSp>
          <p:nvCxnSpPr>
            <p:cNvPr id="83" name="Straight Connector 82"/>
            <p:cNvCxnSpPr>
              <a:cxnSpLocks noChangeShapeType="1"/>
              <a:endCxn id="78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4" name="Straight Connector 83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107548" name="Group 347"/>
          <p:cNvGrpSpPr>
            <a:grpSpLocks/>
          </p:cNvGrpSpPr>
          <p:nvPr/>
        </p:nvGrpSpPr>
        <p:grpSpPr bwMode="auto">
          <a:xfrm>
            <a:off x="3906839" y="5189539"/>
            <a:ext cx="649287" cy="301625"/>
            <a:chOff x="1871277" y="1576300"/>
            <a:chExt cx="1128371" cy="437861"/>
          </a:xfrm>
        </p:grpSpPr>
        <p:sp>
          <p:nvSpPr>
            <p:cNvPr id="86" name="Oval 85"/>
            <p:cNvSpPr>
              <a:spLocks noChangeArrowheads="1"/>
            </p:cNvSpPr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7" name="Rectangle 86"/>
            <p:cNvSpPr/>
            <p:nvPr/>
          </p:nvSpPr>
          <p:spPr bwMode="auto">
            <a:xfrm>
              <a:off x="1871277" y="1739921"/>
              <a:ext cx="1128371" cy="115227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88" name="Oval 87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9" name="Freeform 88"/>
            <p:cNvSpPr/>
            <p:nvPr/>
          </p:nvSpPr>
          <p:spPr bwMode="auto">
            <a:xfrm>
              <a:off x="2160956" y="1673090"/>
              <a:ext cx="546253" cy="161317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90" name="Freeform 89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91" name="Freeform 90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92" name="Freeform 91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cxnSp>
          <p:nvCxnSpPr>
            <p:cNvPr id="93" name="Straight Connector 92"/>
            <p:cNvCxnSpPr>
              <a:cxnSpLocks noChangeShapeType="1"/>
              <a:endCxn id="88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4" name="Straight Connector 93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107549" name="Group 347"/>
          <p:cNvGrpSpPr>
            <a:grpSpLocks/>
          </p:cNvGrpSpPr>
          <p:nvPr/>
        </p:nvGrpSpPr>
        <p:grpSpPr bwMode="auto">
          <a:xfrm>
            <a:off x="4895851" y="5438776"/>
            <a:ext cx="650875" cy="303213"/>
            <a:chOff x="1871277" y="1576300"/>
            <a:chExt cx="1128371" cy="437861"/>
          </a:xfrm>
        </p:grpSpPr>
        <p:sp>
          <p:nvSpPr>
            <p:cNvPr id="96" name="Oval 95"/>
            <p:cNvSpPr>
              <a:spLocks noChangeArrowheads="1"/>
            </p:cNvSpPr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97" name="Rectangle 96"/>
            <p:cNvSpPr/>
            <p:nvPr/>
          </p:nvSpPr>
          <p:spPr bwMode="auto">
            <a:xfrm>
              <a:off x="1871277" y="1739066"/>
              <a:ext cx="1128371" cy="116915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98" name="Oval 97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99" name="Freeform 98"/>
            <p:cNvSpPr/>
            <p:nvPr/>
          </p:nvSpPr>
          <p:spPr bwMode="auto">
            <a:xfrm>
              <a:off x="2160251" y="1672583"/>
              <a:ext cx="547672" cy="162766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100" name="Freeform 99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101" name="Freeform 100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102" name="Freeform 101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cxnSp>
          <p:nvCxnSpPr>
            <p:cNvPr id="103" name="Straight Connector 102"/>
            <p:cNvCxnSpPr>
              <a:cxnSpLocks noChangeShapeType="1"/>
              <a:endCxn id="98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4" name="Straight Connector 103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107550" name="Group 347"/>
          <p:cNvGrpSpPr>
            <a:grpSpLocks/>
          </p:cNvGrpSpPr>
          <p:nvPr/>
        </p:nvGrpSpPr>
        <p:grpSpPr bwMode="auto">
          <a:xfrm>
            <a:off x="6053139" y="5214939"/>
            <a:ext cx="650875" cy="301625"/>
            <a:chOff x="1871277" y="1576300"/>
            <a:chExt cx="1128371" cy="437861"/>
          </a:xfrm>
        </p:grpSpPr>
        <p:sp>
          <p:nvSpPr>
            <p:cNvPr id="106" name="Oval 105"/>
            <p:cNvSpPr>
              <a:spLocks noChangeArrowheads="1"/>
            </p:cNvSpPr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07" name="Rectangle 106"/>
            <p:cNvSpPr/>
            <p:nvPr/>
          </p:nvSpPr>
          <p:spPr bwMode="auto">
            <a:xfrm>
              <a:off x="1871277" y="1739921"/>
              <a:ext cx="1128371" cy="115227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108" name="Oval 107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09" name="Freeform 108"/>
            <p:cNvSpPr/>
            <p:nvPr/>
          </p:nvSpPr>
          <p:spPr bwMode="auto">
            <a:xfrm>
              <a:off x="2160249" y="1673090"/>
              <a:ext cx="547674" cy="161317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110" name="Freeform 109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111" name="Freeform 110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112" name="Freeform 111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cxnSp>
          <p:nvCxnSpPr>
            <p:cNvPr id="113" name="Straight Connector 112"/>
            <p:cNvCxnSpPr>
              <a:cxnSpLocks noChangeShapeType="1"/>
              <a:endCxn id="108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4" name="Straight Connector 113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107551" name="Group 347"/>
          <p:cNvGrpSpPr>
            <a:grpSpLocks/>
          </p:cNvGrpSpPr>
          <p:nvPr/>
        </p:nvGrpSpPr>
        <p:grpSpPr bwMode="auto">
          <a:xfrm>
            <a:off x="7021514" y="5486401"/>
            <a:ext cx="649287" cy="303213"/>
            <a:chOff x="1871277" y="1576300"/>
            <a:chExt cx="1128371" cy="437861"/>
          </a:xfrm>
        </p:grpSpPr>
        <p:sp>
          <p:nvSpPr>
            <p:cNvPr id="116" name="Oval 115"/>
            <p:cNvSpPr>
              <a:spLocks noChangeArrowheads="1"/>
            </p:cNvSpPr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7" name="Rectangle 116"/>
            <p:cNvSpPr/>
            <p:nvPr/>
          </p:nvSpPr>
          <p:spPr bwMode="auto">
            <a:xfrm>
              <a:off x="1871277" y="1739066"/>
              <a:ext cx="1128371" cy="116915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118" name="Oval 117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9" name="Freeform 118"/>
            <p:cNvSpPr/>
            <p:nvPr/>
          </p:nvSpPr>
          <p:spPr bwMode="auto">
            <a:xfrm>
              <a:off x="2160956" y="1672583"/>
              <a:ext cx="546253" cy="162766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120" name="Freeform 119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121" name="Freeform 120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122" name="Freeform 121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cxnSp>
          <p:nvCxnSpPr>
            <p:cNvPr id="123" name="Straight Connector 122"/>
            <p:cNvCxnSpPr>
              <a:cxnSpLocks noChangeShapeType="1"/>
              <a:endCxn id="118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4" name="Straight Connector 123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83247" name="Freeform 303"/>
          <p:cNvSpPr>
            <a:spLocks/>
          </p:cNvSpPr>
          <p:nvPr/>
        </p:nvSpPr>
        <p:spPr bwMode="auto">
          <a:xfrm>
            <a:off x="2781300" y="5259389"/>
            <a:ext cx="2247900" cy="403225"/>
          </a:xfrm>
          <a:custGeom>
            <a:avLst/>
            <a:gdLst>
              <a:gd name="T0" fmla="*/ 2147483647 w 1416"/>
              <a:gd name="T1" fmla="*/ 2147483647 h 254"/>
              <a:gd name="T2" fmla="*/ 2147483647 w 1416"/>
              <a:gd name="T3" fmla="*/ 2147483647 h 254"/>
              <a:gd name="T4" fmla="*/ 2147483647 w 1416"/>
              <a:gd name="T5" fmla="*/ 2147483647 h 254"/>
              <a:gd name="T6" fmla="*/ 2147483647 w 1416"/>
              <a:gd name="T7" fmla="*/ 2147483647 h 254"/>
              <a:gd name="T8" fmla="*/ 2147483647 w 1416"/>
              <a:gd name="T9" fmla="*/ 2147483647 h 254"/>
              <a:gd name="T10" fmla="*/ 2147483647 w 1416"/>
              <a:gd name="T11" fmla="*/ 2147483647 h 254"/>
              <a:gd name="T12" fmla="*/ 0 w 1416"/>
              <a:gd name="T13" fmla="*/ 2147483647 h 254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416"/>
              <a:gd name="T22" fmla="*/ 0 h 254"/>
              <a:gd name="T23" fmla="*/ 1416 w 1416"/>
              <a:gd name="T24" fmla="*/ 254 h 254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416" h="254">
                <a:moveTo>
                  <a:pt x="76" y="30"/>
                </a:moveTo>
                <a:cubicBezTo>
                  <a:pt x="137" y="11"/>
                  <a:pt x="200" y="170"/>
                  <a:pt x="324" y="170"/>
                </a:cubicBezTo>
                <a:cubicBezTo>
                  <a:pt x="461" y="165"/>
                  <a:pt x="717" y="0"/>
                  <a:pt x="896" y="2"/>
                </a:cubicBezTo>
                <a:cubicBezTo>
                  <a:pt x="1075" y="4"/>
                  <a:pt x="1416" y="122"/>
                  <a:pt x="1400" y="182"/>
                </a:cubicBezTo>
                <a:cubicBezTo>
                  <a:pt x="1384" y="242"/>
                  <a:pt x="1073" y="63"/>
                  <a:pt x="896" y="74"/>
                </a:cubicBezTo>
                <a:cubicBezTo>
                  <a:pt x="719" y="85"/>
                  <a:pt x="489" y="254"/>
                  <a:pt x="340" y="250"/>
                </a:cubicBezTo>
                <a:cubicBezTo>
                  <a:pt x="191" y="246"/>
                  <a:pt x="62" y="32"/>
                  <a:pt x="0" y="50"/>
                </a:cubicBezTo>
              </a:path>
            </a:pathLst>
          </a:cu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83243" name="Freeform 299"/>
          <p:cNvSpPr>
            <a:spLocks/>
          </p:cNvSpPr>
          <p:nvPr/>
        </p:nvSpPr>
        <p:spPr bwMode="auto">
          <a:xfrm>
            <a:off x="2813050" y="5295900"/>
            <a:ext cx="419100" cy="419100"/>
          </a:xfrm>
          <a:custGeom>
            <a:avLst/>
            <a:gdLst>
              <a:gd name="T0" fmla="*/ 2147483647 w 264"/>
              <a:gd name="T1" fmla="*/ 0 h 264"/>
              <a:gd name="T2" fmla="*/ 2147483647 w 264"/>
              <a:gd name="T3" fmla="*/ 2147483647 h 264"/>
              <a:gd name="T4" fmla="*/ 0 w 264"/>
              <a:gd name="T5" fmla="*/ 2147483647 h 264"/>
              <a:gd name="T6" fmla="*/ 0 60000 65536"/>
              <a:gd name="T7" fmla="*/ 0 60000 65536"/>
              <a:gd name="T8" fmla="*/ 0 60000 65536"/>
              <a:gd name="T9" fmla="*/ 0 w 264"/>
              <a:gd name="T10" fmla="*/ 0 h 264"/>
              <a:gd name="T11" fmla="*/ 264 w 264"/>
              <a:gd name="T12" fmla="*/ 264 h 26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64" h="264">
                <a:moveTo>
                  <a:pt x="60" y="0"/>
                </a:moveTo>
                <a:cubicBezTo>
                  <a:pt x="86" y="31"/>
                  <a:pt x="264" y="176"/>
                  <a:pt x="228" y="220"/>
                </a:cubicBezTo>
                <a:cubicBezTo>
                  <a:pt x="192" y="264"/>
                  <a:pt x="60" y="109"/>
                  <a:pt x="0" y="88"/>
                </a:cubicBezTo>
              </a:path>
            </a:pathLst>
          </a:cu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83245" name="Freeform 301"/>
          <p:cNvSpPr>
            <a:spLocks/>
          </p:cNvSpPr>
          <p:nvPr/>
        </p:nvSpPr>
        <p:spPr bwMode="auto">
          <a:xfrm>
            <a:off x="2806700" y="5210176"/>
            <a:ext cx="1346200" cy="474663"/>
          </a:xfrm>
          <a:custGeom>
            <a:avLst/>
            <a:gdLst>
              <a:gd name="T0" fmla="*/ 2147483647 w 848"/>
              <a:gd name="T1" fmla="*/ 2147483647 h 299"/>
              <a:gd name="T2" fmla="*/ 2147483647 w 848"/>
              <a:gd name="T3" fmla="*/ 2147483647 h 299"/>
              <a:gd name="T4" fmla="*/ 2147483647 w 848"/>
              <a:gd name="T5" fmla="*/ 2147483647 h 299"/>
              <a:gd name="T6" fmla="*/ 2147483647 w 848"/>
              <a:gd name="T7" fmla="*/ 2147483647 h 299"/>
              <a:gd name="T8" fmla="*/ 0 w 848"/>
              <a:gd name="T9" fmla="*/ 2147483647 h 29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848"/>
              <a:gd name="T16" fmla="*/ 0 h 299"/>
              <a:gd name="T17" fmla="*/ 848 w 848"/>
              <a:gd name="T18" fmla="*/ 299 h 29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848" h="299">
                <a:moveTo>
                  <a:pt x="76" y="76"/>
                </a:moveTo>
                <a:cubicBezTo>
                  <a:pt x="137" y="57"/>
                  <a:pt x="200" y="216"/>
                  <a:pt x="324" y="216"/>
                </a:cubicBezTo>
                <a:cubicBezTo>
                  <a:pt x="448" y="216"/>
                  <a:pt x="792" y="0"/>
                  <a:pt x="820" y="76"/>
                </a:cubicBezTo>
                <a:cubicBezTo>
                  <a:pt x="848" y="152"/>
                  <a:pt x="469" y="245"/>
                  <a:pt x="340" y="296"/>
                </a:cubicBezTo>
                <a:cubicBezTo>
                  <a:pt x="203" y="299"/>
                  <a:pt x="62" y="78"/>
                  <a:pt x="0" y="96"/>
                </a:cubicBezTo>
              </a:path>
            </a:pathLst>
          </a:cu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125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9576660" y="6669360"/>
            <a:ext cx="2016224" cy="18864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>
                <a:solidFill>
                  <a:schemeClr val="accent4"/>
                </a:solidFill>
                <a:ea typeface="宋体" panose="02010600030101010101" pitchFamily="2" charset="-122"/>
              </a:rPr>
              <a:t>1.4 delay,</a:t>
            </a:r>
            <a:r>
              <a:rPr lang="en-US" altLang="zh-CN" sz="1200" dirty="0">
                <a:solidFill>
                  <a:srgbClr val="CC0000"/>
                </a:solidFill>
                <a:ea typeface="宋体" panose="02010600030101010101" pitchFamily="2" charset="-122"/>
              </a:rPr>
              <a:t> loss, throughput</a:t>
            </a:r>
            <a:endParaRPr lang="en-US" altLang="zh-CN" sz="1200" dirty="0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3609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3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3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3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3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244" grpId="0"/>
      <p:bldP spid="83246" grpId="0"/>
      <p:bldP spid="83248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83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1B2B691A-FD6D-467A-BACA-B15510D67F04}" type="slidenum">
              <a:rPr lang="en-US" altLang="zh-CN" sz="1200" smtClean="0">
                <a:solidFill>
                  <a:schemeClr val="accent4"/>
                </a:solidFill>
                <a:latin typeface="Tahoma" panose="020B0604030504040204" pitchFamily="34" charset="0"/>
              </a:rPr>
              <a:pPr/>
              <a:t>55</a:t>
            </a:fld>
            <a:endParaRPr lang="en-US" altLang="zh-CN" sz="1200" dirty="0">
              <a:solidFill>
                <a:schemeClr val="accent4"/>
              </a:solidFill>
              <a:latin typeface="Tahoma" panose="020B0604030504040204" pitchFamily="34" charset="0"/>
            </a:endParaRPr>
          </a:p>
        </p:txBody>
      </p:sp>
      <p:sp>
        <p:nvSpPr>
          <p:cNvPr id="10957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66688"/>
            <a:ext cx="7772400" cy="892175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ja-JP" sz="4000" dirty="0"/>
              <a:t>"Real" Internet delays, routes</a:t>
            </a:r>
            <a:endParaRPr lang="en-US" altLang="zh-CN" sz="4000" dirty="0"/>
          </a:p>
        </p:txBody>
      </p:sp>
      <p:sp>
        <p:nvSpPr>
          <p:cNvPr id="109571" name="Text Box 4"/>
          <p:cNvSpPr txBox="1">
            <a:spLocks noChangeArrowheads="1"/>
          </p:cNvSpPr>
          <p:nvPr/>
        </p:nvSpPr>
        <p:spPr bwMode="auto">
          <a:xfrm>
            <a:off x="2228850" y="2338389"/>
            <a:ext cx="8229600" cy="3944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80000"/>
              </a:lnSpc>
            </a:pPr>
            <a:r>
              <a:rPr lang="en-US" altLang="zh-CN" sz="1600" dirty="0">
                <a:solidFill>
                  <a:srgbClr val="000099"/>
                </a:solidFill>
              </a:rPr>
              <a:t>1  </a:t>
            </a:r>
            <a:r>
              <a:rPr lang="en-US" altLang="zh-CN" sz="1600" dirty="0" err="1">
                <a:solidFill>
                  <a:srgbClr val="000099"/>
                </a:solidFill>
              </a:rPr>
              <a:t>cs-gw</a:t>
            </a:r>
            <a:r>
              <a:rPr lang="en-US" altLang="zh-CN" sz="1600" dirty="0">
                <a:solidFill>
                  <a:srgbClr val="000099"/>
                </a:solidFill>
              </a:rPr>
              <a:t> (128.119.240.254)  1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r>
              <a:rPr lang="en-US" altLang="zh-CN" sz="1600" dirty="0">
                <a:solidFill>
                  <a:srgbClr val="000099"/>
                </a:solidFill>
              </a:rPr>
              <a:t>  1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r>
              <a:rPr lang="en-US" altLang="zh-CN" sz="1600" dirty="0">
                <a:solidFill>
                  <a:srgbClr val="000099"/>
                </a:solidFill>
              </a:rPr>
              <a:t>  2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endParaRPr lang="en-US" altLang="zh-CN" sz="1600" dirty="0">
              <a:solidFill>
                <a:srgbClr val="000099"/>
              </a:solidFill>
            </a:endParaRPr>
          </a:p>
          <a:p>
            <a:pPr>
              <a:lnSpc>
                <a:spcPct val="80000"/>
              </a:lnSpc>
            </a:pPr>
            <a:r>
              <a:rPr lang="en-US" altLang="zh-CN" sz="1600" dirty="0">
                <a:solidFill>
                  <a:srgbClr val="000099"/>
                </a:solidFill>
              </a:rPr>
              <a:t>2  border1-rt-fa5-1-0.gw.umass.edu (128.119.3.145)  1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r>
              <a:rPr lang="en-US" altLang="zh-CN" sz="1600" dirty="0">
                <a:solidFill>
                  <a:srgbClr val="000099"/>
                </a:solidFill>
              </a:rPr>
              <a:t>  1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r>
              <a:rPr lang="en-US" altLang="zh-CN" sz="1600" dirty="0">
                <a:solidFill>
                  <a:srgbClr val="000099"/>
                </a:solidFill>
              </a:rPr>
              <a:t>  2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endParaRPr lang="en-US" altLang="zh-CN" sz="1600" dirty="0">
              <a:solidFill>
                <a:srgbClr val="000099"/>
              </a:solidFill>
            </a:endParaRPr>
          </a:p>
          <a:p>
            <a:pPr>
              <a:lnSpc>
                <a:spcPct val="80000"/>
              </a:lnSpc>
            </a:pPr>
            <a:r>
              <a:rPr lang="en-US" altLang="zh-CN" sz="1600" dirty="0">
                <a:solidFill>
                  <a:srgbClr val="000099"/>
                </a:solidFill>
              </a:rPr>
              <a:t>3  cht-vbns.gw.umass.edu (128.119.3.130)  6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r>
              <a:rPr lang="en-US" altLang="zh-CN" sz="1600" dirty="0">
                <a:solidFill>
                  <a:srgbClr val="000099"/>
                </a:solidFill>
              </a:rPr>
              <a:t> 5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r>
              <a:rPr lang="en-US" altLang="zh-CN" sz="1600" dirty="0">
                <a:solidFill>
                  <a:srgbClr val="000099"/>
                </a:solidFill>
              </a:rPr>
              <a:t> 5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endParaRPr lang="en-US" altLang="zh-CN" sz="1600" dirty="0">
              <a:solidFill>
                <a:srgbClr val="000099"/>
              </a:solidFill>
            </a:endParaRPr>
          </a:p>
          <a:p>
            <a:pPr>
              <a:lnSpc>
                <a:spcPct val="80000"/>
              </a:lnSpc>
            </a:pPr>
            <a:r>
              <a:rPr lang="en-US" altLang="zh-CN" sz="1600" dirty="0">
                <a:solidFill>
                  <a:srgbClr val="000099"/>
                </a:solidFill>
              </a:rPr>
              <a:t>4  jn1-at1-0-0-19.wor.vbns.net (204.147.132.129)  16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r>
              <a:rPr lang="en-US" altLang="zh-CN" sz="1600" dirty="0">
                <a:solidFill>
                  <a:srgbClr val="000099"/>
                </a:solidFill>
              </a:rPr>
              <a:t> 11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r>
              <a:rPr lang="en-US" altLang="zh-CN" sz="1600" dirty="0">
                <a:solidFill>
                  <a:srgbClr val="000099"/>
                </a:solidFill>
              </a:rPr>
              <a:t> 13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r>
              <a:rPr lang="en-US" altLang="zh-CN" sz="1600" dirty="0">
                <a:solidFill>
                  <a:srgbClr val="000099"/>
                </a:solidFill>
              </a:rPr>
              <a:t> </a:t>
            </a:r>
          </a:p>
          <a:p>
            <a:pPr>
              <a:lnSpc>
                <a:spcPct val="80000"/>
              </a:lnSpc>
            </a:pPr>
            <a:r>
              <a:rPr lang="en-US" altLang="zh-CN" sz="1600" dirty="0">
                <a:solidFill>
                  <a:srgbClr val="000099"/>
                </a:solidFill>
              </a:rPr>
              <a:t>5  jn1-so7-0-0-0.wae.vbns.net (204.147.136.136)  21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r>
              <a:rPr lang="en-US" altLang="zh-CN" sz="1600" dirty="0">
                <a:solidFill>
                  <a:srgbClr val="000099"/>
                </a:solidFill>
              </a:rPr>
              <a:t> 18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r>
              <a:rPr lang="en-US" altLang="zh-CN" sz="1600" dirty="0">
                <a:solidFill>
                  <a:srgbClr val="000099"/>
                </a:solidFill>
              </a:rPr>
              <a:t> 18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r>
              <a:rPr lang="en-US" altLang="zh-CN" sz="1600" dirty="0">
                <a:solidFill>
                  <a:srgbClr val="000099"/>
                </a:solidFill>
              </a:rPr>
              <a:t> </a:t>
            </a:r>
          </a:p>
          <a:p>
            <a:pPr>
              <a:lnSpc>
                <a:spcPct val="80000"/>
              </a:lnSpc>
            </a:pPr>
            <a:r>
              <a:rPr lang="en-US" altLang="zh-CN" sz="1600" dirty="0">
                <a:solidFill>
                  <a:srgbClr val="000099"/>
                </a:solidFill>
              </a:rPr>
              <a:t>6  abilene-vbns.abilene.ucaid.edu (198.32.11.9)  22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r>
              <a:rPr lang="en-US" altLang="zh-CN" sz="1600" dirty="0">
                <a:solidFill>
                  <a:srgbClr val="000099"/>
                </a:solidFill>
              </a:rPr>
              <a:t>  18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r>
              <a:rPr lang="en-US" altLang="zh-CN" sz="1600" dirty="0">
                <a:solidFill>
                  <a:srgbClr val="000099"/>
                </a:solidFill>
              </a:rPr>
              <a:t>  22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endParaRPr lang="en-US" altLang="zh-CN" sz="1600" dirty="0">
              <a:solidFill>
                <a:srgbClr val="000099"/>
              </a:solidFill>
            </a:endParaRPr>
          </a:p>
          <a:p>
            <a:pPr>
              <a:lnSpc>
                <a:spcPct val="80000"/>
              </a:lnSpc>
            </a:pPr>
            <a:r>
              <a:rPr lang="en-US" altLang="zh-CN" sz="1600" dirty="0">
                <a:solidFill>
                  <a:srgbClr val="000099"/>
                </a:solidFill>
              </a:rPr>
              <a:t>7  nycm-wash.abilene.ucaid.edu (198.32.8.46)  22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r>
              <a:rPr lang="en-US" altLang="zh-CN" sz="1600" dirty="0">
                <a:solidFill>
                  <a:srgbClr val="000099"/>
                </a:solidFill>
              </a:rPr>
              <a:t>  22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r>
              <a:rPr lang="en-US" altLang="zh-CN" sz="1600" dirty="0">
                <a:solidFill>
                  <a:srgbClr val="000099"/>
                </a:solidFill>
              </a:rPr>
              <a:t>  22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endParaRPr lang="en-US" altLang="zh-CN" sz="1600" dirty="0">
              <a:solidFill>
                <a:srgbClr val="000099"/>
              </a:solidFill>
            </a:endParaRPr>
          </a:p>
          <a:p>
            <a:pPr>
              <a:lnSpc>
                <a:spcPct val="80000"/>
              </a:lnSpc>
            </a:pPr>
            <a:r>
              <a:rPr lang="en-US" altLang="zh-CN" sz="1600" dirty="0">
                <a:solidFill>
                  <a:srgbClr val="000099"/>
                </a:solidFill>
              </a:rPr>
              <a:t>8  62.40.103.253 (62.40.103.253)  104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r>
              <a:rPr lang="en-US" altLang="zh-CN" sz="1600" dirty="0">
                <a:solidFill>
                  <a:srgbClr val="000099"/>
                </a:solidFill>
              </a:rPr>
              <a:t> 109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r>
              <a:rPr lang="en-US" altLang="zh-CN" sz="1600" dirty="0">
                <a:solidFill>
                  <a:srgbClr val="000099"/>
                </a:solidFill>
              </a:rPr>
              <a:t> 106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endParaRPr lang="en-US" altLang="zh-CN" sz="1600" dirty="0">
              <a:solidFill>
                <a:srgbClr val="000099"/>
              </a:solidFill>
            </a:endParaRPr>
          </a:p>
          <a:p>
            <a:pPr>
              <a:lnSpc>
                <a:spcPct val="80000"/>
              </a:lnSpc>
            </a:pPr>
            <a:r>
              <a:rPr lang="en-US" altLang="zh-CN" sz="1600" dirty="0">
                <a:solidFill>
                  <a:srgbClr val="000099"/>
                </a:solidFill>
              </a:rPr>
              <a:t>9  de2-1.de1.de.geant.net (62.40.96.129)  109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r>
              <a:rPr lang="en-US" altLang="zh-CN" sz="1600" dirty="0">
                <a:solidFill>
                  <a:srgbClr val="000099"/>
                </a:solidFill>
              </a:rPr>
              <a:t> 102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r>
              <a:rPr lang="en-US" altLang="zh-CN" sz="1600" dirty="0">
                <a:solidFill>
                  <a:srgbClr val="000099"/>
                </a:solidFill>
              </a:rPr>
              <a:t> 104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endParaRPr lang="en-US" altLang="zh-CN" sz="1600" dirty="0">
              <a:solidFill>
                <a:srgbClr val="000099"/>
              </a:solidFill>
            </a:endParaRPr>
          </a:p>
          <a:p>
            <a:pPr>
              <a:lnSpc>
                <a:spcPct val="80000"/>
              </a:lnSpc>
            </a:pPr>
            <a:r>
              <a:rPr lang="en-US" altLang="zh-CN" sz="1600" dirty="0">
                <a:solidFill>
                  <a:srgbClr val="000099"/>
                </a:solidFill>
              </a:rPr>
              <a:t>10  de.fr1.fr.geant.net (62.40.96.50)  113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r>
              <a:rPr lang="en-US" altLang="zh-CN" sz="1600" dirty="0">
                <a:solidFill>
                  <a:srgbClr val="000099"/>
                </a:solidFill>
              </a:rPr>
              <a:t> 121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r>
              <a:rPr lang="en-US" altLang="zh-CN" sz="1600" dirty="0">
                <a:solidFill>
                  <a:srgbClr val="000099"/>
                </a:solidFill>
              </a:rPr>
              <a:t> 114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endParaRPr lang="en-US" altLang="zh-CN" sz="1600" dirty="0">
              <a:solidFill>
                <a:srgbClr val="000099"/>
              </a:solidFill>
            </a:endParaRPr>
          </a:p>
          <a:p>
            <a:pPr>
              <a:lnSpc>
                <a:spcPct val="80000"/>
              </a:lnSpc>
            </a:pPr>
            <a:r>
              <a:rPr lang="en-US" altLang="zh-CN" sz="1600" dirty="0">
                <a:solidFill>
                  <a:srgbClr val="000099"/>
                </a:solidFill>
              </a:rPr>
              <a:t>11  renater-gw.fr1.fr.geant.net (62.40.103.54)  112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r>
              <a:rPr lang="en-US" altLang="zh-CN" sz="1600" dirty="0">
                <a:solidFill>
                  <a:srgbClr val="000099"/>
                </a:solidFill>
              </a:rPr>
              <a:t>  114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r>
              <a:rPr lang="en-US" altLang="zh-CN" sz="1600" dirty="0">
                <a:solidFill>
                  <a:srgbClr val="000099"/>
                </a:solidFill>
              </a:rPr>
              <a:t>  112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endParaRPr lang="en-US" altLang="zh-CN" sz="1600" dirty="0">
              <a:solidFill>
                <a:srgbClr val="000099"/>
              </a:solidFill>
            </a:endParaRPr>
          </a:p>
          <a:p>
            <a:pPr>
              <a:lnSpc>
                <a:spcPct val="80000"/>
              </a:lnSpc>
            </a:pPr>
            <a:r>
              <a:rPr lang="en-US" altLang="zh-CN" sz="1600" dirty="0">
                <a:solidFill>
                  <a:srgbClr val="000099"/>
                </a:solidFill>
              </a:rPr>
              <a:t>12  nio-n2.cssi.renater.fr (193.51.206.13)  111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r>
              <a:rPr lang="en-US" altLang="zh-CN" sz="1600" dirty="0">
                <a:solidFill>
                  <a:srgbClr val="000099"/>
                </a:solidFill>
              </a:rPr>
              <a:t>  114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r>
              <a:rPr lang="en-US" altLang="zh-CN" sz="1600" dirty="0">
                <a:solidFill>
                  <a:srgbClr val="000099"/>
                </a:solidFill>
              </a:rPr>
              <a:t>  116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endParaRPr lang="en-US" altLang="zh-CN" sz="1600" dirty="0">
              <a:solidFill>
                <a:srgbClr val="000099"/>
              </a:solidFill>
            </a:endParaRPr>
          </a:p>
          <a:p>
            <a:pPr>
              <a:lnSpc>
                <a:spcPct val="80000"/>
              </a:lnSpc>
            </a:pPr>
            <a:r>
              <a:rPr lang="en-US" altLang="zh-CN" sz="1600" dirty="0">
                <a:solidFill>
                  <a:srgbClr val="000099"/>
                </a:solidFill>
              </a:rPr>
              <a:t>13  nice.cssi.renater.fr (195.220.98.102)  123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r>
              <a:rPr lang="en-US" altLang="zh-CN" sz="1600" dirty="0">
                <a:solidFill>
                  <a:srgbClr val="000099"/>
                </a:solidFill>
              </a:rPr>
              <a:t>  125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r>
              <a:rPr lang="en-US" altLang="zh-CN" sz="1600" dirty="0">
                <a:solidFill>
                  <a:srgbClr val="000099"/>
                </a:solidFill>
              </a:rPr>
              <a:t>  124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endParaRPr lang="en-US" altLang="zh-CN" sz="1600" dirty="0">
              <a:solidFill>
                <a:srgbClr val="000099"/>
              </a:solidFill>
            </a:endParaRPr>
          </a:p>
          <a:p>
            <a:pPr>
              <a:lnSpc>
                <a:spcPct val="80000"/>
              </a:lnSpc>
            </a:pPr>
            <a:r>
              <a:rPr lang="en-US" altLang="zh-CN" sz="1600" dirty="0">
                <a:solidFill>
                  <a:srgbClr val="000099"/>
                </a:solidFill>
              </a:rPr>
              <a:t>14  r3t2-nice.cssi.renater.fr (195.220.98.110)  126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r>
              <a:rPr lang="en-US" altLang="zh-CN" sz="1600" dirty="0">
                <a:solidFill>
                  <a:srgbClr val="000099"/>
                </a:solidFill>
              </a:rPr>
              <a:t>  126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r>
              <a:rPr lang="en-US" altLang="zh-CN" sz="1600" dirty="0">
                <a:solidFill>
                  <a:srgbClr val="000099"/>
                </a:solidFill>
              </a:rPr>
              <a:t>  124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endParaRPr lang="en-US" altLang="zh-CN" sz="1600" dirty="0">
              <a:solidFill>
                <a:srgbClr val="000099"/>
              </a:solidFill>
            </a:endParaRPr>
          </a:p>
          <a:p>
            <a:pPr>
              <a:lnSpc>
                <a:spcPct val="80000"/>
              </a:lnSpc>
            </a:pPr>
            <a:r>
              <a:rPr lang="en-US" altLang="zh-CN" sz="1600" dirty="0">
                <a:solidFill>
                  <a:srgbClr val="000099"/>
                </a:solidFill>
              </a:rPr>
              <a:t>15  eurecom-valbonne.r3t2.ft.net (193.48.50.54)  135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r>
              <a:rPr lang="en-US" altLang="zh-CN" sz="1600" dirty="0">
                <a:solidFill>
                  <a:srgbClr val="000099"/>
                </a:solidFill>
              </a:rPr>
              <a:t>  128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r>
              <a:rPr lang="en-US" altLang="zh-CN" sz="1600" dirty="0">
                <a:solidFill>
                  <a:srgbClr val="000099"/>
                </a:solidFill>
              </a:rPr>
              <a:t>  133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endParaRPr lang="en-US" altLang="zh-CN" sz="1600" dirty="0">
              <a:solidFill>
                <a:srgbClr val="000099"/>
              </a:solidFill>
            </a:endParaRPr>
          </a:p>
          <a:p>
            <a:pPr>
              <a:lnSpc>
                <a:spcPct val="80000"/>
              </a:lnSpc>
            </a:pPr>
            <a:r>
              <a:rPr lang="en-US" altLang="zh-CN" sz="1600" dirty="0">
                <a:solidFill>
                  <a:srgbClr val="000099"/>
                </a:solidFill>
              </a:rPr>
              <a:t>16  194.214.211.25 (194.214.211.25)  126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r>
              <a:rPr lang="en-US" altLang="zh-CN" sz="1600" dirty="0">
                <a:solidFill>
                  <a:srgbClr val="000099"/>
                </a:solidFill>
              </a:rPr>
              <a:t>  128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r>
              <a:rPr lang="en-US" altLang="zh-CN" sz="1600" dirty="0">
                <a:solidFill>
                  <a:srgbClr val="000099"/>
                </a:solidFill>
              </a:rPr>
              <a:t>  126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endParaRPr lang="en-US" altLang="zh-CN" sz="1600" dirty="0">
              <a:solidFill>
                <a:srgbClr val="000099"/>
              </a:solidFill>
            </a:endParaRPr>
          </a:p>
          <a:p>
            <a:pPr>
              <a:lnSpc>
                <a:spcPct val="80000"/>
              </a:lnSpc>
            </a:pPr>
            <a:r>
              <a:rPr lang="en-US" altLang="zh-CN" sz="1600" dirty="0">
                <a:solidFill>
                  <a:srgbClr val="000099"/>
                </a:solidFill>
              </a:rPr>
              <a:t>17  * * *</a:t>
            </a:r>
          </a:p>
          <a:p>
            <a:pPr>
              <a:lnSpc>
                <a:spcPct val="80000"/>
              </a:lnSpc>
            </a:pPr>
            <a:r>
              <a:rPr lang="en-US" altLang="zh-CN" sz="1600" dirty="0">
                <a:solidFill>
                  <a:srgbClr val="000099"/>
                </a:solidFill>
              </a:rPr>
              <a:t>18  * * *</a:t>
            </a:r>
          </a:p>
          <a:p>
            <a:pPr>
              <a:lnSpc>
                <a:spcPct val="80000"/>
              </a:lnSpc>
            </a:pPr>
            <a:r>
              <a:rPr lang="en-US" altLang="zh-CN" sz="1600" dirty="0">
                <a:solidFill>
                  <a:srgbClr val="000099"/>
                </a:solidFill>
              </a:rPr>
              <a:t>19  fantasia.eurecom.fr (193.55.113.142)  132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r>
              <a:rPr lang="en-US" altLang="zh-CN" sz="1600" dirty="0">
                <a:solidFill>
                  <a:srgbClr val="000099"/>
                </a:solidFill>
              </a:rPr>
              <a:t>  128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r>
              <a:rPr lang="en-US" altLang="zh-CN" sz="1600" dirty="0">
                <a:solidFill>
                  <a:srgbClr val="000099"/>
                </a:solidFill>
              </a:rPr>
              <a:t>  136</a:t>
            </a:r>
            <a:r>
              <a:rPr lang="en-US" altLang="zh-CN" dirty="0">
                <a:solidFill>
                  <a:srgbClr val="000099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1600" dirty="0" err="1">
                <a:solidFill>
                  <a:srgbClr val="000099"/>
                </a:solidFill>
                <a:latin typeface="Times New Roman" panose="02020603050405020304" pitchFamily="18" charset="0"/>
              </a:rPr>
              <a:t>ms</a:t>
            </a:r>
            <a:endParaRPr lang="en-US" altLang="zh-CN" sz="1600" dirty="0">
              <a:solidFill>
                <a:srgbClr val="000099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9572" name="Text Box 5"/>
          <p:cNvSpPr txBox="1">
            <a:spLocks noChangeArrowheads="1"/>
          </p:cNvSpPr>
          <p:nvPr/>
        </p:nvSpPr>
        <p:spPr bwMode="auto">
          <a:xfrm>
            <a:off x="2249489" y="1235075"/>
            <a:ext cx="81930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dirty="0">
                <a:solidFill>
                  <a:srgbClr val="CC0000"/>
                </a:solidFill>
              </a:rPr>
              <a:t>traceroute:</a:t>
            </a:r>
            <a:r>
              <a:rPr lang="en-US" altLang="zh-CN" dirty="0"/>
              <a:t> </a:t>
            </a:r>
            <a:r>
              <a:rPr lang="en-US" altLang="zh-CN" dirty="0">
                <a:solidFill>
                  <a:srgbClr val="000099"/>
                </a:solidFill>
              </a:rPr>
              <a:t>gaia.cs.umass.edu to www.eurecom.fr</a:t>
            </a:r>
          </a:p>
        </p:txBody>
      </p:sp>
      <p:sp>
        <p:nvSpPr>
          <p:cNvPr id="109573" name="Line 6"/>
          <p:cNvSpPr>
            <a:spLocks noChangeShapeType="1"/>
          </p:cNvSpPr>
          <p:nvPr/>
        </p:nvSpPr>
        <p:spPr bwMode="auto">
          <a:xfrm>
            <a:off x="3135314" y="5634039"/>
            <a:ext cx="968375" cy="26987"/>
          </a:xfrm>
          <a:prstGeom prst="line">
            <a:avLst/>
          </a:prstGeom>
          <a:noFill/>
          <a:ln w="19050">
            <a:solidFill>
              <a:srgbClr val="CC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9574" name="Text Box 7"/>
          <p:cNvSpPr txBox="1">
            <a:spLocks noChangeArrowheads="1"/>
          </p:cNvSpPr>
          <p:nvPr/>
        </p:nvSpPr>
        <p:spPr bwMode="auto">
          <a:xfrm>
            <a:off x="6102350" y="1738313"/>
            <a:ext cx="45656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800" dirty="0">
                <a:solidFill>
                  <a:srgbClr val="CC0000"/>
                </a:solidFill>
              </a:rPr>
              <a:t>3 delay measurements from </a:t>
            </a:r>
          </a:p>
          <a:p>
            <a:r>
              <a:rPr lang="en-US" altLang="zh-CN" sz="1800" dirty="0">
                <a:solidFill>
                  <a:srgbClr val="CC0000"/>
                </a:solidFill>
              </a:rPr>
              <a:t>gaia.cs.umass.edu to cs-gw.cs.umass.edu </a:t>
            </a:r>
          </a:p>
        </p:txBody>
      </p:sp>
      <p:sp>
        <p:nvSpPr>
          <p:cNvPr id="109575" name="Line 8"/>
          <p:cNvSpPr>
            <a:spLocks noChangeShapeType="1"/>
          </p:cNvSpPr>
          <p:nvPr/>
        </p:nvSpPr>
        <p:spPr bwMode="auto">
          <a:xfrm flipV="1">
            <a:off x="4995863" y="1965325"/>
            <a:ext cx="671512" cy="412750"/>
          </a:xfrm>
          <a:prstGeom prst="line">
            <a:avLst/>
          </a:prstGeom>
          <a:noFill/>
          <a:ln w="19050">
            <a:solidFill>
              <a:srgbClr val="CC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9576" name="Line 9"/>
          <p:cNvSpPr>
            <a:spLocks noChangeShapeType="1"/>
          </p:cNvSpPr>
          <p:nvPr/>
        </p:nvSpPr>
        <p:spPr bwMode="auto">
          <a:xfrm flipV="1">
            <a:off x="5535613" y="1954213"/>
            <a:ext cx="139700" cy="404812"/>
          </a:xfrm>
          <a:prstGeom prst="line">
            <a:avLst/>
          </a:prstGeom>
          <a:noFill/>
          <a:ln w="19050">
            <a:solidFill>
              <a:srgbClr val="CC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9577" name="Line 10"/>
          <p:cNvSpPr>
            <a:spLocks noChangeShapeType="1"/>
          </p:cNvSpPr>
          <p:nvPr/>
        </p:nvSpPr>
        <p:spPr bwMode="auto">
          <a:xfrm flipH="1" flipV="1">
            <a:off x="5670551" y="1963739"/>
            <a:ext cx="366713" cy="390525"/>
          </a:xfrm>
          <a:prstGeom prst="line">
            <a:avLst/>
          </a:prstGeom>
          <a:noFill/>
          <a:ln w="19050">
            <a:solidFill>
              <a:srgbClr val="CC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9578" name="Line 11"/>
          <p:cNvSpPr>
            <a:spLocks noChangeShapeType="1"/>
          </p:cNvSpPr>
          <p:nvPr/>
        </p:nvSpPr>
        <p:spPr bwMode="auto">
          <a:xfrm flipV="1">
            <a:off x="5662614" y="1970089"/>
            <a:ext cx="377825" cy="3175"/>
          </a:xfrm>
          <a:prstGeom prst="line">
            <a:avLst/>
          </a:prstGeom>
          <a:noFill/>
          <a:ln w="19050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9579" name="Text Box 12"/>
          <p:cNvSpPr txBox="1">
            <a:spLocks noChangeArrowheads="1"/>
          </p:cNvSpPr>
          <p:nvPr/>
        </p:nvSpPr>
        <p:spPr bwMode="auto">
          <a:xfrm>
            <a:off x="4095750" y="5564188"/>
            <a:ext cx="62865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800" dirty="0">
                <a:solidFill>
                  <a:srgbClr val="CC0000"/>
                </a:solidFill>
              </a:rPr>
              <a:t>* means no response (probe lost, router not replying)</a:t>
            </a:r>
          </a:p>
        </p:txBody>
      </p:sp>
      <p:sp>
        <p:nvSpPr>
          <p:cNvPr id="109580" name="Freeform 14"/>
          <p:cNvSpPr>
            <a:spLocks/>
          </p:cNvSpPr>
          <p:nvPr/>
        </p:nvSpPr>
        <p:spPr bwMode="auto">
          <a:xfrm>
            <a:off x="7616826" y="3651251"/>
            <a:ext cx="1012825" cy="246063"/>
          </a:xfrm>
          <a:custGeom>
            <a:avLst/>
            <a:gdLst>
              <a:gd name="T0" fmla="*/ 2147483647 w 638"/>
              <a:gd name="T1" fmla="*/ 0 h 155"/>
              <a:gd name="T2" fmla="*/ 2147483647 w 638"/>
              <a:gd name="T3" fmla="*/ 2147483647 h 155"/>
              <a:gd name="T4" fmla="*/ 2147483647 w 638"/>
              <a:gd name="T5" fmla="*/ 2147483647 h 155"/>
              <a:gd name="T6" fmla="*/ 2147483647 w 638"/>
              <a:gd name="T7" fmla="*/ 2147483647 h 155"/>
              <a:gd name="T8" fmla="*/ 0 w 638"/>
              <a:gd name="T9" fmla="*/ 2147483647 h 15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38"/>
              <a:gd name="T16" fmla="*/ 0 h 155"/>
              <a:gd name="T17" fmla="*/ 638 w 638"/>
              <a:gd name="T18" fmla="*/ 155 h 15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38" h="155">
                <a:moveTo>
                  <a:pt x="593" y="0"/>
                </a:moveTo>
                <a:cubicBezTo>
                  <a:pt x="607" y="9"/>
                  <a:pt x="621" y="18"/>
                  <a:pt x="623" y="38"/>
                </a:cubicBezTo>
                <a:cubicBezTo>
                  <a:pt x="625" y="58"/>
                  <a:pt x="638" y="104"/>
                  <a:pt x="608" y="123"/>
                </a:cubicBezTo>
                <a:cubicBezTo>
                  <a:pt x="578" y="142"/>
                  <a:pt x="547" y="153"/>
                  <a:pt x="446" y="154"/>
                </a:cubicBezTo>
                <a:cubicBezTo>
                  <a:pt x="345" y="155"/>
                  <a:pt x="72" y="133"/>
                  <a:pt x="0" y="130"/>
                </a:cubicBezTo>
              </a:path>
            </a:pathLst>
          </a:custGeom>
          <a:noFill/>
          <a:ln w="19050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9581" name="Text Box 15"/>
          <p:cNvSpPr txBox="1">
            <a:spLocks noChangeArrowheads="1"/>
          </p:cNvSpPr>
          <p:nvPr/>
        </p:nvSpPr>
        <p:spPr bwMode="auto">
          <a:xfrm>
            <a:off x="8661400" y="3436939"/>
            <a:ext cx="170815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2000" dirty="0">
                <a:solidFill>
                  <a:srgbClr val="CC0000"/>
                </a:solidFill>
              </a:rPr>
              <a:t>trans-oceanic</a:t>
            </a:r>
          </a:p>
          <a:p>
            <a:r>
              <a:rPr lang="en-US" altLang="zh-CN" sz="2000" dirty="0">
                <a:solidFill>
                  <a:srgbClr val="CC0000"/>
                </a:solidFill>
              </a:rPr>
              <a:t>link</a:t>
            </a:r>
          </a:p>
        </p:txBody>
      </p:sp>
      <p:pic>
        <p:nvPicPr>
          <p:cNvPr id="109582" name="Picture 19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172" y="856458"/>
            <a:ext cx="7459654" cy="116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9584" name="TextBox 1"/>
          <p:cNvSpPr txBox="1">
            <a:spLocks noChangeArrowheads="1"/>
          </p:cNvSpPr>
          <p:nvPr/>
        </p:nvSpPr>
        <p:spPr bwMode="auto">
          <a:xfrm>
            <a:off x="2270126" y="6315075"/>
            <a:ext cx="5457825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400" dirty="0">
                <a:solidFill>
                  <a:srgbClr val="000099"/>
                </a:solidFill>
              </a:rPr>
              <a:t>* Do some traceroutes from exotic countries at www.traceroute.org</a:t>
            </a:r>
          </a:p>
        </p:txBody>
      </p:sp>
      <p:sp>
        <p:nvSpPr>
          <p:cNvPr id="18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9576660" y="6669360"/>
            <a:ext cx="2016224" cy="18864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>
                <a:solidFill>
                  <a:schemeClr val="accent4"/>
                </a:solidFill>
                <a:ea typeface="宋体" panose="02010600030101010101" pitchFamily="2" charset="-122"/>
              </a:rPr>
              <a:t>1.4 delay,</a:t>
            </a:r>
            <a:r>
              <a:rPr lang="en-US" altLang="zh-CN" sz="1200" dirty="0">
                <a:solidFill>
                  <a:srgbClr val="CC0000"/>
                </a:solidFill>
                <a:ea typeface="宋体" panose="02010600030101010101" pitchFamily="2" charset="-122"/>
              </a:rPr>
              <a:t> loss, throughput</a:t>
            </a:r>
            <a:endParaRPr lang="en-US" altLang="zh-CN" sz="1200" dirty="0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8302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83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1B2B691A-FD6D-467A-BACA-B15510D67F04}" type="slidenum">
              <a:rPr lang="en-US" altLang="zh-CN" sz="1200" smtClean="0">
                <a:solidFill>
                  <a:schemeClr val="accent4"/>
                </a:solidFill>
                <a:latin typeface="Tahoma" panose="020B0604030504040204" pitchFamily="34" charset="0"/>
              </a:rPr>
              <a:pPr/>
              <a:t>56</a:t>
            </a:fld>
            <a:endParaRPr lang="en-US" altLang="zh-CN" sz="1200" dirty="0">
              <a:solidFill>
                <a:schemeClr val="accent4"/>
              </a:solidFill>
              <a:latin typeface="Tahoma" panose="020B0604030504040204" pitchFamily="34" charset="0"/>
            </a:endParaRPr>
          </a:p>
        </p:txBody>
      </p:sp>
      <p:sp>
        <p:nvSpPr>
          <p:cNvPr id="10957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66688"/>
            <a:ext cx="7772400" cy="892175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ja-JP" sz="4000" dirty="0"/>
              <a:t>"Real" Internet delays, routes</a:t>
            </a:r>
            <a:endParaRPr lang="en-US" altLang="zh-CN" sz="4000" dirty="0"/>
          </a:p>
        </p:txBody>
      </p:sp>
      <p:sp>
        <p:nvSpPr>
          <p:cNvPr id="109571" name="Text Box 4"/>
          <p:cNvSpPr txBox="1">
            <a:spLocks noChangeArrowheads="1"/>
          </p:cNvSpPr>
          <p:nvPr/>
        </p:nvSpPr>
        <p:spPr bwMode="auto">
          <a:xfrm>
            <a:off x="2228850" y="2338389"/>
            <a:ext cx="8229600" cy="3046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80000"/>
              </a:lnSpc>
            </a:pPr>
            <a:r>
              <a:rPr lang="en-US" altLang="zh-CN" sz="1600" dirty="0">
                <a:solidFill>
                  <a:srgbClr val="000099"/>
                </a:solidFill>
              </a:rPr>
              <a:t>1 134.79.197.131 (134.79.197.131) [AS3671] 0.599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endParaRPr lang="en-US" altLang="zh-CN" sz="1600" dirty="0">
              <a:solidFill>
                <a:srgbClr val="000099"/>
              </a:solidFill>
            </a:endParaRPr>
          </a:p>
          <a:p>
            <a:pPr>
              <a:lnSpc>
                <a:spcPct val="80000"/>
              </a:lnSpc>
            </a:pPr>
            <a:r>
              <a:rPr lang="en-US" altLang="zh-CN" sz="1600" dirty="0">
                <a:solidFill>
                  <a:srgbClr val="000099"/>
                </a:solidFill>
              </a:rPr>
              <a:t>2 rtr-core2-p2p-serv01-02.slac.stanford.edu (134.79.253.253) [AS3671] 0.502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endParaRPr lang="en-US" altLang="zh-CN" sz="1600" dirty="0">
              <a:solidFill>
                <a:srgbClr val="000099"/>
              </a:solidFill>
            </a:endParaRPr>
          </a:p>
          <a:p>
            <a:pPr>
              <a:lnSpc>
                <a:spcPct val="80000"/>
              </a:lnSpc>
            </a:pPr>
            <a:r>
              <a:rPr lang="en-US" altLang="zh-CN" sz="1600" dirty="0">
                <a:solidFill>
                  <a:srgbClr val="000099"/>
                </a:solidFill>
              </a:rPr>
              <a:t>3 rtr-fwcore1-trust-p2p-core1.slac.stanford.edu (134.79.254.134) [AS3671] 0.914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endParaRPr lang="en-US" altLang="zh-CN" sz="1600" dirty="0">
              <a:solidFill>
                <a:srgbClr val="000099"/>
              </a:solidFill>
            </a:endParaRPr>
          </a:p>
          <a:p>
            <a:pPr>
              <a:lnSpc>
                <a:spcPct val="80000"/>
              </a:lnSpc>
            </a:pPr>
            <a:r>
              <a:rPr lang="en-US" altLang="zh-CN" sz="1600" dirty="0">
                <a:solidFill>
                  <a:srgbClr val="000099"/>
                </a:solidFill>
              </a:rPr>
              <a:t>4 rtr-core2-p2p-fwcore2-untrust.slac.stanford.edu (134.79.254.149) [AS3671] 1.366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endParaRPr lang="en-US" altLang="zh-CN" sz="1600" dirty="0">
              <a:solidFill>
                <a:srgbClr val="000099"/>
              </a:solidFill>
            </a:endParaRPr>
          </a:p>
          <a:p>
            <a:pPr>
              <a:lnSpc>
                <a:spcPct val="80000"/>
              </a:lnSpc>
            </a:pPr>
            <a:r>
              <a:rPr lang="en-US" altLang="zh-CN" sz="1600" dirty="0">
                <a:solidFill>
                  <a:srgbClr val="000099"/>
                </a:solidFill>
              </a:rPr>
              <a:t>5 rtr-border2-7k-core1.slac.stanford.edu (134.79.252.181) [AS3671] 1.304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endParaRPr lang="en-US" altLang="zh-CN" sz="1600" dirty="0">
              <a:solidFill>
                <a:srgbClr val="000099"/>
              </a:solidFill>
            </a:endParaRPr>
          </a:p>
          <a:p>
            <a:pPr>
              <a:lnSpc>
                <a:spcPct val="80000"/>
              </a:lnSpc>
            </a:pPr>
            <a:r>
              <a:rPr lang="en-US" altLang="zh-CN" sz="1600" dirty="0">
                <a:solidFill>
                  <a:srgbClr val="000099"/>
                </a:solidFill>
              </a:rPr>
              <a:t>6 sunncr5-ip-c-slac.slac.stanford.edu (192.68.191.233) [AS3671] 1.692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endParaRPr lang="en-US" altLang="zh-CN" sz="1600" dirty="0">
              <a:solidFill>
                <a:srgbClr val="000099"/>
              </a:solidFill>
            </a:endParaRPr>
          </a:p>
          <a:p>
            <a:pPr>
              <a:lnSpc>
                <a:spcPct val="80000"/>
              </a:lnSpc>
            </a:pPr>
            <a:r>
              <a:rPr lang="en-US" altLang="zh-CN" sz="1600" dirty="0">
                <a:solidFill>
                  <a:srgbClr val="000099"/>
                </a:solidFill>
              </a:rPr>
              <a:t>7 210.25.189.141 (210.25.189.141) [AS4538] 10.957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endParaRPr lang="en-US" altLang="zh-CN" sz="1600" dirty="0">
              <a:solidFill>
                <a:srgbClr val="000099"/>
              </a:solidFill>
            </a:endParaRPr>
          </a:p>
          <a:p>
            <a:pPr>
              <a:lnSpc>
                <a:spcPct val="80000"/>
              </a:lnSpc>
            </a:pPr>
            <a:r>
              <a:rPr lang="en-US" altLang="zh-CN" sz="1600" dirty="0">
                <a:solidFill>
                  <a:srgbClr val="000099"/>
                </a:solidFill>
              </a:rPr>
              <a:t>8 *</a:t>
            </a:r>
          </a:p>
          <a:p>
            <a:pPr>
              <a:lnSpc>
                <a:spcPct val="80000"/>
              </a:lnSpc>
            </a:pPr>
            <a:r>
              <a:rPr lang="en-US" altLang="zh-CN" sz="1600" dirty="0">
                <a:solidFill>
                  <a:srgbClr val="000099"/>
                </a:solidFill>
              </a:rPr>
              <a:t>9 210.25.187.42 (210.25.187.42) [AS4538] 163.984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endParaRPr lang="en-US" altLang="zh-CN" sz="1600" dirty="0">
              <a:solidFill>
                <a:srgbClr val="000099"/>
              </a:solidFill>
            </a:endParaRPr>
          </a:p>
          <a:p>
            <a:pPr>
              <a:lnSpc>
                <a:spcPct val="80000"/>
              </a:lnSpc>
            </a:pPr>
            <a:r>
              <a:rPr lang="en-US" altLang="zh-CN" sz="1600" dirty="0">
                <a:solidFill>
                  <a:srgbClr val="000099"/>
                </a:solidFill>
              </a:rPr>
              <a:t>10 210.25.187.45 (210.25.187.45) [AS4538] 163.857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endParaRPr lang="en-US" altLang="zh-CN" sz="1600" dirty="0">
              <a:solidFill>
                <a:srgbClr val="000099"/>
              </a:solidFill>
            </a:endParaRPr>
          </a:p>
          <a:p>
            <a:pPr>
              <a:lnSpc>
                <a:spcPct val="80000"/>
              </a:lnSpc>
            </a:pPr>
            <a:r>
              <a:rPr lang="en-US" altLang="zh-CN" sz="1600" dirty="0">
                <a:solidFill>
                  <a:srgbClr val="000099"/>
                </a:solidFill>
              </a:rPr>
              <a:t>11 210.25.189.69 (210.25.189.69) [AS4538] 166.290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endParaRPr lang="en-US" altLang="zh-CN" sz="1600" dirty="0">
              <a:solidFill>
                <a:srgbClr val="000099"/>
              </a:solidFill>
            </a:endParaRPr>
          </a:p>
          <a:p>
            <a:pPr>
              <a:lnSpc>
                <a:spcPct val="80000"/>
              </a:lnSpc>
            </a:pPr>
            <a:r>
              <a:rPr lang="en-US" altLang="zh-CN" sz="1600" dirty="0">
                <a:solidFill>
                  <a:srgbClr val="000099"/>
                </a:solidFill>
              </a:rPr>
              <a:t>12 101.4.116.81 (101.4.116.81) [AS4538] 163.201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endParaRPr lang="en-US" altLang="zh-CN" sz="1600" dirty="0">
              <a:solidFill>
                <a:srgbClr val="000099"/>
              </a:solidFill>
            </a:endParaRPr>
          </a:p>
          <a:p>
            <a:pPr>
              <a:lnSpc>
                <a:spcPct val="80000"/>
              </a:lnSpc>
            </a:pPr>
            <a:r>
              <a:rPr lang="en-US" altLang="zh-CN" sz="1600" dirty="0">
                <a:solidFill>
                  <a:srgbClr val="000099"/>
                </a:solidFill>
              </a:rPr>
              <a:t>13 101.4.114.230 (101.4.114.230) [AS4538] 183.698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endParaRPr lang="en-US" altLang="zh-CN" sz="1600" dirty="0">
              <a:solidFill>
                <a:srgbClr val="000099"/>
              </a:solidFill>
            </a:endParaRPr>
          </a:p>
          <a:p>
            <a:pPr>
              <a:lnSpc>
                <a:spcPct val="80000"/>
              </a:lnSpc>
            </a:pPr>
            <a:r>
              <a:rPr lang="en-US" altLang="zh-CN" sz="1600" dirty="0">
                <a:solidFill>
                  <a:srgbClr val="000099"/>
                </a:solidFill>
              </a:rPr>
              <a:t>14 wh1.cernet.net (202.112.53.82) [AS4538] 181.983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endParaRPr lang="en-US" altLang="zh-CN" sz="1600" dirty="0">
              <a:solidFill>
                <a:srgbClr val="000099"/>
              </a:solidFill>
            </a:endParaRPr>
          </a:p>
          <a:p>
            <a:pPr>
              <a:lnSpc>
                <a:spcPct val="80000"/>
              </a:lnSpc>
            </a:pPr>
            <a:r>
              <a:rPr lang="en-US" altLang="zh-CN" sz="1600" dirty="0">
                <a:solidFill>
                  <a:srgbClr val="000099"/>
                </a:solidFill>
              </a:rPr>
              <a:t>15 218.197.158.253 (218.197.158.253) [AS4538] 182.566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endParaRPr lang="en-US" altLang="zh-CN" sz="1600" dirty="0">
              <a:solidFill>
                <a:srgbClr val="000099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9572" name="Text Box 5"/>
          <p:cNvSpPr txBox="1">
            <a:spLocks noChangeArrowheads="1"/>
          </p:cNvSpPr>
          <p:nvPr/>
        </p:nvSpPr>
        <p:spPr bwMode="auto">
          <a:xfrm>
            <a:off x="2249489" y="1235075"/>
            <a:ext cx="819308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dirty="0">
                <a:solidFill>
                  <a:srgbClr val="CC0000"/>
                </a:solidFill>
              </a:rPr>
              <a:t>traceroute:</a:t>
            </a:r>
            <a:r>
              <a:rPr lang="en-US" altLang="zh-CN" dirty="0"/>
              <a:t> </a:t>
            </a:r>
            <a:r>
              <a:rPr lang="en-US" altLang="zh-CN" dirty="0">
                <a:solidFill>
                  <a:srgbClr val="000099"/>
                </a:solidFill>
              </a:rPr>
              <a:t>www.slac.stanford.edu to www.whu.edu.cn</a:t>
            </a:r>
          </a:p>
        </p:txBody>
      </p:sp>
      <p:pic>
        <p:nvPicPr>
          <p:cNvPr id="109582" name="Picture 19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172" y="856458"/>
            <a:ext cx="7459654" cy="116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9576660" y="6669360"/>
            <a:ext cx="2016224" cy="18864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>
                <a:solidFill>
                  <a:schemeClr val="accent4"/>
                </a:solidFill>
                <a:ea typeface="宋体" panose="02010600030101010101" pitchFamily="2" charset="-122"/>
              </a:rPr>
              <a:t>1.4 delay,</a:t>
            </a:r>
            <a:r>
              <a:rPr lang="en-US" altLang="zh-CN" sz="1200" dirty="0">
                <a:solidFill>
                  <a:srgbClr val="CC0000"/>
                </a:solidFill>
                <a:ea typeface="宋体" panose="02010600030101010101" pitchFamily="2" charset="-122"/>
              </a:rPr>
              <a:t> loss, throughput</a:t>
            </a:r>
            <a:endParaRPr lang="en-US" altLang="zh-CN" sz="1200" dirty="0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738797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617" name="Group 347"/>
          <p:cNvGrpSpPr>
            <a:grpSpLocks/>
          </p:cNvGrpSpPr>
          <p:nvPr/>
        </p:nvGrpSpPr>
        <p:grpSpPr bwMode="auto">
          <a:xfrm>
            <a:off x="4551364" y="4803776"/>
            <a:ext cx="1284287" cy="715963"/>
            <a:chOff x="1871277" y="1576300"/>
            <a:chExt cx="1128371" cy="437861"/>
          </a:xfrm>
        </p:grpSpPr>
        <p:sp>
          <p:nvSpPr>
            <p:cNvPr id="49" name="Oval 48"/>
            <p:cNvSpPr>
              <a:spLocks noChangeArrowheads="1"/>
            </p:cNvSpPr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0" name="Rectangle 49"/>
            <p:cNvSpPr/>
            <p:nvPr/>
          </p:nvSpPr>
          <p:spPr bwMode="auto">
            <a:xfrm>
              <a:off x="1871277" y="1739406"/>
              <a:ext cx="1128371" cy="116504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51" name="Oval 50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2" name="Freeform 51"/>
            <p:cNvSpPr/>
            <p:nvPr/>
          </p:nvSpPr>
          <p:spPr bwMode="auto">
            <a:xfrm>
              <a:off x="2159995" y="1673387"/>
              <a:ext cx="548146" cy="161164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53" name="Freeform 52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54" name="Freeform 53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55" name="Freeform 54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cxnSp>
          <p:nvCxnSpPr>
            <p:cNvPr id="56" name="Straight Connector 55"/>
            <p:cNvCxnSpPr>
              <a:cxnSpLocks noChangeShapeType="1"/>
              <a:endCxn id="51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7" name="Straight Connector 56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111647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E6BE7205-2EFC-4F43-9CB4-077C58A6CD9C}" type="slidenum">
              <a:rPr lang="en-US" altLang="zh-CN" sz="1200" smtClean="0">
                <a:solidFill>
                  <a:schemeClr val="accent4"/>
                </a:solidFill>
                <a:latin typeface="Tahoma" panose="020B0604030504040204" pitchFamily="34" charset="0"/>
              </a:rPr>
              <a:pPr/>
              <a:t>57</a:t>
            </a:fld>
            <a:endParaRPr lang="en-US" altLang="zh-CN" sz="1200" dirty="0">
              <a:solidFill>
                <a:schemeClr val="accent4"/>
              </a:solidFill>
              <a:latin typeface="Tahoma" panose="020B0604030504040204" pitchFamily="34" charset="0"/>
            </a:endParaRPr>
          </a:p>
        </p:txBody>
      </p:sp>
      <p:sp>
        <p:nvSpPr>
          <p:cNvPr id="111619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135560" y="116632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zh-CN" dirty="0"/>
              <a:t>Packet loss</a:t>
            </a:r>
          </a:p>
        </p:txBody>
      </p:sp>
      <p:sp>
        <p:nvSpPr>
          <p:cNvPr id="111620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954089" y="1170581"/>
            <a:ext cx="8394700" cy="2504481"/>
          </a:xfrm>
        </p:spPr>
        <p:txBody>
          <a:bodyPr/>
          <a:lstStyle/>
          <a:p>
            <a:pPr>
              <a:buFont typeface="Wingdings" panose="05000000000000000000" pitchFamily="2" charset="2"/>
              <a:buChar char="n"/>
            </a:pPr>
            <a:r>
              <a:rPr lang="en-US" altLang="zh-CN" dirty="0"/>
              <a:t>queue (aka buffer) preceding link in buffer has finite capacity</a:t>
            </a:r>
          </a:p>
          <a:p>
            <a:pPr>
              <a:buFont typeface="Wingdings" panose="05000000000000000000" pitchFamily="2" charset="2"/>
              <a:buChar char="n"/>
            </a:pPr>
            <a:r>
              <a:rPr lang="en-US" altLang="zh-CN" dirty="0"/>
              <a:t>packet arriving to full queue dropped (aka lost)</a:t>
            </a:r>
          </a:p>
          <a:p>
            <a:pPr>
              <a:buFont typeface="Wingdings" panose="05000000000000000000" pitchFamily="2" charset="2"/>
              <a:buChar char="n"/>
            </a:pPr>
            <a:r>
              <a:rPr lang="en-US" altLang="zh-CN" dirty="0"/>
              <a:t>lost packet may be retransmitted by previous node, by source end system, or not at all</a:t>
            </a:r>
          </a:p>
        </p:txBody>
      </p:sp>
      <p:sp>
        <p:nvSpPr>
          <p:cNvPr id="111621" name="Rectangle 7"/>
          <p:cNvSpPr>
            <a:spLocks noChangeArrowheads="1"/>
          </p:cNvSpPr>
          <p:nvPr/>
        </p:nvSpPr>
        <p:spPr bwMode="auto">
          <a:xfrm>
            <a:off x="4616451" y="4999039"/>
            <a:ext cx="1198563" cy="263525"/>
          </a:xfrm>
          <a:prstGeom prst="rect">
            <a:avLst/>
          </a:prstGeom>
          <a:solidFill>
            <a:schemeClr val="hlink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endParaRPr lang="zh-CN" altLang="zh-CN">
              <a:solidFill>
                <a:srgbClr val="CC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111622" name="Line 23"/>
          <p:cNvSpPr>
            <a:spLocks noChangeShapeType="1"/>
          </p:cNvSpPr>
          <p:nvPr/>
        </p:nvSpPr>
        <p:spPr bwMode="auto">
          <a:xfrm>
            <a:off x="3924300" y="4765676"/>
            <a:ext cx="698500" cy="33337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111623" name="Line 24"/>
          <p:cNvSpPr>
            <a:spLocks noChangeShapeType="1"/>
          </p:cNvSpPr>
          <p:nvPr/>
        </p:nvSpPr>
        <p:spPr bwMode="auto">
          <a:xfrm flipV="1">
            <a:off x="4213226" y="5159376"/>
            <a:ext cx="411163" cy="52546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111624" name="Line 25"/>
          <p:cNvSpPr>
            <a:spLocks noChangeShapeType="1"/>
          </p:cNvSpPr>
          <p:nvPr/>
        </p:nvSpPr>
        <p:spPr bwMode="auto">
          <a:xfrm>
            <a:off x="5810251" y="5162551"/>
            <a:ext cx="1933575" cy="952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111625" name="Rectangle 28"/>
          <p:cNvSpPr>
            <a:spLocks noChangeArrowheads="1"/>
          </p:cNvSpPr>
          <p:nvPr/>
        </p:nvSpPr>
        <p:spPr bwMode="auto">
          <a:xfrm>
            <a:off x="6729414" y="4962526"/>
            <a:ext cx="147637" cy="200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CC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111626" name="Rectangle 29"/>
          <p:cNvSpPr>
            <a:spLocks noChangeArrowheads="1"/>
          </p:cNvSpPr>
          <p:nvPr/>
        </p:nvSpPr>
        <p:spPr bwMode="auto">
          <a:xfrm>
            <a:off x="5476875" y="5033964"/>
            <a:ext cx="147638" cy="200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CC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111627" name="Rectangle 30"/>
          <p:cNvSpPr>
            <a:spLocks noChangeArrowheads="1"/>
          </p:cNvSpPr>
          <p:nvPr/>
        </p:nvSpPr>
        <p:spPr bwMode="auto">
          <a:xfrm>
            <a:off x="5638800" y="5033964"/>
            <a:ext cx="147638" cy="200025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CC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111628" name="Rectangle 31"/>
          <p:cNvSpPr>
            <a:spLocks noChangeArrowheads="1"/>
          </p:cNvSpPr>
          <p:nvPr/>
        </p:nvSpPr>
        <p:spPr bwMode="auto">
          <a:xfrm>
            <a:off x="4389439" y="5381626"/>
            <a:ext cx="147637" cy="200025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CC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111629" name="Line 33"/>
          <p:cNvSpPr>
            <a:spLocks noChangeShapeType="1"/>
          </p:cNvSpPr>
          <p:nvPr/>
        </p:nvSpPr>
        <p:spPr bwMode="auto">
          <a:xfrm flipV="1">
            <a:off x="4359276" y="5227638"/>
            <a:ext cx="106363" cy="1460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111630" name="Text Box 35"/>
          <p:cNvSpPr txBox="1">
            <a:spLocks noChangeArrowheads="1"/>
          </p:cNvSpPr>
          <p:nvPr/>
        </p:nvSpPr>
        <p:spPr bwMode="auto">
          <a:xfrm>
            <a:off x="2941638" y="4294188"/>
            <a:ext cx="40908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>
                <a:solidFill>
                  <a:srgbClr val="006600"/>
                </a:solidFill>
                <a:latin typeface="Comic Sans MS" panose="030F0702030302020204" pitchFamily="66" charset="0"/>
              </a:rPr>
              <a:t>A</a:t>
            </a:r>
          </a:p>
        </p:txBody>
      </p:sp>
      <p:sp>
        <p:nvSpPr>
          <p:cNvPr id="111631" name="Text Box 36"/>
          <p:cNvSpPr txBox="1">
            <a:spLocks noChangeArrowheads="1"/>
          </p:cNvSpPr>
          <p:nvPr/>
        </p:nvSpPr>
        <p:spPr bwMode="auto">
          <a:xfrm>
            <a:off x="3262313" y="5280025"/>
            <a:ext cx="387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>
                <a:solidFill>
                  <a:srgbClr val="000099"/>
                </a:solidFill>
                <a:latin typeface="Comic Sans MS" panose="030F0702030302020204" pitchFamily="66" charset="0"/>
              </a:rPr>
              <a:t>B</a:t>
            </a:r>
          </a:p>
        </p:txBody>
      </p:sp>
      <p:sp>
        <p:nvSpPr>
          <p:cNvPr id="111632" name="Text Box 40"/>
          <p:cNvSpPr txBox="1">
            <a:spLocks noChangeArrowheads="1"/>
          </p:cNvSpPr>
          <p:nvPr/>
        </p:nvSpPr>
        <p:spPr bwMode="auto">
          <a:xfrm>
            <a:off x="6289675" y="4203701"/>
            <a:ext cx="290816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800">
                <a:solidFill>
                  <a:srgbClr val="CC0000"/>
                </a:solidFill>
                <a:latin typeface="Comic Sans MS" panose="030F0702030302020204" pitchFamily="66" charset="0"/>
              </a:rPr>
              <a:t>packet being transmitted</a:t>
            </a:r>
          </a:p>
        </p:txBody>
      </p:sp>
      <p:sp>
        <p:nvSpPr>
          <p:cNvPr id="111633" name="Line 41"/>
          <p:cNvSpPr>
            <a:spLocks noChangeShapeType="1"/>
          </p:cNvSpPr>
          <p:nvPr/>
        </p:nvSpPr>
        <p:spPr bwMode="auto">
          <a:xfrm rot="10800000" flipV="1">
            <a:off x="5853114" y="4495800"/>
            <a:ext cx="681037" cy="565150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111634" name="Rectangle 56"/>
          <p:cNvSpPr>
            <a:spLocks noChangeArrowheads="1"/>
          </p:cNvSpPr>
          <p:nvPr/>
        </p:nvSpPr>
        <p:spPr bwMode="auto">
          <a:xfrm>
            <a:off x="5313364" y="5032376"/>
            <a:ext cx="147637" cy="200025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CC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111635" name="Rectangle 57"/>
          <p:cNvSpPr>
            <a:spLocks noChangeArrowheads="1"/>
          </p:cNvSpPr>
          <p:nvPr/>
        </p:nvSpPr>
        <p:spPr bwMode="auto">
          <a:xfrm>
            <a:off x="5151439" y="5035551"/>
            <a:ext cx="147637" cy="200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CC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111636" name="Rectangle 58"/>
          <p:cNvSpPr>
            <a:spLocks noChangeArrowheads="1"/>
          </p:cNvSpPr>
          <p:nvPr/>
        </p:nvSpPr>
        <p:spPr bwMode="auto">
          <a:xfrm>
            <a:off x="4986339" y="5032376"/>
            <a:ext cx="147637" cy="200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CC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111637" name="Rectangle 59"/>
          <p:cNvSpPr>
            <a:spLocks noChangeArrowheads="1"/>
          </p:cNvSpPr>
          <p:nvPr/>
        </p:nvSpPr>
        <p:spPr bwMode="auto">
          <a:xfrm>
            <a:off x="4822825" y="5032376"/>
            <a:ext cx="147638" cy="200025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CC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111638" name="Rectangle 61"/>
          <p:cNvSpPr>
            <a:spLocks noChangeArrowheads="1"/>
          </p:cNvSpPr>
          <p:nvPr/>
        </p:nvSpPr>
        <p:spPr bwMode="auto">
          <a:xfrm>
            <a:off x="4657725" y="5033964"/>
            <a:ext cx="147638" cy="200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CC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111639" name="Rectangle 62"/>
          <p:cNvSpPr>
            <a:spLocks noChangeArrowheads="1"/>
          </p:cNvSpPr>
          <p:nvPr/>
        </p:nvSpPr>
        <p:spPr bwMode="auto">
          <a:xfrm>
            <a:off x="4629151" y="5010150"/>
            <a:ext cx="1171575" cy="24288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CC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111640" name="Line 63"/>
          <p:cNvSpPr>
            <a:spLocks noChangeShapeType="1"/>
          </p:cNvSpPr>
          <p:nvPr/>
        </p:nvSpPr>
        <p:spPr bwMode="auto">
          <a:xfrm rot="10800000">
            <a:off x="4616450" y="5502275"/>
            <a:ext cx="687388" cy="331788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111641" name="Text Box 64"/>
          <p:cNvSpPr txBox="1">
            <a:spLocks noChangeArrowheads="1"/>
          </p:cNvSpPr>
          <p:nvPr/>
        </p:nvSpPr>
        <p:spPr bwMode="auto">
          <a:xfrm>
            <a:off x="5232400" y="5661025"/>
            <a:ext cx="2097049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800">
                <a:solidFill>
                  <a:srgbClr val="CC0000"/>
                </a:solidFill>
                <a:latin typeface="Comic Sans MS" panose="030F0702030302020204" pitchFamily="66" charset="0"/>
              </a:rPr>
              <a:t>packet arriving to</a:t>
            </a:r>
          </a:p>
          <a:p>
            <a:r>
              <a:rPr lang="en-US" altLang="zh-CN" sz="1800">
                <a:solidFill>
                  <a:srgbClr val="CC0000"/>
                </a:solidFill>
                <a:latin typeface="Comic Sans MS" panose="030F0702030302020204" pitchFamily="66" charset="0"/>
              </a:rPr>
              <a:t>full buffer is </a:t>
            </a:r>
            <a:r>
              <a:rPr lang="en-US" altLang="zh-CN" sz="1800" i="1">
                <a:solidFill>
                  <a:srgbClr val="CC0000"/>
                </a:solidFill>
                <a:latin typeface="Comic Sans MS" panose="030F0702030302020204" pitchFamily="66" charset="0"/>
              </a:rPr>
              <a:t>lost</a:t>
            </a:r>
          </a:p>
        </p:txBody>
      </p:sp>
      <p:sp>
        <p:nvSpPr>
          <p:cNvPr id="111642" name="Text Box 65"/>
          <p:cNvSpPr txBox="1">
            <a:spLocks noChangeArrowheads="1"/>
          </p:cNvSpPr>
          <p:nvPr/>
        </p:nvSpPr>
        <p:spPr bwMode="auto">
          <a:xfrm>
            <a:off x="4462240" y="4022725"/>
            <a:ext cx="165462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zh-CN" sz="1800">
                <a:solidFill>
                  <a:srgbClr val="CC0000"/>
                </a:solidFill>
                <a:latin typeface="Comic Sans MS" panose="030F0702030302020204" pitchFamily="66" charset="0"/>
              </a:rPr>
              <a:t>buffer </a:t>
            </a:r>
          </a:p>
          <a:p>
            <a:pPr algn="ctr"/>
            <a:r>
              <a:rPr lang="en-US" altLang="zh-CN" sz="1800">
                <a:solidFill>
                  <a:srgbClr val="CC0000"/>
                </a:solidFill>
                <a:latin typeface="Comic Sans MS" panose="030F0702030302020204" pitchFamily="66" charset="0"/>
              </a:rPr>
              <a:t>(waiting area)</a:t>
            </a:r>
          </a:p>
        </p:txBody>
      </p:sp>
      <p:sp>
        <p:nvSpPr>
          <p:cNvPr id="111643" name="Line 66"/>
          <p:cNvSpPr>
            <a:spLocks noChangeShapeType="1"/>
          </p:cNvSpPr>
          <p:nvPr/>
        </p:nvSpPr>
        <p:spPr bwMode="auto">
          <a:xfrm>
            <a:off x="4762500" y="4630739"/>
            <a:ext cx="0" cy="333375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pic>
        <p:nvPicPr>
          <p:cNvPr id="111644" name="Picture 47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4213" y="931864"/>
            <a:ext cx="2913062" cy="160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11645" name="Group 48"/>
          <p:cNvGrpSpPr>
            <a:grpSpLocks/>
          </p:cNvGrpSpPr>
          <p:nvPr/>
        </p:nvGrpSpPr>
        <p:grpSpPr bwMode="auto">
          <a:xfrm>
            <a:off x="3117850" y="4314826"/>
            <a:ext cx="820738" cy="688975"/>
            <a:chOff x="-44" y="1473"/>
            <a:chExt cx="981" cy="1105"/>
          </a:xfrm>
        </p:grpSpPr>
        <p:pic>
          <p:nvPicPr>
            <p:cNvPr id="111651" name="Picture 49" descr="desktop_computer_stylized_medium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1652" name="Freeform 50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32377 w 356"/>
                <a:gd name="T3" fmla="*/ 2307 h 368"/>
                <a:gd name="T4" fmla="*/ 38409 w 356"/>
                <a:gd name="T5" fmla="*/ 48069 h 368"/>
                <a:gd name="T6" fmla="*/ 8465 w 356"/>
                <a:gd name="T7" fmla="*/ 60116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</p:grpSp>
      <p:grpSp>
        <p:nvGrpSpPr>
          <p:cNvPr id="111646" name="Group 51"/>
          <p:cNvGrpSpPr>
            <a:grpSpLocks/>
          </p:cNvGrpSpPr>
          <p:nvPr/>
        </p:nvGrpSpPr>
        <p:grpSpPr bwMode="auto">
          <a:xfrm>
            <a:off x="3446464" y="5305426"/>
            <a:ext cx="820737" cy="688975"/>
            <a:chOff x="-44" y="1473"/>
            <a:chExt cx="981" cy="1105"/>
          </a:xfrm>
        </p:grpSpPr>
        <p:pic>
          <p:nvPicPr>
            <p:cNvPr id="111649" name="Picture 52" descr="desktop_computer_stylized_medium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1650" name="Freeform 53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32377 w 356"/>
                <a:gd name="T3" fmla="*/ 2307 h 368"/>
                <a:gd name="T4" fmla="*/ 38409 w 356"/>
                <a:gd name="T5" fmla="*/ 48069 h 368"/>
                <a:gd name="T6" fmla="*/ 8465 w 356"/>
                <a:gd name="T7" fmla="*/ 60116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</p:grpSp>
      <p:sp>
        <p:nvSpPr>
          <p:cNvPr id="111648" name="TextBox 1"/>
          <p:cNvSpPr txBox="1">
            <a:spLocks noChangeArrowheads="1"/>
          </p:cNvSpPr>
          <p:nvPr/>
        </p:nvSpPr>
        <p:spPr bwMode="auto">
          <a:xfrm>
            <a:off x="1985963" y="6402389"/>
            <a:ext cx="651171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400" dirty="0">
                <a:solidFill>
                  <a:schemeClr val="bg1"/>
                </a:solidFill>
                <a:latin typeface="Comic Sans MS" panose="030F0702030302020204" pitchFamily="66" charset="0"/>
              </a:rPr>
              <a:t>* Check out the Java applet for an interactive animation on queuing and loss</a:t>
            </a:r>
          </a:p>
        </p:txBody>
      </p:sp>
      <p:sp>
        <p:nvSpPr>
          <p:cNvPr id="47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9576660" y="6669360"/>
            <a:ext cx="2016224" cy="18864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>
                <a:solidFill>
                  <a:schemeClr val="accent4"/>
                </a:solidFill>
                <a:ea typeface="宋体" panose="02010600030101010101" pitchFamily="2" charset="-122"/>
              </a:rPr>
              <a:t>1.4 delay,</a:t>
            </a:r>
            <a:r>
              <a:rPr lang="en-US" altLang="zh-CN" sz="1200" dirty="0">
                <a:solidFill>
                  <a:srgbClr val="CC0000"/>
                </a:solidFill>
                <a:ea typeface="宋体" panose="02010600030101010101" pitchFamily="2" charset="-122"/>
              </a:rPr>
              <a:t> loss, throughput</a:t>
            </a:r>
            <a:endParaRPr lang="en-US" altLang="zh-CN" sz="1200" dirty="0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067144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86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C81801C9-5F73-4DD4-BA26-8596502891DF}" type="slidenum">
              <a:rPr lang="en-US" altLang="zh-CN" sz="1200" smtClean="0">
                <a:solidFill>
                  <a:schemeClr val="accent4"/>
                </a:solidFill>
                <a:latin typeface="Tahoma" panose="020B0604030504040204" pitchFamily="34" charset="0"/>
              </a:rPr>
              <a:pPr/>
              <a:t>58</a:t>
            </a:fld>
            <a:endParaRPr lang="en-US" altLang="zh-CN" sz="1200" dirty="0">
              <a:solidFill>
                <a:schemeClr val="accent4"/>
              </a:solidFill>
              <a:latin typeface="Tahoma" panose="020B0604030504040204" pitchFamily="34" charset="0"/>
            </a:endParaRPr>
          </a:p>
        </p:txBody>
      </p:sp>
      <p:sp>
        <p:nvSpPr>
          <p:cNvPr id="113669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087608" y="41275"/>
            <a:ext cx="2646272" cy="1143000"/>
          </a:xfrm>
        </p:spPr>
        <p:txBody>
          <a:bodyPr/>
          <a:lstStyle/>
          <a:p>
            <a:pPr eaLnBrk="1" hangingPunct="1"/>
            <a:r>
              <a:rPr lang="en-US" altLang="zh-CN" dirty="0"/>
              <a:t>Throughput</a:t>
            </a:r>
          </a:p>
        </p:txBody>
      </p:sp>
      <p:sp>
        <p:nvSpPr>
          <p:cNvPr id="113670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281185" y="1463467"/>
            <a:ext cx="7772400" cy="1779588"/>
          </a:xfrm>
        </p:spPr>
        <p:txBody>
          <a:bodyPr>
            <a:normAutofit lnSpcReduction="10000"/>
          </a:bodyPr>
          <a:lstStyle/>
          <a:p>
            <a:pPr marL="287338" indent="-287338"/>
            <a:r>
              <a:rPr lang="en-US" altLang="zh-CN" i="1" dirty="0">
                <a:solidFill>
                  <a:srgbClr val="CC0000"/>
                </a:solidFill>
              </a:rPr>
              <a:t>throughput:</a:t>
            </a:r>
            <a:r>
              <a:rPr lang="en-US" altLang="zh-CN" dirty="0"/>
              <a:t> rate (bits/time unit) at which bits transferred between sender/receiver</a:t>
            </a:r>
          </a:p>
          <a:p>
            <a:pPr marL="682625" lvl="1" indent="-225425"/>
            <a:r>
              <a:rPr lang="en-US" altLang="zh-CN" i="1" dirty="0">
                <a:solidFill>
                  <a:srgbClr val="CC0000"/>
                </a:solidFill>
                <a:ea typeface="宋体" panose="02010600030101010101" pitchFamily="2" charset="-122"/>
              </a:rPr>
              <a:t>instantaneous:</a:t>
            </a:r>
            <a:r>
              <a:rPr lang="en-US" altLang="zh-CN" dirty="0">
                <a:ea typeface="宋体" panose="02010600030101010101" pitchFamily="2" charset="-122"/>
              </a:rPr>
              <a:t> rate at given point in time</a:t>
            </a:r>
          </a:p>
          <a:p>
            <a:pPr marL="682625" lvl="1" indent="-225425"/>
            <a:r>
              <a:rPr lang="en-US" altLang="zh-CN" i="1" dirty="0">
                <a:solidFill>
                  <a:srgbClr val="CC0000"/>
                </a:solidFill>
                <a:ea typeface="宋体" panose="02010600030101010101" pitchFamily="2" charset="-122"/>
              </a:rPr>
              <a:t>average:</a:t>
            </a:r>
            <a:r>
              <a:rPr lang="en-US" altLang="zh-CN" dirty="0">
                <a:ea typeface="宋体" panose="02010600030101010101" pitchFamily="2" charset="-122"/>
              </a:rPr>
              <a:t> rate over longer period of time</a:t>
            </a:r>
          </a:p>
        </p:txBody>
      </p:sp>
      <p:sp>
        <p:nvSpPr>
          <p:cNvPr id="113666" name="AutoShape 327"/>
          <p:cNvSpPr>
            <a:spLocks noChangeArrowheads="1"/>
          </p:cNvSpPr>
          <p:nvPr/>
        </p:nvSpPr>
        <p:spPr bwMode="auto">
          <a:xfrm>
            <a:off x="1925638" y="3671889"/>
            <a:ext cx="500062" cy="581025"/>
          </a:xfrm>
          <a:prstGeom prst="can">
            <a:avLst>
              <a:gd name="adj" fmla="val 23491"/>
            </a:avLst>
          </a:prstGeom>
          <a:gradFill rotWithShape="1">
            <a:gsLst>
              <a:gs pos="0">
                <a:srgbClr val="000099"/>
              </a:gs>
              <a:gs pos="100000">
                <a:srgbClr val="FFFFFF"/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grpSp>
        <p:nvGrpSpPr>
          <p:cNvPr id="113667" name="Group 64"/>
          <p:cNvGrpSpPr>
            <a:grpSpLocks/>
          </p:cNvGrpSpPr>
          <p:nvPr/>
        </p:nvGrpSpPr>
        <p:grpSpPr bwMode="auto">
          <a:xfrm>
            <a:off x="2498726" y="4071938"/>
            <a:ext cx="352425" cy="876300"/>
            <a:chOff x="4140" y="429"/>
            <a:chExt cx="1425" cy="2396"/>
          </a:xfrm>
        </p:grpSpPr>
        <p:sp>
          <p:nvSpPr>
            <p:cNvPr id="113713" name="Freeform 65"/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3 w 354"/>
                <a:gd name="T1" fmla="*/ 0 h 2742"/>
                <a:gd name="T2" fmla="*/ 15 w 354"/>
                <a:gd name="T3" fmla="*/ 27 h 2742"/>
                <a:gd name="T4" fmla="*/ 15 w 354"/>
                <a:gd name="T5" fmla="*/ 205 h 2742"/>
                <a:gd name="T6" fmla="*/ 0 w 354"/>
                <a:gd name="T7" fmla="*/ 215 h 2742"/>
                <a:gd name="T8" fmla="*/ 3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3714" name="Rectangle 66"/>
            <p:cNvSpPr>
              <a:spLocks noChangeArrowheads="1"/>
            </p:cNvSpPr>
            <p:nvPr/>
          </p:nvSpPr>
          <p:spPr bwMode="auto">
            <a:xfrm>
              <a:off x="4204" y="429"/>
              <a:ext cx="1046" cy="2283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3715" name="Freeform 67"/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9 w 211"/>
                <a:gd name="T3" fmla="*/ 18 h 2537"/>
                <a:gd name="T4" fmla="*/ 2 w 211"/>
                <a:gd name="T5" fmla="*/ 196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3716" name="Freeform 68"/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1 h 226"/>
                <a:gd name="T4" fmla="*/ 14 w 328"/>
                <a:gd name="T5" fmla="*/ 19 h 226"/>
                <a:gd name="T6" fmla="*/ 0 w 328"/>
                <a:gd name="T7" fmla="*/ 8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3717" name="Rectangle 69"/>
            <p:cNvSpPr>
              <a:spLocks noChangeArrowheads="1"/>
            </p:cNvSpPr>
            <p:nvPr/>
          </p:nvSpPr>
          <p:spPr bwMode="auto">
            <a:xfrm>
              <a:off x="4211" y="694"/>
              <a:ext cx="597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113718" name="Group 70"/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113743" name="AutoShape 71"/>
              <p:cNvSpPr>
                <a:spLocks noChangeArrowheads="1"/>
              </p:cNvSpPr>
              <p:nvPr/>
            </p:nvSpPr>
            <p:spPr bwMode="auto">
              <a:xfrm>
                <a:off x="615" y="2568"/>
                <a:ext cx="721" cy="137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3744" name="AutoShape 72"/>
              <p:cNvSpPr>
                <a:spLocks noChangeArrowheads="1"/>
              </p:cNvSpPr>
              <p:nvPr/>
            </p:nvSpPr>
            <p:spPr bwMode="auto">
              <a:xfrm>
                <a:off x="631" y="2584"/>
                <a:ext cx="689" cy="10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113719" name="Rectangle 73"/>
            <p:cNvSpPr>
              <a:spLocks noChangeArrowheads="1"/>
            </p:cNvSpPr>
            <p:nvPr/>
          </p:nvSpPr>
          <p:spPr bwMode="auto">
            <a:xfrm>
              <a:off x="4223" y="1019"/>
              <a:ext cx="597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113720" name="Group 74"/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113741" name="AutoShape 75"/>
              <p:cNvSpPr>
                <a:spLocks noChangeArrowheads="1"/>
              </p:cNvSpPr>
              <p:nvPr/>
            </p:nvSpPr>
            <p:spPr bwMode="auto">
              <a:xfrm>
                <a:off x="617" y="2567"/>
                <a:ext cx="721" cy="14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3742" name="AutoShape 76"/>
              <p:cNvSpPr>
                <a:spLocks noChangeArrowheads="1"/>
              </p:cNvSpPr>
              <p:nvPr/>
            </p:nvSpPr>
            <p:spPr bwMode="auto">
              <a:xfrm>
                <a:off x="634" y="2585"/>
                <a:ext cx="689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113721" name="Rectangle 77"/>
            <p:cNvSpPr>
              <a:spLocks noChangeArrowheads="1"/>
            </p:cNvSpPr>
            <p:nvPr/>
          </p:nvSpPr>
          <p:spPr bwMode="auto">
            <a:xfrm>
              <a:off x="4217" y="1358"/>
              <a:ext cx="597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3722" name="Rectangle 78"/>
            <p:cNvSpPr>
              <a:spLocks noChangeArrowheads="1"/>
            </p:cNvSpPr>
            <p:nvPr/>
          </p:nvSpPr>
          <p:spPr bwMode="auto">
            <a:xfrm>
              <a:off x="4230" y="1653"/>
              <a:ext cx="597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113723" name="Group 79"/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113739" name="AutoShape 80"/>
              <p:cNvSpPr>
                <a:spLocks noChangeArrowheads="1"/>
              </p:cNvSpPr>
              <p:nvPr/>
            </p:nvSpPr>
            <p:spPr bwMode="auto">
              <a:xfrm>
                <a:off x="616" y="2568"/>
                <a:ext cx="720" cy="14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3740" name="AutoShape 81"/>
              <p:cNvSpPr>
                <a:spLocks noChangeArrowheads="1"/>
              </p:cNvSpPr>
              <p:nvPr/>
            </p:nvSpPr>
            <p:spPr bwMode="auto">
              <a:xfrm>
                <a:off x="632" y="2584"/>
                <a:ext cx="688" cy="10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113724" name="Freeform 82"/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0 h 226"/>
                <a:gd name="T4" fmla="*/ 14 w 328"/>
                <a:gd name="T5" fmla="*/ 17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113725" name="Group 83"/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113737" name="AutoShape 84"/>
              <p:cNvSpPr>
                <a:spLocks noChangeArrowheads="1"/>
              </p:cNvSpPr>
              <p:nvPr/>
            </p:nvSpPr>
            <p:spPr bwMode="auto">
              <a:xfrm>
                <a:off x="611" y="2568"/>
                <a:ext cx="728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3738" name="AutoShape 85"/>
              <p:cNvSpPr>
                <a:spLocks noChangeArrowheads="1"/>
              </p:cNvSpPr>
              <p:nvPr/>
            </p:nvSpPr>
            <p:spPr bwMode="auto">
              <a:xfrm>
                <a:off x="627" y="2586"/>
                <a:ext cx="696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113726" name="Rectangle 86"/>
            <p:cNvSpPr>
              <a:spLocks noChangeArrowheads="1"/>
            </p:cNvSpPr>
            <p:nvPr/>
          </p:nvSpPr>
          <p:spPr bwMode="auto">
            <a:xfrm>
              <a:off x="5250" y="429"/>
              <a:ext cx="71" cy="2287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3727" name="Freeform 87"/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4 w 296"/>
                <a:gd name="T3" fmla="*/ 10 h 256"/>
                <a:gd name="T4" fmla="*/ 14 w 296"/>
                <a:gd name="T5" fmla="*/ 19 h 256"/>
                <a:gd name="T6" fmla="*/ 0 w 296"/>
                <a:gd name="T7" fmla="*/ 7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3728" name="Freeform 88"/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4 w 304"/>
                <a:gd name="T3" fmla="*/ 13 h 288"/>
                <a:gd name="T4" fmla="*/ 13 w 304"/>
                <a:gd name="T5" fmla="*/ 23 h 288"/>
                <a:gd name="T6" fmla="*/ 2 w 304"/>
                <a:gd name="T7" fmla="*/ 1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3729" name="Oval 89"/>
            <p:cNvSpPr>
              <a:spLocks noChangeArrowheads="1"/>
            </p:cNvSpPr>
            <p:nvPr/>
          </p:nvSpPr>
          <p:spPr bwMode="auto">
            <a:xfrm>
              <a:off x="5520" y="2612"/>
              <a:ext cx="45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3730" name="Freeform 90"/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9 h 240"/>
                <a:gd name="T2" fmla="*/ 2 w 306"/>
                <a:gd name="T3" fmla="*/ 19 h 240"/>
                <a:gd name="T4" fmla="*/ 14 w 306"/>
                <a:gd name="T5" fmla="*/ 9 h 240"/>
                <a:gd name="T6" fmla="*/ 14 w 306"/>
                <a:gd name="T7" fmla="*/ 0 h 240"/>
                <a:gd name="T8" fmla="*/ 0 w 306"/>
                <a:gd name="T9" fmla="*/ 9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3731" name="AutoShape 91"/>
            <p:cNvSpPr>
              <a:spLocks noChangeArrowheads="1"/>
            </p:cNvSpPr>
            <p:nvPr/>
          </p:nvSpPr>
          <p:spPr bwMode="auto">
            <a:xfrm>
              <a:off x="4140" y="2677"/>
              <a:ext cx="1200" cy="148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3732" name="AutoShape 92"/>
            <p:cNvSpPr>
              <a:spLocks noChangeArrowheads="1"/>
            </p:cNvSpPr>
            <p:nvPr/>
          </p:nvSpPr>
          <p:spPr bwMode="auto">
            <a:xfrm>
              <a:off x="4204" y="2712"/>
              <a:ext cx="1072" cy="82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3733" name="Oval 93"/>
            <p:cNvSpPr>
              <a:spLocks noChangeArrowheads="1"/>
            </p:cNvSpPr>
            <p:nvPr/>
          </p:nvSpPr>
          <p:spPr bwMode="auto">
            <a:xfrm>
              <a:off x="4307" y="2382"/>
              <a:ext cx="160" cy="143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3734" name="Oval 94"/>
            <p:cNvSpPr>
              <a:spLocks noChangeArrowheads="1"/>
            </p:cNvSpPr>
            <p:nvPr/>
          </p:nvSpPr>
          <p:spPr bwMode="auto">
            <a:xfrm>
              <a:off x="4487" y="2382"/>
              <a:ext cx="160" cy="14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endParaRPr lang="zh-CN" altLang="zh-CN" sz="180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3735" name="Oval 95"/>
            <p:cNvSpPr>
              <a:spLocks noChangeArrowheads="1"/>
            </p:cNvSpPr>
            <p:nvPr/>
          </p:nvSpPr>
          <p:spPr bwMode="auto">
            <a:xfrm>
              <a:off x="4660" y="2382"/>
              <a:ext cx="160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3736" name="Rectangle 96"/>
            <p:cNvSpPr>
              <a:spLocks noChangeArrowheads="1"/>
            </p:cNvSpPr>
            <p:nvPr/>
          </p:nvSpPr>
          <p:spPr bwMode="auto">
            <a:xfrm>
              <a:off x="5064" y="1835"/>
              <a:ext cx="83" cy="760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</p:grpSp>
      <p:grpSp>
        <p:nvGrpSpPr>
          <p:cNvPr id="113668" name="Group 61"/>
          <p:cNvGrpSpPr>
            <a:grpSpLocks/>
          </p:cNvGrpSpPr>
          <p:nvPr/>
        </p:nvGrpSpPr>
        <p:grpSpPr bwMode="auto">
          <a:xfrm flipH="1">
            <a:off x="9472613" y="4133851"/>
            <a:ext cx="1192212" cy="1171575"/>
            <a:chOff x="-44" y="1473"/>
            <a:chExt cx="981" cy="1105"/>
          </a:xfrm>
        </p:grpSpPr>
        <p:pic>
          <p:nvPicPr>
            <p:cNvPr id="113711" name="Picture 62" descr="desktop_computer_stylized_medium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3712" name="Freeform 63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</p:grpSp>
      <p:sp>
        <p:nvSpPr>
          <p:cNvPr id="113671" name="Text Box 325"/>
          <p:cNvSpPr txBox="1">
            <a:spLocks noChangeArrowheads="1"/>
          </p:cNvSpPr>
          <p:nvPr/>
        </p:nvSpPr>
        <p:spPr bwMode="auto">
          <a:xfrm>
            <a:off x="1756350" y="5043489"/>
            <a:ext cx="2146742" cy="877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85000"/>
              </a:lnSpc>
            </a:pPr>
            <a:r>
              <a:rPr lang="en-US" altLang="zh-CN" sz="2000">
                <a:solidFill>
                  <a:srgbClr val="000099"/>
                </a:solidFill>
                <a:latin typeface="Comic Sans MS" panose="030F0702030302020204" pitchFamily="66" charset="0"/>
              </a:rPr>
              <a:t>server, with</a:t>
            </a:r>
          </a:p>
          <a:p>
            <a:pPr algn="ctr">
              <a:lnSpc>
                <a:spcPct val="85000"/>
              </a:lnSpc>
            </a:pPr>
            <a:r>
              <a:rPr lang="en-US" altLang="zh-CN" sz="2000">
                <a:solidFill>
                  <a:srgbClr val="000099"/>
                </a:solidFill>
                <a:latin typeface="Comic Sans MS" panose="030F0702030302020204" pitchFamily="66" charset="0"/>
              </a:rPr>
              <a:t>file of F bits </a:t>
            </a:r>
          </a:p>
          <a:p>
            <a:pPr algn="ctr">
              <a:lnSpc>
                <a:spcPct val="85000"/>
              </a:lnSpc>
            </a:pPr>
            <a:r>
              <a:rPr lang="en-US" altLang="zh-CN" sz="2000">
                <a:solidFill>
                  <a:srgbClr val="000099"/>
                </a:solidFill>
                <a:latin typeface="Comic Sans MS" panose="030F0702030302020204" pitchFamily="66" charset="0"/>
              </a:rPr>
              <a:t>to send to client</a:t>
            </a:r>
          </a:p>
        </p:txBody>
      </p:sp>
      <p:sp>
        <p:nvSpPr>
          <p:cNvPr id="113672" name="Text Box 328"/>
          <p:cNvSpPr txBox="1">
            <a:spLocks noChangeArrowheads="1"/>
          </p:cNvSpPr>
          <p:nvPr/>
        </p:nvSpPr>
        <p:spPr bwMode="auto">
          <a:xfrm>
            <a:off x="4190723" y="5040313"/>
            <a:ext cx="1665842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85000"/>
              </a:lnSpc>
            </a:pPr>
            <a:r>
              <a:rPr lang="en-US" altLang="zh-CN" sz="2000">
                <a:solidFill>
                  <a:srgbClr val="000099"/>
                </a:solidFill>
                <a:latin typeface="Comic Sans MS" panose="030F0702030302020204" pitchFamily="66" charset="0"/>
              </a:rPr>
              <a:t>link capacity</a:t>
            </a:r>
          </a:p>
          <a:p>
            <a:pPr algn="ctr">
              <a:lnSpc>
                <a:spcPct val="85000"/>
              </a:lnSpc>
            </a:pPr>
            <a:r>
              <a:rPr lang="en-US" altLang="zh-CN" sz="2000">
                <a:solidFill>
                  <a:srgbClr val="000099"/>
                </a:solidFill>
                <a:latin typeface="Comic Sans MS" panose="030F0702030302020204" pitchFamily="66" charset="0"/>
              </a:rPr>
              <a:t> R</a:t>
            </a:r>
            <a:r>
              <a:rPr lang="en-US" altLang="zh-CN" sz="2800" baseline="-25000">
                <a:solidFill>
                  <a:srgbClr val="000099"/>
                </a:solidFill>
                <a:latin typeface="Comic Sans MS" panose="030F0702030302020204" pitchFamily="66" charset="0"/>
              </a:rPr>
              <a:t>s</a:t>
            </a:r>
            <a:r>
              <a:rPr lang="en-US" altLang="zh-CN" sz="2000" baseline="-2500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  <a:r>
              <a:rPr lang="en-US" altLang="zh-CN" sz="2000">
                <a:solidFill>
                  <a:srgbClr val="000099"/>
                </a:solidFill>
                <a:latin typeface="Comic Sans MS" panose="030F0702030302020204" pitchFamily="66" charset="0"/>
              </a:rPr>
              <a:t>bits/sec</a:t>
            </a:r>
          </a:p>
        </p:txBody>
      </p:sp>
      <p:sp>
        <p:nvSpPr>
          <p:cNvPr id="113673" name="Text Box 329"/>
          <p:cNvSpPr txBox="1">
            <a:spLocks noChangeArrowheads="1"/>
          </p:cNvSpPr>
          <p:nvPr/>
        </p:nvSpPr>
        <p:spPr bwMode="auto">
          <a:xfrm>
            <a:off x="7059337" y="5048250"/>
            <a:ext cx="1665842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85000"/>
              </a:lnSpc>
            </a:pPr>
            <a:r>
              <a:rPr lang="en-US" altLang="zh-CN" sz="2000">
                <a:solidFill>
                  <a:srgbClr val="000099"/>
                </a:solidFill>
                <a:latin typeface="Comic Sans MS" panose="030F0702030302020204" pitchFamily="66" charset="0"/>
              </a:rPr>
              <a:t>link capacity</a:t>
            </a:r>
          </a:p>
          <a:p>
            <a:pPr algn="ctr">
              <a:lnSpc>
                <a:spcPct val="85000"/>
              </a:lnSpc>
            </a:pPr>
            <a:r>
              <a:rPr lang="en-US" altLang="zh-CN" sz="2000">
                <a:solidFill>
                  <a:srgbClr val="000099"/>
                </a:solidFill>
                <a:latin typeface="Comic Sans MS" panose="030F0702030302020204" pitchFamily="66" charset="0"/>
              </a:rPr>
              <a:t> R</a:t>
            </a:r>
            <a:r>
              <a:rPr lang="en-US" altLang="zh-CN" sz="2800" baseline="-25000">
                <a:solidFill>
                  <a:srgbClr val="000099"/>
                </a:solidFill>
                <a:latin typeface="Comic Sans MS" panose="030F0702030302020204" pitchFamily="66" charset="0"/>
              </a:rPr>
              <a:t>c</a:t>
            </a:r>
            <a:r>
              <a:rPr lang="en-US" altLang="zh-CN" sz="2000" baseline="-2500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  <a:r>
              <a:rPr lang="en-US" altLang="zh-CN" sz="2000">
                <a:solidFill>
                  <a:srgbClr val="000099"/>
                </a:solidFill>
                <a:latin typeface="Comic Sans MS" panose="030F0702030302020204" pitchFamily="66" charset="0"/>
              </a:rPr>
              <a:t>bits/sec</a:t>
            </a:r>
          </a:p>
        </p:txBody>
      </p:sp>
      <p:sp>
        <p:nvSpPr>
          <p:cNvPr id="113674" name="Line 337"/>
          <p:cNvSpPr>
            <a:spLocks noChangeShapeType="1"/>
          </p:cNvSpPr>
          <p:nvPr/>
        </p:nvSpPr>
        <p:spPr bwMode="auto">
          <a:xfrm flipH="1" flipV="1">
            <a:off x="4521201" y="4806951"/>
            <a:ext cx="282575" cy="303213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113675" name="Line 347"/>
          <p:cNvSpPr>
            <a:spLocks noChangeShapeType="1"/>
          </p:cNvSpPr>
          <p:nvPr/>
        </p:nvSpPr>
        <p:spPr bwMode="auto">
          <a:xfrm flipH="1" flipV="1">
            <a:off x="7643814" y="4876800"/>
            <a:ext cx="193675" cy="203200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113676" name="Line 352"/>
          <p:cNvSpPr>
            <a:spLocks noChangeShapeType="1"/>
          </p:cNvSpPr>
          <p:nvPr/>
        </p:nvSpPr>
        <p:spPr bwMode="auto">
          <a:xfrm flipH="1">
            <a:off x="2325688" y="4716463"/>
            <a:ext cx="11112" cy="411162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113677" name="Line 321"/>
          <p:cNvSpPr>
            <a:spLocks noChangeShapeType="1"/>
          </p:cNvSpPr>
          <p:nvPr/>
        </p:nvSpPr>
        <p:spPr bwMode="auto">
          <a:xfrm>
            <a:off x="2965451" y="4530725"/>
            <a:ext cx="631666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grpSp>
        <p:nvGrpSpPr>
          <p:cNvPr id="113678" name="Group 246"/>
          <p:cNvGrpSpPr>
            <a:grpSpLocks/>
          </p:cNvGrpSpPr>
          <p:nvPr/>
        </p:nvGrpSpPr>
        <p:grpSpPr bwMode="auto">
          <a:xfrm>
            <a:off x="5330825" y="4394201"/>
            <a:ext cx="1055688" cy="360363"/>
            <a:chOff x="3600" y="219"/>
            <a:chExt cx="360" cy="175"/>
          </a:xfrm>
        </p:grpSpPr>
        <p:sp>
          <p:nvSpPr>
            <p:cNvPr id="113698" name="Oval 247"/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3699" name="Line 248"/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3700" name="Line 249"/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3701" name="Rectangle 250"/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3702" name="Oval 251"/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113703" name="Group 252"/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113708" name="Line 253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3709" name="Line 254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3710" name="Line 255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113704" name="Group 256"/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113705" name="Line 257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3706" name="Line 258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3707" name="Line 259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</p:grpSp>
      <p:sp>
        <p:nvSpPr>
          <p:cNvPr id="113679" name="AutoShape 350"/>
          <p:cNvSpPr>
            <a:spLocks noChangeArrowheads="1"/>
          </p:cNvSpPr>
          <p:nvPr/>
        </p:nvSpPr>
        <p:spPr bwMode="auto">
          <a:xfrm>
            <a:off x="8810625" y="4325939"/>
            <a:ext cx="889000" cy="485775"/>
          </a:xfrm>
          <a:prstGeom prst="rightArrow">
            <a:avLst>
              <a:gd name="adj1" fmla="val 50000"/>
              <a:gd name="adj2" fmla="val 45752"/>
            </a:avLst>
          </a:prstGeom>
          <a:gradFill rotWithShape="1">
            <a:gsLst>
              <a:gs pos="0">
                <a:srgbClr val="FFFFFF"/>
              </a:gs>
              <a:gs pos="100000">
                <a:srgbClr val="CC0000"/>
              </a:gs>
            </a:gsLst>
            <a:lin ang="0" scaled="1"/>
          </a:gradFill>
          <a:ln w="9525">
            <a:solidFill>
              <a:srgbClr val="CC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grpSp>
        <p:nvGrpSpPr>
          <p:cNvPr id="113680" name="Group 335"/>
          <p:cNvGrpSpPr>
            <a:grpSpLocks/>
          </p:cNvGrpSpPr>
          <p:nvPr/>
        </p:nvGrpSpPr>
        <p:grpSpPr bwMode="auto">
          <a:xfrm>
            <a:off x="2928938" y="4360863"/>
            <a:ext cx="2322512" cy="392112"/>
            <a:chOff x="2249" y="3430"/>
            <a:chExt cx="1389" cy="256"/>
          </a:xfrm>
        </p:grpSpPr>
        <p:sp>
          <p:nvSpPr>
            <p:cNvPr id="255309" name="Oval 333"/>
            <p:cNvSpPr>
              <a:spLocks noChangeArrowheads="1"/>
            </p:cNvSpPr>
            <p:nvPr/>
          </p:nvSpPr>
          <p:spPr bwMode="auto">
            <a:xfrm>
              <a:off x="3569" y="3433"/>
              <a:ext cx="69" cy="253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50000">
                  <a:schemeClr val="folHlink"/>
                </a:gs>
                <a:gs pos="100000">
                  <a:schemeClr val="bg1"/>
                </a:gs>
              </a:gsLst>
              <a:lin ang="54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255308" name="Rectangle 332"/>
            <p:cNvSpPr>
              <a:spLocks noChangeArrowheads="1"/>
            </p:cNvSpPr>
            <p:nvPr/>
          </p:nvSpPr>
          <p:spPr bwMode="auto">
            <a:xfrm>
              <a:off x="2275" y="3433"/>
              <a:ext cx="1326" cy="253"/>
            </a:xfrm>
            <a:prstGeom prst="rect">
              <a:avLst/>
            </a:prstGeom>
            <a:gradFill rotWithShape="1">
              <a:gsLst>
                <a:gs pos="0">
                  <a:schemeClr val="bg1"/>
                </a:gs>
                <a:gs pos="50000">
                  <a:schemeClr val="folHlink"/>
                </a:gs>
                <a:gs pos="100000">
                  <a:schemeClr val="bg1"/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13696" name="Oval 331"/>
            <p:cNvSpPr>
              <a:spLocks noChangeArrowheads="1"/>
            </p:cNvSpPr>
            <p:nvPr/>
          </p:nvSpPr>
          <p:spPr bwMode="auto">
            <a:xfrm>
              <a:off x="2249" y="3430"/>
              <a:ext cx="69" cy="253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55310" name="Rectangle 334"/>
            <p:cNvSpPr>
              <a:spLocks noChangeArrowheads="1"/>
            </p:cNvSpPr>
            <p:nvPr/>
          </p:nvSpPr>
          <p:spPr bwMode="auto">
            <a:xfrm>
              <a:off x="3562" y="3438"/>
              <a:ext cx="44" cy="246"/>
            </a:xfrm>
            <a:prstGeom prst="rect">
              <a:avLst/>
            </a:prstGeom>
            <a:gradFill rotWithShape="1">
              <a:gsLst>
                <a:gs pos="0">
                  <a:schemeClr val="bg1"/>
                </a:gs>
                <a:gs pos="50000">
                  <a:schemeClr val="folHlink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endParaRPr>
            </a:p>
          </p:txBody>
        </p:sp>
      </p:grpSp>
      <p:grpSp>
        <p:nvGrpSpPr>
          <p:cNvPr id="113681" name="Group 341"/>
          <p:cNvGrpSpPr>
            <a:grpSpLocks/>
          </p:cNvGrpSpPr>
          <p:nvPr/>
        </p:nvGrpSpPr>
        <p:grpSpPr bwMode="auto">
          <a:xfrm>
            <a:off x="6434139" y="4248151"/>
            <a:ext cx="2801937" cy="581025"/>
            <a:chOff x="2249" y="3430"/>
            <a:chExt cx="1389" cy="256"/>
          </a:xfrm>
        </p:grpSpPr>
        <p:sp>
          <p:nvSpPr>
            <p:cNvPr id="255318" name="Oval 342"/>
            <p:cNvSpPr>
              <a:spLocks noChangeArrowheads="1"/>
            </p:cNvSpPr>
            <p:nvPr/>
          </p:nvSpPr>
          <p:spPr bwMode="auto">
            <a:xfrm>
              <a:off x="3569" y="3433"/>
              <a:ext cx="69" cy="253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50000">
                  <a:schemeClr val="folHlink"/>
                </a:gs>
                <a:gs pos="100000">
                  <a:schemeClr val="bg1"/>
                </a:gs>
              </a:gsLst>
              <a:lin ang="54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255319" name="Rectangle 343"/>
            <p:cNvSpPr>
              <a:spLocks noChangeArrowheads="1"/>
            </p:cNvSpPr>
            <p:nvPr/>
          </p:nvSpPr>
          <p:spPr bwMode="auto">
            <a:xfrm>
              <a:off x="2275" y="3433"/>
              <a:ext cx="1326" cy="253"/>
            </a:xfrm>
            <a:prstGeom prst="rect">
              <a:avLst/>
            </a:prstGeom>
            <a:gradFill rotWithShape="1">
              <a:gsLst>
                <a:gs pos="0">
                  <a:schemeClr val="bg1"/>
                </a:gs>
                <a:gs pos="50000">
                  <a:schemeClr val="folHlink"/>
                </a:gs>
                <a:gs pos="100000">
                  <a:schemeClr val="bg1"/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13692" name="Oval 344"/>
            <p:cNvSpPr>
              <a:spLocks noChangeArrowheads="1"/>
            </p:cNvSpPr>
            <p:nvPr/>
          </p:nvSpPr>
          <p:spPr bwMode="auto">
            <a:xfrm>
              <a:off x="2249" y="3430"/>
              <a:ext cx="69" cy="253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55321" name="Rectangle 345"/>
            <p:cNvSpPr>
              <a:spLocks noChangeArrowheads="1"/>
            </p:cNvSpPr>
            <p:nvPr/>
          </p:nvSpPr>
          <p:spPr bwMode="auto">
            <a:xfrm>
              <a:off x="3562" y="3438"/>
              <a:ext cx="44" cy="246"/>
            </a:xfrm>
            <a:prstGeom prst="rect">
              <a:avLst/>
            </a:prstGeom>
            <a:gradFill rotWithShape="1">
              <a:gsLst>
                <a:gs pos="0">
                  <a:schemeClr val="bg1"/>
                </a:gs>
                <a:gs pos="50000">
                  <a:schemeClr val="folHlink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endParaRPr>
            </a:p>
          </p:txBody>
        </p:sp>
      </p:grpSp>
      <p:grpSp>
        <p:nvGrpSpPr>
          <p:cNvPr id="13" name="Group 99"/>
          <p:cNvGrpSpPr>
            <a:grpSpLocks/>
          </p:cNvGrpSpPr>
          <p:nvPr/>
        </p:nvGrpSpPr>
        <p:grpSpPr bwMode="auto">
          <a:xfrm>
            <a:off x="1763713" y="5065716"/>
            <a:ext cx="8235950" cy="903288"/>
            <a:chOff x="0" y="3774"/>
            <a:chExt cx="5188" cy="569"/>
          </a:xfrm>
        </p:grpSpPr>
        <p:sp>
          <p:nvSpPr>
            <p:cNvPr id="113687" name="Text Box 353"/>
            <p:cNvSpPr txBox="1">
              <a:spLocks noChangeArrowheads="1"/>
            </p:cNvSpPr>
            <p:nvPr/>
          </p:nvSpPr>
          <p:spPr bwMode="auto">
            <a:xfrm>
              <a:off x="0" y="3786"/>
              <a:ext cx="1461" cy="55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85000"/>
                </a:lnSpc>
              </a:pPr>
              <a:r>
                <a:rPr lang="en-US" altLang="zh-CN" sz="2000" dirty="0">
                  <a:solidFill>
                    <a:srgbClr val="000099"/>
                  </a:solidFill>
                  <a:latin typeface="Comic Sans MS" panose="030F0702030302020204" pitchFamily="66" charset="0"/>
                </a:rPr>
                <a:t>server sends bits </a:t>
              </a:r>
            </a:p>
            <a:p>
              <a:pPr algn="ctr">
                <a:lnSpc>
                  <a:spcPct val="85000"/>
                </a:lnSpc>
              </a:pPr>
              <a:r>
                <a:rPr lang="en-US" altLang="zh-CN" sz="2000" dirty="0">
                  <a:solidFill>
                    <a:srgbClr val="000099"/>
                  </a:solidFill>
                  <a:latin typeface="Comic Sans MS" panose="030F0702030302020204" pitchFamily="66" charset="0"/>
                </a:rPr>
                <a:t>(fluid) into pipe</a:t>
              </a:r>
            </a:p>
            <a:p>
              <a:pPr algn="ctr">
                <a:lnSpc>
                  <a:spcPct val="85000"/>
                </a:lnSpc>
              </a:pPr>
              <a:endParaRPr lang="en-US" altLang="zh-CN" sz="2000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3688" name="Text Box 336"/>
            <p:cNvSpPr txBox="1">
              <a:spLocks noChangeArrowheads="1"/>
            </p:cNvSpPr>
            <p:nvPr/>
          </p:nvSpPr>
          <p:spPr bwMode="auto">
            <a:xfrm>
              <a:off x="1573" y="3774"/>
              <a:ext cx="1769" cy="55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85000"/>
                </a:lnSpc>
              </a:pPr>
              <a:r>
                <a:rPr lang="en-US" altLang="zh-CN" sz="2000" dirty="0">
                  <a:solidFill>
                    <a:srgbClr val="000099"/>
                  </a:solidFill>
                  <a:latin typeface="Comic Sans MS" panose="030F0702030302020204" pitchFamily="66" charset="0"/>
                </a:rPr>
                <a:t> pipe that can carry</a:t>
              </a:r>
            </a:p>
            <a:p>
              <a:pPr algn="ctr">
                <a:lnSpc>
                  <a:spcPct val="85000"/>
                </a:lnSpc>
              </a:pPr>
              <a:r>
                <a:rPr lang="en-US" altLang="zh-CN" sz="2000" dirty="0">
                  <a:solidFill>
                    <a:srgbClr val="000099"/>
                  </a:solidFill>
                  <a:latin typeface="Comic Sans MS" panose="030F0702030302020204" pitchFamily="66" charset="0"/>
                </a:rPr>
                <a:t>fluid at rate</a:t>
              </a:r>
            </a:p>
            <a:p>
              <a:pPr algn="ctr">
                <a:lnSpc>
                  <a:spcPct val="85000"/>
                </a:lnSpc>
              </a:pPr>
              <a:r>
                <a:rPr lang="en-US" altLang="zh-CN" sz="2000" dirty="0">
                  <a:solidFill>
                    <a:srgbClr val="000099"/>
                  </a:solidFill>
                  <a:latin typeface="Comic Sans MS" panose="030F0702030302020204" pitchFamily="66" charset="0"/>
                </a:rPr>
                <a:t> </a:t>
              </a:r>
              <a:r>
                <a:rPr lang="en-US" altLang="zh-CN" sz="2000" i="1" dirty="0" err="1">
                  <a:solidFill>
                    <a:srgbClr val="000099"/>
                  </a:solidFill>
                  <a:latin typeface="Comic Sans MS" panose="030F0702030302020204" pitchFamily="66" charset="0"/>
                </a:rPr>
                <a:t>R</a:t>
              </a:r>
              <a:r>
                <a:rPr lang="en-US" altLang="zh-CN" sz="2800" i="1" baseline="-25000" dirty="0" err="1">
                  <a:solidFill>
                    <a:srgbClr val="000099"/>
                  </a:solidFill>
                  <a:latin typeface="Comic Sans MS" panose="030F0702030302020204" pitchFamily="66" charset="0"/>
                </a:rPr>
                <a:t>s</a:t>
              </a:r>
              <a:r>
                <a:rPr lang="en-US" altLang="zh-CN" sz="2000" i="1" baseline="-25000" dirty="0">
                  <a:solidFill>
                    <a:srgbClr val="000099"/>
                  </a:solidFill>
                  <a:latin typeface="Comic Sans MS" panose="030F0702030302020204" pitchFamily="66" charset="0"/>
                </a:rPr>
                <a:t> </a:t>
              </a:r>
              <a:r>
                <a:rPr lang="en-US" altLang="zh-CN" sz="2000" dirty="0">
                  <a:solidFill>
                    <a:srgbClr val="000099"/>
                  </a:solidFill>
                  <a:latin typeface="Comic Sans MS" panose="030F0702030302020204" pitchFamily="66" charset="0"/>
                </a:rPr>
                <a:t>bits/sec)</a:t>
              </a:r>
            </a:p>
          </p:txBody>
        </p:sp>
        <p:sp>
          <p:nvSpPr>
            <p:cNvPr id="113689" name="Text Box 346"/>
            <p:cNvSpPr txBox="1">
              <a:spLocks noChangeArrowheads="1"/>
            </p:cNvSpPr>
            <p:nvPr/>
          </p:nvSpPr>
          <p:spPr bwMode="auto">
            <a:xfrm>
              <a:off x="3328" y="3786"/>
              <a:ext cx="1860" cy="55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85000"/>
                </a:lnSpc>
              </a:pPr>
              <a:r>
                <a:rPr lang="en-US" altLang="zh-CN" sz="2000" dirty="0">
                  <a:solidFill>
                    <a:srgbClr val="000099"/>
                  </a:solidFill>
                  <a:latin typeface="Comic Sans MS" panose="030F0702030302020204" pitchFamily="66" charset="0"/>
                </a:rPr>
                <a:t> pipe that can carry</a:t>
              </a:r>
            </a:p>
            <a:p>
              <a:pPr algn="ctr">
                <a:lnSpc>
                  <a:spcPct val="85000"/>
                </a:lnSpc>
              </a:pPr>
              <a:r>
                <a:rPr lang="en-US" altLang="zh-CN" sz="2000" dirty="0">
                  <a:solidFill>
                    <a:srgbClr val="000099"/>
                  </a:solidFill>
                  <a:latin typeface="Comic Sans MS" panose="030F0702030302020204" pitchFamily="66" charset="0"/>
                </a:rPr>
                <a:t>fluid at rate</a:t>
              </a:r>
            </a:p>
            <a:p>
              <a:pPr algn="ctr">
                <a:lnSpc>
                  <a:spcPct val="85000"/>
                </a:lnSpc>
              </a:pPr>
              <a:r>
                <a:rPr lang="en-US" altLang="zh-CN" sz="2000" i="1" dirty="0">
                  <a:solidFill>
                    <a:srgbClr val="000099"/>
                  </a:solidFill>
                  <a:latin typeface="Comic Sans MS" panose="030F0702030302020204" pitchFamily="66" charset="0"/>
                </a:rPr>
                <a:t> </a:t>
              </a:r>
              <a:r>
                <a:rPr lang="en-US" altLang="zh-CN" sz="2000" i="1" dirty="0" err="1">
                  <a:solidFill>
                    <a:srgbClr val="000099"/>
                  </a:solidFill>
                  <a:latin typeface="Comic Sans MS" panose="030F0702030302020204" pitchFamily="66" charset="0"/>
                </a:rPr>
                <a:t>R</a:t>
              </a:r>
              <a:r>
                <a:rPr lang="en-US" altLang="zh-CN" sz="2800" i="1" baseline="-25000" dirty="0" err="1">
                  <a:solidFill>
                    <a:srgbClr val="000099"/>
                  </a:solidFill>
                  <a:latin typeface="Comic Sans MS" panose="030F0702030302020204" pitchFamily="66" charset="0"/>
                </a:rPr>
                <a:t>c</a:t>
              </a:r>
              <a:r>
                <a:rPr lang="en-US" altLang="zh-CN" sz="2000" i="1" baseline="-25000" dirty="0">
                  <a:solidFill>
                    <a:srgbClr val="000099"/>
                  </a:solidFill>
                  <a:latin typeface="Comic Sans MS" panose="030F0702030302020204" pitchFamily="66" charset="0"/>
                </a:rPr>
                <a:t> </a:t>
              </a:r>
              <a:r>
                <a:rPr lang="en-US" altLang="zh-CN" sz="2000" dirty="0">
                  <a:solidFill>
                    <a:srgbClr val="000099"/>
                  </a:solidFill>
                  <a:latin typeface="Comic Sans MS" panose="030F0702030302020204" pitchFamily="66" charset="0"/>
                </a:rPr>
                <a:t>bits/sec)</a:t>
              </a:r>
            </a:p>
          </p:txBody>
        </p:sp>
      </p:grpSp>
      <p:pic>
        <p:nvPicPr>
          <p:cNvPr id="113683" name="Picture 60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4213" y="931864"/>
            <a:ext cx="2913062" cy="160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3684" name="AutoShape 351"/>
          <p:cNvSpPr>
            <a:spLocks noChangeArrowheads="1"/>
          </p:cNvSpPr>
          <p:nvPr/>
        </p:nvSpPr>
        <p:spPr bwMode="auto">
          <a:xfrm>
            <a:off x="5256214" y="4308476"/>
            <a:ext cx="1279525" cy="485775"/>
          </a:xfrm>
          <a:prstGeom prst="rightArrow">
            <a:avLst>
              <a:gd name="adj1" fmla="val 50000"/>
              <a:gd name="adj2" fmla="val 65850"/>
            </a:avLst>
          </a:prstGeom>
          <a:gradFill rotWithShape="1">
            <a:gsLst>
              <a:gs pos="0">
                <a:srgbClr val="FFFFFF"/>
              </a:gs>
              <a:gs pos="100000">
                <a:srgbClr val="CC0000"/>
              </a:gs>
            </a:gsLst>
            <a:lin ang="0" scaled="1"/>
          </a:gradFill>
          <a:ln w="9525">
            <a:solidFill>
              <a:srgbClr val="CC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113685" name="AutoShape 349"/>
          <p:cNvSpPr>
            <a:spLocks noChangeArrowheads="1"/>
          </p:cNvSpPr>
          <p:nvPr/>
        </p:nvSpPr>
        <p:spPr bwMode="auto">
          <a:xfrm flipV="1">
            <a:off x="2032001" y="4064001"/>
            <a:ext cx="974725" cy="720725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2912 h 21600"/>
              <a:gd name="T14" fmla="*/ 18227 w 21600"/>
              <a:gd name="T15" fmla="*/ 9246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lnTo>
                  <a:pt x="21600" y="6079"/>
                </a:lnTo>
                <a:close/>
              </a:path>
            </a:pathLst>
          </a:custGeom>
          <a:gradFill rotWithShape="1">
            <a:gsLst>
              <a:gs pos="0">
                <a:srgbClr val="FFFFFF"/>
              </a:gs>
              <a:gs pos="100000">
                <a:srgbClr val="CC0000"/>
              </a:gs>
            </a:gsLst>
            <a:lin ang="0" scaled="1"/>
          </a:gradFill>
          <a:ln w="9525">
            <a:solidFill>
              <a:srgbClr val="CC0000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82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9576660" y="6669360"/>
            <a:ext cx="2016224" cy="18864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>
                <a:solidFill>
                  <a:schemeClr val="accent4"/>
                </a:solidFill>
                <a:ea typeface="宋体" panose="02010600030101010101" pitchFamily="2" charset="-122"/>
              </a:rPr>
              <a:t>1.4 delay,</a:t>
            </a:r>
            <a:r>
              <a:rPr lang="en-US" altLang="zh-CN" sz="1200" dirty="0">
                <a:solidFill>
                  <a:srgbClr val="CC0000"/>
                </a:solidFill>
                <a:ea typeface="宋体" panose="02010600030101010101" pitchFamily="2" charset="-122"/>
              </a:rPr>
              <a:t> loss, throughput</a:t>
            </a:r>
            <a:endParaRPr lang="en-US" altLang="zh-CN" sz="1200" dirty="0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9013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" name="Group 347"/>
          <p:cNvGrpSpPr>
            <a:grpSpLocks/>
          </p:cNvGrpSpPr>
          <p:nvPr/>
        </p:nvGrpSpPr>
        <p:grpSpPr bwMode="auto">
          <a:xfrm>
            <a:off x="5829301" y="4449764"/>
            <a:ext cx="912813" cy="415925"/>
            <a:chOff x="1871277" y="1576300"/>
            <a:chExt cx="1128371" cy="437861"/>
          </a:xfrm>
        </p:grpSpPr>
        <p:sp>
          <p:nvSpPr>
            <p:cNvPr id="158" name="Oval 157"/>
            <p:cNvSpPr>
              <a:spLocks noChangeArrowheads="1"/>
            </p:cNvSpPr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59" name="Rectangle 158"/>
            <p:cNvSpPr/>
            <p:nvPr/>
          </p:nvSpPr>
          <p:spPr bwMode="auto">
            <a:xfrm>
              <a:off x="1871277" y="1740080"/>
              <a:ext cx="1128371" cy="115314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60" name="Oval 159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61" name="Freeform 160"/>
            <p:cNvSpPr/>
            <p:nvPr/>
          </p:nvSpPr>
          <p:spPr bwMode="auto">
            <a:xfrm>
              <a:off x="2159748" y="1673231"/>
              <a:ext cx="547504" cy="160438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62" name="Freeform 161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63" name="Freeform 162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64" name="Freeform 163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165" name="Straight Connector 164"/>
            <p:cNvCxnSpPr>
              <a:cxnSpLocks noChangeShapeType="1"/>
              <a:endCxn id="160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66" name="Straight Connector 165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114690" name="Group 347"/>
          <p:cNvGrpSpPr>
            <a:grpSpLocks/>
          </p:cNvGrpSpPr>
          <p:nvPr/>
        </p:nvGrpSpPr>
        <p:grpSpPr bwMode="auto">
          <a:xfrm>
            <a:off x="5783264" y="2581276"/>
            <a:ext cx="911225" cy="415925"/>
            <a:chOff x="1871277" y="1576300"/>
            <a:chExt cx="1128371" cy="437861"/>
          </a:xfrm>
        </p:grpSpPr>
        <p:sp>
          <p:nvSpPr>
            <p:cNvPr id="148" name="Oval 147"/>
            <p:cNvSpPr>
              <a:spLocks noChangeArrowheads="1"/>
            </p:cNvSpPr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49" name="Rectangle 148"/>
            <p:cNvSpPr/>
            <p:nvPr/>
          </p:nvSpPr>
          <p:spPr bwMode="auto">
            <a:xfrm>
              <a:off x="1871277" y="1740080"/>
              <a:ext cx="1128371" cy="115315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50" name="Oval 149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51" name="Freeform 150"/>
            <p:cNvSpPr/>
            <p:nvPr/>
          </p:nvSpPr>
          <p:spPr bwMode="auto">
            <a:xfrm>
              <a:off x="2160249" y="1673231"/>
              <a:ext cx="548460" cy="160438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52" name="Freeform 151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53" name="Freeform 152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54" name="Freeform 153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155" name="Straight Connector 154"/>
            <p:cNvCxnSpPr>
              <a:cxnSpLocks noChangeShapeType="1"/>
              <a:endCxn id="150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6" name="Straight Connector 155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114707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4D93734B-0AA1-4023-A8D0-79C4792B76B2}" type="slidenum">
              <a:rPr lang="en-US" altLang="zh-CN" sz="1200" smtClean="0">
                <a:solidFill>
                  <a:schemeClr val="accent4"/>
                </a:solidFill>
                <a:latin typeface="Tahoma" panose="020B0604030504040204" pitchFamily="34" charset="0"/>
              </a:rPr>
              <a:pPr/>
              <a:t>59</a:t>
            </a:fld>
            <a:endParaRPr lang="en-US" altLang="zh-CN" sz="1200" dirty="0">
              <a:solidFill>
                <a:schemeClr val="accent4"/>
              </a:solidFill>
              <a:latin typeface="Tahoma" panose="020B0604030504040204" pitchFamily="34" charset="0"/>
            </a:endParaRPr>
          </a:p>
        </p:txBody>
      </p:sp>
      <p:sp>
        <p:nvSpPr>
          <p:cNvPr id="114694" name="Rectangle 3"/>
          <p:cNvSpPr>
            <a:spLocks noGrp="1" noChangeArrowheads="1"/>
          </p:cNvSpPr>
          <p:nvPr>
            <p:ph type="title" idx="4294967295"/>
          </p:nvPr>
        </p:nvSpPr>
        <p:spPr>
          <a:xfrm>
            <a:off x="2079626" y="65980"/>
            <a:ext cx="4151784" cy="1143000"/>
          </a:xfrm>
        </p:spPr>
        <p:txBody>
          <a:bodyPr/>
          <a:lstStyle/>
          <a:p>
            <a:pPr eaLnBrk="1" hangingPunct="1"/>
            <a:r>
              <a:rPr lang="en-US" altLang="zh-CN" dirty="0"/>
              <a:t>Throughput (more)</a:t>
            </a:r>
          </a:p>
        </p:txBody>
      </p:sp>
      <p:sp>
        <p:nvSpPr>
          <p:cNvPr id="114695" name="Rectangle 4"/>
          <p:cNvSpPr>
            <a:spLocks noGrp="1" noChangeArrowheads="1"/>
          </p:cNvSpPr>
          <p:nvPr>
            <p:ph type="body" idx="4294967295"/>
          </p:nvPr>
        </p:nvSpPr>
        <p:spPr>
          <a:xfrm>
            <a:off x="2079626" y="1366838"/>
            <a:ext cx="8150225" cy="554038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Char char="n"/>
            </a:pPr>
            <a:r>
              <a:rPr lang="en-US" altLang="zh-CN" i="1" dirty="0" err="1">
                <a:solidFill>
                  <a:srgbClr val="CC0000"/>
                </a:solidFill>
              </a:rPr>
              <a:t>R</a:t>
            </a:r>
            <a:r>
              <a:rPr lang="en-US" altLang="zh-CN" i="1" baseline="-25000" dirty="0" err="1">
                <a:solidFill>
                  <a:srgbClr val="CC0000"/>
                </a:solidFill>
              </a:rPr>
              <a:t>s</a:t>
            </a:r>
            <a:r>
              <a:rPr lang="en-US" altLang="zh-CN" i="1" dirty="0">
                <a:solidFill>
                  <a:srgbClr val="CC0000"/>
                </a:solidFill>
              </a:rPr>
              <a:t> &lt; </a:t>
            </a:r>
            <a:r>
              <a:rPr lang="en-US" altLang="zh-CN" i="1" dirty="0" err="1">
                <a:solidFill>
                  <a:srgbClr val="CC0000"/>
                </a:solidFill>
              </a:rPr>
              <a:t>R</a:t>
            </a:r>
            <a:r>
              <a:rPr lang="en-US" altLang="zh-CN" i="1" baseline="-25000" dirty="0" err="1">
                <a:solidFill>
                  <a:srgbClr val="CC0000"/>
                </a:solidFill>
              </a:rPr>
              <a:t>c</a:t>
            </a:r>
            <a:r>
              <a:rPr lang="en-US" altLang="zh-CN" i="1" dirty="0">
                <a:solidFill>
                  <a:srgbClr val="FF3300"/>
                </a:solidFill>
              </a:rPr>
              <a:t>  </a:t>
            </a:r>
            <a:r>
              <a:rPr lang="en-US" altLang="zh-CN" dirty="0"/>
              <a:t>What is average end-end throughput?</a:t>
            </a:r>
          </a:p>
        </p:txBody>
      </p:sp>
      <p:pic>
        <p:nvPicPr>
          <p:cNvPr id="114692" name="Picture 208" descr="underline_base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1" y="892175"/>
            <a:ext cx="4570413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14693" name="Group 140"/>
          <p:cNvGrpSpPr>
            <a:grpSpLocks/>
          </p:cNvGrpSpPr>
          <p:nvPr/>
        </p:nvGrpSpPr>
        <p:grpSpPr bwMode="auto">
          <a:xfrm>
            <a:off x="3138489" y="2254250"/>
            <a:ext cx="352425" cy="876300"/>
            <a:chOff x="4140" y="429"/>
            <a:chExt cx="1425" cy="2396"/>
          </a:xfrm>
        </p:grpSpPr>
        <p:sp>
          <p:nvSpPr>
            <p:cNvPr id="114786" name="Freeform 141"/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3 w 354"/>
                <a:gd name="T1" fmla="*/ 0 h 2742"/>
                <a:gd name="T2" fmla="*/ 15 w 354"/>
                <a:gd name="T3" fmla="*/ 27 h 2742"/>
                <a:gd name="T4" fmla="*/ 15 w 354"/>
                <a:gd name="T5" fmla="*/ 205 h 2742"/>
                <a:gd name="T6" fmla="*/ 0 w 354"/>
                <a:gd name="T7" fmla="*/ 215 h 2742"/>
                <a:gd name="T8" fmla="*/ 3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787" name="Rectangle 142"/>
            <p:cNvSpPr>
              <a:spLocks noChangeArrowheads="1"/>
            </p:cNvSpPr>
            <p:nvPr/>
          </p:nvSpPr>
          <p:spPr bwMode="auto">
            <a:xfrm>
              <a:off x="4204" y="429"/>
              <a:ext cx="1046" cy="2283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/>
            </a:p>
          </p:txBody>
        </p:sp>
        <p:sp>
          <p:nvSpPr>
            <p:cNvPr id="114788" name="Freeform 143"/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9 w 211"/>
                <a:gd name="T3" fmla="*/ 18 h 2537"/>
                <a:gd name="T4" fmla="*/ 2 w 211"/>
                <a:gd name="T5" fmla="*/ 196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789" name="Freeform 144"/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1 h 226"/>
                <a:gd name="T4" fmla="*/ 14 w 328"/>
                <a:gd name="T5" fmla="*/ 19 h 226"/>
                <a:gd name="T6" fmla="*/ 0 w 328"/>
                <a:gd name="T7" fmla="*/ 8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790" name="Rectangle 145"/>
            <p:cNvSpPr>
              <a:spLocks noChangeArrowheads="1"/>
            </p:cNvSpPr>
            <p:nvPr/>
          </p:nvSpPr>
          <p:spPr bwMode="auto">
            <a:xfrm>
              <a:off x="4211" y="694"/>
              <a:ext cx="597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/>
            </a:p>
          </p:txBody>
        </p:sp>
        <p:grpSp>
          <p:nvGrpSpPr>
            <p:cNvPr id="114791" name="Group 146"/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114816" name="AutoShape 147"/>
              <p:cNvSpPr>
                <a:spLocks noChangeArrowheads="1"/>
              </p:cNvSpPr>
              <p:nvPr/>
            </p:nvSpPr>
            <p:spPr bwMode="auto">
              <a:xfrm>
                <a:off x="615" y="2568"/>
                <a:ext cx="721" cy="137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/>
              </a:p>
            </p:txBody>
          </p:sp>
          <p:sp>
            <p:nvSpPr>
              <p:cNvPr id="114817" name="AutoShape 148"/>
              <p:cNvSpPr>
                <a:spLocks noChangeArrowheads="1"/>
              </p:cNvSpPr>
              <p:nvPr/>
            </p:nvSpPr>
            <p:spPr bwMode="auto">
              <a:xfrm>
                <a:off x="631" y="2584"/>
                <a:ext cx="689" cy="10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/>
              </a:p>
            </p:txBody>
          </p:sp>
        </p:grpSp>
        <p:sp>
          <p:nvSpPr>
            <p:cNvPr id="114792" name="Rectangle 149"/>
            <p:cNvSpPr>
              <a:spLocks noChangeArrowheads="1"/>
            </p:cNvSpPr>
            <p:nvPr/>
          </p:nvSpPr>
          <p:spPr bwMode="auto">
            <a:xfrm>
              <a:off x="4223" y="1019"/>
              <a:ext cx="597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/>
            </a:p>
          </p:txBody>
        </p:sp>
        <p:grpSp>
          <p:nvGrpSpPr>
            <p:cNvPr id="114793" name="Group 150"/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114814" name="AutoShape 151"/>
              <p:cNvSpPr>
                <a:spLocks noChangeArrowheads="1"/>
              </p:cNvSpPr>
              <p:nvPr/>
            </p:nvSpPr>
            <p:spPr bwMode="auto">
              <a:xfrm>
                <a:off x="617" y="2567"/>
                <a:ext cx="721" cy="14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/>
              </a:p>
            </p:txBody>
          </p:sp>
          <p:sp>
            <p:nvSpPr>
              <p:cNvPr id="114815" name="AutoShape 152"/>
              <p:cNvSpPr>
                <a:spLocks noChangeArrowheads="1"/>
              </p:cNvSpPr>
              <p:nvPr/>
            </p:nvSpPr>
            <p:spPr bwMode="auto">
              <a:xfrm>
                <a:off x="634" y="2585"/>
                <a:ext cx="689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/>
              </a:p>
            </p:txBody>
          </p:sp>
        </p:grpSp>
        <p:sp>
          <p:nvSpPr>
            <p:cNvPr id="114794" name="Rectangle 153"/>
            <p:cNvSpPr>
              <a:spLocks noChangeArrowheads="1"/>
            </p:cNvSpPr>
            <p:nvPr/>
          </p:nvSpPr>
          <p:spPr bwMode="auto">
            <a:xfrm>
              <a:off x="4217" y="1358"/>
              <a:ext cx="597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/>
            </a:p>
          </p:txBody>
        </p:sp>
        <p:sp>
          <p:nvSpPr>
            <p:cNvPr id="114795" name="Rectangle 154"/>
            <p:cNvSpPr>
              <a:spLocks noChangeArrowheads="1"/>
            </p:cNvSpPr>
            <p:nvPr/>
          </p:nvSpPr>
          <p:spPr bwMode="auto">
            <a:xfrm>
              <a:off x="4230" y="1653"/>
              <a:ext cx="597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/>
            </a:p>
          </p:txBody>
        </p:sp>
        <p:grpSp>
          <p:nvGrpSpPr>
            <p:cNvPr id="114796" name="Group 155"/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114812" name="AutoShape 156"/>
              <p:cNvSpPr>
                <a:spLocks noChangeArrowheads="1"/>
              </p:cNvSpPr>
              <p:nvPr/>
            </p:nvSpPr>
            <p:spPr bwMode="auto">
              <a:xfrm>
                <a:off x="616" y="2568"/>
                <a:ext cx="720" cy="14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/>
              </a:p>
            </p:txBody>
          </p:sp>
          <p:sp>
            <p:nvSpPr>
              <p:cNvPr id="114813" name="AutoShape 157"/>
              <p:cNvSpPr>
                <a:spLocks noChangeArrowheads="1"/>
              </p:cNvSpPr>
              <p:nvPr/>
            </p:nvSpPr>
            <p:spPr bwMode="auto">
              <a:xfrm>
                <a:off x="632" y="2584"/>
                <a:ext cx="688" cy="10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/>
              </a:p>
            </p:txBody>
          </p:sp>
        </p:grpSp>
        <p:sp>
          <p:nvSpPr>
            <p:cNvPr id="114797" name="Freeform 158"/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0 h 226"/>
                <a:gd name="T4" fmla="*/ 14 w 328"/>
                <a:gd name="T5" fmla="*/ 17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114798" name="Group 159"/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114810" name="AutoShape 160"/>
              <p:cNvSpPr>
                <a:spLocks noChangeArrowheads="1"/>
              </p:cNvSpPr>
              <p:nvPr/>
            </p:nvSpPr>
            <p:spPr bwMode="auto">
              <a:xfrm>
                <a:off x="611" y="2569"/>
                <a:ext cx="728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/>
              </a:p>
            </p:txBody>
          </p:sp>
          <p:sp>
            <p:nvSpPr>
              <p:cNvPr id="114811" name="AutoShape 161"/>
              <p:cNvSpPr>
                <a:spLocks noChangeArrowheads="1"/>
              </p:cNvSpPr>
              <p:nvPr/>
            </p:nvSpPr>
            <p:spPr bwMode="auto">
              <a:xfrm>
                <a:off x="627" y="2586"/>
                <a:ext cx="696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/>
              </a:p>
            </p:txBody>
          </p:sp>
        </p:grpSp>
        <p:sp>
          <p:nvSpPr>
            <p:cNvPr id="114799" name="Rectangle 162"/>
            <p:cNvSpPr>
              <a:spLocks noChangeArrowheads="1"/>
            </p:cNvSpPr>
            <p:nvPr/>
          </p:nvSpPr>
          <p:spPr bwMode="auto">
            <a:xfrm>
              <a:off x="5250" y="429"/>
              <a:ext cx="71" cy="2287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/>
            </a:p>
          </p:txBody>
        </p:sp>
        <p:sp>
          <p:nvSpPr>
            <p:cNvPr id="114800" name="Freeform 163"/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4 w 296"/>
                <a:gd name="T3" fmla="*/ 10 h 256"/>
                <a:gd name="T4" fmla="*/ 14 w 296"/>
                <a:gd name="T5" fmla="*/ 19 h 256"/>
                <a:gd name="T6" fmla="*/ 0 w 296"/>
                <a:gd name="T7" fmla="*/ 7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801" name="Freeform 164"/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4 w 304"/>
                <a:gd name="T3" fmla="*/ 13 h 288"/>
                <a:gd name="T4" fmla="*/ 13 w 304"/>
                <a:gd name="T5" fmla="*/ 23 h 288"/>
                <a:gd name="T6" fmla="*/ 2 w 304"/>
                <a:gd name="T7" fmla="*/ 1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802" name="Oval 165"/>
            <p:cNvSpPr>
              <a:spLocks noChangeArrowheads="1"/>
            </p:cNvSpPr>
            <p:nvPr/>
          </p:nvSpPr>
          <p:spPr bwMode="auto">
            <a:xfrm>
              <a:off x="5520" y="2612"/>
              <a:ext cx="45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/>
            </a:p>
          </p:txBody>
        </p:sp>
        <p:sp>
          <p:nvSpPr>
            <p:cNvPr id="114803" name="Freeform 166"/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9 h 240"/>
                <a:gd name="T2" fmla="*/ 2 w 306"/>
                <a:gd name="T3" fmla="*/ 19 h 240"/>
                <a:gd name="T4" fmla="*/ 14 w 306"/>
                <a:gd name="T5" fmla="*/ 9 h 240"/>
                <a:gd name="T6" fmla="*/ 14 w 306"/>
                <a:gd name="T7" fmla="*/ 0 h 240"/>
                <a:gd name="T8" fmla="*/ 0 w 306"/>
                <a:gd name="T9" fmla="*/ 9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804" name="AutoShape 167"/>
            <p:cNvSpPr>
              <a:spLocks noChangeArrowheads="1"/>
            </p:cNvSpPr>
            <p:nvPr/>
          </p:nvSpPr>
          <p:spPr bwMode="auto">
            <a:xfrm>
              <a:off x="4140" y="2677"/>
              <a:ext cx="1200" cy="148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/>
            </a:p>
          </p:txBody>
        </p:sp>
        <p:sp>
          <p:nvSpPr>
            <p:cNvPr id="114805" name="AutoShape 168"/>
            <p:cNvSpPr>
              <a:spLocks noChangeArrowheads="1"/>
            </p:cNvSpPr>
            <p:nvPr/>
          </p:nvSpPr>
          <p:spPr bwMode="auto">
            <a:xfrm>
              <a:off x="4204" y="2712"/>
              <a:ext cx="1072" cy="82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/>
            </a:p>
          </p:txBody>
        </p:sp>
        <p:sp>
          <p:nvSpPr>
            <p:cNvPr id="114806" name="Oval 169"/>
            <p:cNvSpPr>
              <a:spLocks noChangeArrowheads="1"/>
            </p:cNvSpPr>
            <p:nvPr/>
          </p:nvSpPr>
          <p:spPr bwMode="auto">
            <a:xfrm>
              <a:off x="4307" y="2382"/>
              <a:ext cx="160" cy="143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/>
            </a:p>
          </p:txBody>
        </p:sp>
        <p:sp>
          <p:nvSpPr>
            <p:cNvPr id="114807" name="Oval 170"/>
            <p:cNvSpPr>
              <a:spLocks noChangeArrowheads="1"/>
            </p:cNvSpPr>
            <p:nvPr/>
          </p:nvSpPr>
          <p:spPr bwMode="auto">
            <a:xfrm>
              <a:off x="4487" y="2382"/>
              <a:ext cx="160" cy="14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endParaRPr lang="zh-CN" altLang="zh-CN" sz="1800">
                <a:solidFill>
                  <a:srgbClr val="FF0000"/>
                </a:solidFill>
              </a:endParaRPr>
            </a:p>
          </p:txBody>
        </p:sp>
        <p:sp>
          <p:nvSpPr>
            <p:cNvPr id="114808" name="Oval 171"/>
            <p:cNvSpPr>
              <a:spLocks noChangeArrowheads="1"/>
            </p:cNvSpPr>
            <p:nvPr/>
          </p:nvSpPr>
          <p:spPr bwMode="auto">
            <a:xfrm>
              <a:off x="4660" y="2382"/>
              <a:ext cx="160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/>
            </a:p>
          </p:txBody>
        </p:sp>
        <p:sp>
          <p:nvSpPr>
            <p:cNvPr id="114809" name="Rectangle 172"/>
            <p:cNvSpPr>
              <a:spLocks noChangeArrowheads="1"/>
            </p:cNvSpPr>
            <p:nvPr/>
          </p:nvSpPr>
          <p:spPr bwMode="auto">
            <a:xfrm>
              <a:off x="5064" y="1835"/>
              <a:ext cx="83" cy="760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/>
            </a:p>
          </p:txBody>
        </p:sp>
      </p:grpSp>
      <p:grpSp>
        <p:nvGrpSpPr>
          <p:cNvPr id="114696" name="Group 34"/>
          <p:cNvGrpSpPr>
            <a:grpSpLocks/>
          </p:cNvGrpSpPr>
          <p:nvPr/>
        </p:nvGrpSpPr>
        <p:grpSpPr bwMode="auto">
          <a:xfrm>
            <a:off x="3590926" y="2606676"/>
            <a:ext cx="2136775" cy="307975"/>
            <a:chOff x="2249" y="3430"/>
            <a:chExt cx="1389" cy="256"/>
          </a:xfrm>
        </p:grpSpPr>
        <p:sp>
          <p:nvSpPr>
            <p:cNvPr id="256035" name="Oval 35"/>
            <p:cNvSpPr>
              <a:spLocks noChangeArrowheads="1"/>
            </p:cNvSpPr>
            <p:nvPr/>
          </p:nvSpPr>
          <p:spPr bwMode="auto">
            <a:xfrm>
              <a:off x="3569" y="3433"/>
              <a:ext cx="69" cy="253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50000">
                  <a:schemeClr val="folHlink"/>
                </a:gs>
                <a:gs pos="100000">
                  <a:schemeClr val="bg1"/>
                </a:gs>
              </a:gsLst>
              <a:lin ang="54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256036" name="Rectangle 36"/>
            <p:cNvSpPr>
              <a:spLocks noChangeArrowheads="1"/>
            </p:cNvSpPr>
            <p:nvPr/>
          </p:nvSpPr>
          <p:spPr bwMode="auto">
            <a:xfrm>
              <a:off x="2275" y="3433"/>
              <a:ext cx="1326" cy="253"/>
            </a:xfrm>
            <a:prstGeom prst="rect">
              <a:avLst/>
            </a:prstGeom>
            <a:gradFill rotWithShape="1">
              <a:gsLst>
                <a:gs pos="0">
                  <a:schemeClr val="bg1"/>
                </a:gs>
                <a:gs pos="50000">
                  <a:schemeClr val="folHlink"/>
                </a:gs>
                <a:gs pos="100000">
                  <a:schemeClr val="bg1"/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14784" name="Oval 37"/>
            <p:cNvSpPr>
              <a:spLocks noChangeArrowheads="1"/>
            </p:cNvSpPr>
            <p:nvPr/>
          </p:nvSpPr>
          <p:spPr bwMode="auto">
            <a:xfrm>
              <a:off x="2249" y="3430"/>
              <a:ext cx="69" cy="253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56038" name="Rectangle 38"/>
            <p:cNvSpPr>
              <a:spLocks noChangeArrowheads="1"/>
            </p:cNvSpPr>
            <p:nvPr/>
          </p:nvSpPr>
          <p:spPr bwMode="auto">
            <a:xfrm>
              <a:off x="3562" y="3438"/>
              <a:ext cx="44" cy="245"/>
            </a:xfrm>
            <a:prstGeom prst="rect">
              <a:avLst/>
            </a:prstGeom>
            <a:gradFill rotWithShape="1">
              <a:gsLst>
                <a:gs pos="0">
                  <a:schemeClr val="bg1"/>
                </a:gs>
                <a:gs pos="50000">
                  <a:schemeClr val="folHlink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endParaRPr>
            </a:p>
          </p:txBody>
        </p:sp>
      </p:grpSp>
      <p:sp>
        <p:nvSpPr>
          <p:cNvPr id="114697" name="Text Box 39"/>
          <p:cNvSpPr txBox="1">
            <a:spLocks noChangeArrowheads="1"/>
          </p:cNvSpPr>
          <p:nvPr/>
        </p:nvSpPr>
        <p:spPr bwMode="auto">
          <a:xfrm>
            <a:off x="3379789" y="2562226"/>
            <a:ext cx="258603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zh-CN" sz="2000">
                <a:solidFill>
                  <a:srgbClr val="000099"/>
                </a:solidFill>
                <a:latin typeface="Comic Sans MS" panose="030F0702030302020204" pitchFamily="66" charset="0"/>
              </a:rPr>
              <a:t>  R</a:t>
            </a:r>
            <a:r>
              <a:rPr lang="en-US" altLang="zh-CN" sz="2800" baseline="-25000">
                <a:solidFill>
                  <a:srgbClr val="000099"/>
                </a:solidFill>
                <a:latin typeface="Comic Sans MS" panose="030F0702030302020204" pitchFamily="66" charset="0"/>
              </a:rPr>
              <a:t>s</a:t>
            </a:r>
            <a:r>
              <a:rPr lang="en-US" altLang="zh-CN" sz="2000" baseline="-2500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  <a:r>
              <a:rPr lang="en-US" altLang="zh-CN" sz="2000">
                <a:solidFill>
                  <a:srgbClr val="000099"/>
                </a:solidFill>
                <a:latin typeface="Comic Sans MS" panose="030F0702030302020204" pitchFamily="66" charset="0"/>
              </a:rPr>
              <a:t>bits/sec</a:t>
            </a:r>
          </a:p>
        </p:txBody>
      </p:sp>
      <p:sp>
        <p:nvSpPr>
          <p:cNvPr id="114698" name="AutoShape 42"/>
          <p:cNvSpPr>
            <a:spLocks noChangeArrowheads="1"/>
          </p:cNvSpPr>
          <p:nvPr/>
        </p:nvSpPr>
        <p:spPr bwMode="auto">
          <a:xfrm flipV="1">
            <a:off x="2779713" y="2374900"/>
            <a:ext cx="895350" cy="56515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2912 h 21600"/>
              <a:gd name="T14" fmla="*/ 18227 w 21600"/>
              <a:gd name="T15" fmla="*/ 9246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lnTo>
                  <a:pt x="21600" y="6079"/>
                </a:lnTo>
                <a:close/>
              </a:path>
            </a:pathLst>
          </a:custGeom>
          <a:gradFill rotWithShape="1">
            <a:gsLst>
              <a:gs pos="0">
                <a:srgbClr val="FFFFFF"/>
              </a:gs>
              <a:gs pos="100000">
                <a:srgbClr val="CC0000"/>
              </a:gs>
            </a:gsLst>
            <a:lin ang="0" scaled="1"/>
          </a:gradFill>
          <a:ln w="9525">
            <a:solidFill>
              <a:srgbClr val="CC0000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114699" name="AutoShape 43"/>
          <p:cNvSpPr>
            <a:spLocks noChangeArrowheads="1"/>
          </p:cNvSpPr>
          <p:nvPr/>
        </p:nvSpPr>
        <p:spPr bwMode="auto">
          <a:xfrm>
            <a:off x="9013826" y="2581276"/>
            <a:ext cx="817563" cy="379413"/>
          </a:xfrm>
          <a:prstGeom prst="rightArrow">
            <a:avLst>
              <a:gd name="adj1" fmla="val 50000"/>
              <a:gd name="adj2" fmla="val 53870"/>
            </a:avLst>
          </a:prstGeom>
          <a:gradFill rotWithShape="1">
            <a:gsLst>
              <a:gs pos="0">
                <a:srgbClr val="FFFFFF"/>
              </a:gs>
              <a:gs pos="100000">
                <a:srgbClr val="CC0000"/>
              </a:gs>
            </a:gsLst>
            <a:lin ang="0" scaled="1"/>
          </a:gradFill>
          <a:ln w="9525">
            <a:solidFill>
              <a:srgbClr val="CC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grpSp>
        <p:nvGrpSpPr>
          <p:cNvPr id="114700" name="Group 54"/>
          <p:cNvGrpSpPr>
            <a:grpSpLocks/>
          </p:cNvGrpSpPr>
          <p:nvPr/>
        </p:nvGrpSpPr>
        <p:grpSpPr bwMode="auto">
          <a:xfrm>
            <a:off x="6964364" y="2473326"/>
            <a:ext cx="2790825" cy="569913"/>
            <a:chOff x="3130" y="3069"/>
            <a:chExt cx="1911" cy="366"/>
          </a:xfrm>
        </p:grpSpPr>
        <p:grpSp>
          <p:nvGrpSpPr>
            <p:cNvPr id="114776" name="Group 45"/>
            <p:cNvGrpSpPr>
              <a:grpSpLocks/>
            </p:cNvGrpSpPr>
            <p:nvPr/>
          </p:nvGrpSpPr>
          <p:grpSpPr bwMode="auto">
            <a:xfrm>
              <a:off x="3130" y="3069"/>
              <a:ext cx="1765" cy="366"/>
              <a:chOff x="2249" y="3430"/>
              <a:chExt cx="1389" cy="256"/>
            </a:xfrm>
          </p:grpSpPr>
          <p:sp>
            <p:nvSpPr>
              <p:cNvPr id="256046" name="Oval 46"/>
              <p:cNvSpPr>
                <a:spLocks noChangeArrowheads="1"/>
              </p:cNvSpPr>
              <p:nvPr/>
            </p:nvSpPr>
            <p:spPr bwMode="auto">
              <a:xfrm>
                <a:off x="3569" y="3433"/>
                <a:ext cx="69" cy="253"/>
              </a:xfrm>
              <a:prstGeom prst="ellipse">
                <a:avLst/>
              </a:prstGeom>
              <a:gradFill rotWithShape="1">
                <a:gsLst>
                  <a:gs pos="0">
                    <a:schemeClr val="bg1"/>
                  </a:gs>
                  <a:gs pos="50000">
                    <a:schemeClr val="folHlink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56047" name="Rectangle 47"/>
              <p:cNvSpPr>
                <a:spLocks noChangeArrowheads="1"/>
              </p:cNvSpPr>
              <p:nvPr/>
            </p:nvSpPr>
            <p:spPr bwMode="auto">
              <a:xfrm>
                <a:off x="2275" y="3433"/>
                <a:ext cx="1329" cy="253"/>
              </a:xfrm>
              <a:prstGeom prst="rect">
                <a:avLst/>
              </a:prstGeom>
              <a:gradFill rotWithShape="1">
                <a:gsLst>
                  <a:gs pos="0">
                    <a:schemeClr val="bg1"/>
                  </a:gs>
                  <a:gs pos="50000">
                    <a:schemeClr val="folHlink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14780" name="Oval 48"/>
              <p:cNvSpPr>
                <a:spLocks noChangeArrowheads="1"/>
              </p:cNvSpPr>
              <p:nvPr/>
            </p:nvSpPr>
            <p:spPr bwMode="auto">
              <a:xfrm>
                <a:off x="2249" y="3430"/>
                <a:ext cx="69" cy="253"/>
              </a:xfrm>
              <a:prstGeom prst="ellipse">
                <a:avLst/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56049" name="Rectangle 49"/>
              <p:cNvSpPr>
                <a:spLocks noChangeArrowheads="1"/>
              </p:cNvSpPr>
              <p:nvPr/>
            </p:nvSpPr>
            <p:spPr bwMode="auto">
              <a:xfrm>
                <a:off x="3562" y="3438"/>
                <a:ext cx="44" cy="246"/>
              </a:xfrm>
              <a:prstGeom prst="rect">
                <a:avLst/>
              </a:prstGeom>
              <a:gradFill rotWithShape="1">
                <a:gsLst>
                  <a:gs pos="0">
                    <a:schemeClr val="bg1"/>
                  </a:gs>
                  <a:gs pos="50000">
                    <a:schemeClr val="folHlink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114777" name="Text Box 50"/>
            <p:cNvSpPr txBox="1">
              <a:spLocks noChangeArrowheads="1"/>
            </p:cNvSpPr>
            <p:nvPr/>
          </p:nvSpPr>
          <p:spPr bwMode="auto">
            <a:xfrm>
              <a:off x="3181" y="3135"/>
              <a:ext cx="1860" cy="2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zh-CN" sz="2000">
                  <a:solidFill>
                    <a:srgbClr val="000099"/>
                  </a:solidFill>
                  <a:latin typeface="Comic Sans MS" panose="030F0702030302020204" pitchFamily="66" charset="0"/>
                </a:rPr>
                <a:t>R</a:t>
              </a:r>
              <a:r>
                <a:rPr lang="en-US" altLang="zh-CN" sz="2800" baseline="-25000">
                  <a:solidFill>
                    <a:srgbClr val="000099"/>
                  </a:solidFill>
                  <a:latin typeface="Comic Sans MS" panose="030F0702030302020204" pitchFamily="66" charset="0"/>
                </a:rPr>
                <a:t>c</a:t>
              </a:r>
              <a:r>
                <a:rPr lang="en-US" altLang="zh-CN" sz="2000" baseline="-25000">
                  <a:solidFill>
                    <a:srgbClr val="000099"/>
                  </a:solidFill>
                  <a:latin typeface="Comic Sans MS" panose="030F0702030302020204" pitchFamily="66" charset="0"/>
                </a:rPr>
                <a:t> </a:t>
              </a:r>
              <a:r>
                <a:rPr lang="en-US" altLang="zh-CN" sz="2000">
                  <a:solidFill>
                    <a:srgbClr val="000099"/>
                  </a:solidFill>
                  <a:latin typeface="Comic Sans MS" panose="030F0702030302020204" pitchFamily="66" charset="0"/>
                </a:rPr>
                <a:t>bits/sec</a:t>
              </a:r>
            </a:p>
          </p:txBody>
        </p:sp>
      </p:grpSp>
      <p:sp>
        <p:nvSpPr>
          <p:cNvPr id="25623" name="Rectangle 56"/>
          <p:cNvSpPr>
            <a:spLocks noChangeArrowheads="1"/>
          </p:cNvSpPr>
          <p:nvPr/>
        </p:nvSpPr>
        <p:spPr bwMode="auto">
          <a:xfrm>
            <a:off x="2079626" y="3330575"/>
            <a:ext cx="8062913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1313" indent="-341313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457200" indent="-457200">
              <a:spcBef>
                <a:spcPct val="200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  <a:buChar char="n"/>
            </a:pPr>
            <a:r>
              <a:rPr lang="en-US" altLang="zh-CN" sz="2800" i="1" dirty="0" err="1">
                <a:solidFill>
                  <a:srgbClr val="CC0000"/>
                </a:solidFill>
                <a:latin typeface="Gill Sans MT" panose="020B0502020104020203" pitchFamily="34" charset="0"/>
              </a:rPr>
              <a:t>R</a:t>
            </a:r>
            <a:r>
              <a:rPr lang="en-US" altLang="zh-CN" sz="2800" i="1" baseline="-25000" dirty="0" err="1">
                <a:solidFill>
                  <a:srgbClr val="CC0000"/>
                </a:solidFill>
                <a:latin typeface="Gill Sans MT" panose="020B0502020104020203" pitchFamily="34" charset="0"/>
              </a:rPr>
              <a:t>s</a:t>
            </a:r>
            <a:r>
              <a:rPr lang="en-US" altLang="zh-CN" sz="2800" i="1" dirty="0">
                <a:solidFill>
                  <a:srgbClr val="CC0000"/>
                </a:solidFill>
                <a:latin typeface="Gill Sans MT" panose="020B0502020104020203" pitchFamily="34" charset="0"/>
              </a:rPr>
              <a:t> &gt; </a:t>
            </a:r>
            <a:r>
              <a:rPr lang="en-US" altLang="zh-CN" sz="2800" i="1" dirty="0" err="1">
                <a:solidFill>
                  <a:srgbClr val="CC0000"/>
                </a:solidFill>
                <a:latin typeface="Gill Sans MT" panose="020B0502020104020203" pitchFamily="34" charset="0"/>
              </a:rPr>
              <a:t>R</a:t>
            </a:r>
            <a:r>
              <a:rPr lang="en-US" altLang="zh-CN" sz="2800" i="1" baseline="-25000" dirty="0" err="1">
                <a:solidFill>
                  <a:srgbClr val="CC0000"/>
                </a:solidFill>
                <a:latin typeface="Gill Sans MT" panose="020B0502020104020203" pitchFamily="34" charset="0"/>
              </a:rPr>
              <a:t>c</a:t>
            </a:r>
            <a:r>
              <a:rPr lang="en-US" altLang="zh-CN" sz="2800" i="1" dirty="0">
                <a:solidFill>
                  <a:srgbClr val="FF3300"/>
                </a:solidFill>
                <a:latin typeface="Gill Sans MT" panose="020B0502020104020203" pitchFamily="34" charset="0"/>
              </a:rPr>
              <a:t>  </a:t>
            </a:r>
            <a:r>
              <a:rPr lang="en-US" altLang="zh-CN" sz="2800" dirty="0">
                <a:solidFill>
                  <a:srgbClr val="000099"/>
                </a:solidFill>
                <a:latin typeface="Comic Sans MS" panose="030F0702030302020204" pitchFamily="66" charset="0"/>
              </a:rPr>
              <a:t>What is average end-end throughput?</a:t>
            </a:r>
          </a:p>
        </p:txBody>
      </p:sp>
      <p:grpSp>
        <p:nvGrpSpPr>
          <p:cNvPr id="13" name="Group 209"/>
          <p:cNvGrpSpPr>
            <a:grpSpLocks/>
          </p:cNvGrpSpPr>
          <p:nvPr/>
        </p:nvGrpSpPr>
        <p:grpSpPr bwMode="auto">
          <a:xfrm>
            <a:off x="1199456" y="5084763"/>
            <a:ext cx="9937104" cy="1293812"/>
            <a:chOff x="186" y="3203"/>
            <a:chExt cx="5403" cy="815"/>
          </a:xfrm>
        </p:grpSpPr>
        <p:sp>
          <p:nvSpPr>
            <p:cNvPr id="114773" name="Rectangle 102"/>
            <p:cNvSpPr>
              <a:spLocks noChangeArrowheads="1"/>
            </p:cNvSpPr>
            <p:nvPr/>
          </p:nvSpPr>
          <p:spPr bwMode="auto">
            <a:xfrm>
              <a:off x="186" y="3378"/>
              <a:ext cx="5403" cy="64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CC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Comic Sans MS" panose="030F0702030302020204" pitchFamily="66" charset="0"/>
              </a:endParaRPr>
            </a:p>
          </p:txBody>
        </p:sp>
        <p:sp>
          <p:nvSpPr>
            <p:cNvPr id="114774" name="Text Box 101"/>
            <p:cNvSpPr txBox="1">
              <a:spLocks noChangeArrowheads="1"/>
            </p:cNvSpPr>
            <p:nvPr/>
          </p:nvSpPr>
          <p:spPr bwMode="auto">
            <a:xfrm>
              <a:off x="231" y="3549"/>
              <a:ext cx="5342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sz="2800" dirty="0">
                  <a:solidFill>
                    <a:srgbClr val="000099"/>
                  </a:solidFill>
                  <a:latin typeface="Comic Sans MS" panose="030F0702030302020204" pitchFamily="66" charset="0"/>
                </a:rPr>
                <a:t>link on end-end path that constrains  end-end throughput</a:t>
              </a:r>
            </a:p>
          </p:txBody>
        </p:sp>
        <p:sp>
          <p:nvSpPr>
            <p:cNvPr id="114775" name="Text Box 104"/>
            <p:cNvSpPr txBox="1">
              <a:spLocks noChangeArrowheads="1"/>
            </p:cNvSpPr>
            <p:nvPr/>
          </p:nvSpPr>
          <p:spPr bwMode="auto">
            <a:xfrm>
              <a:off x="466" y="3203"/>
              <a:ext cx="1534" cy="3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zh-CN" sz="2800" i="1" dirty="0">
                  <a:solidFill>
                    <a:srgbClr val="CC0000"/>
                  </a:solidFill>
                  <a:latin typeface="Comic Sans MS" panose="030F0702030302020204" pitchFamily="66" charset="0"/>
                </a:rPr>
                <a:t>bottleneck link</a:t>
              </a:r>
            </a:p>
          </p:txBody>
        </p:sp>
      </p:grpSp>
      <p:sp>
        <p:nvSpPr>
          <p:cNvPr id="114703" name="AutoShape 51"/>
          <p:cNvSpPr>
            <a:spLocks noChangeArrowheads="1"/>
          </p:cNvSpPr>
          <p:nvPr/>
        </p:nvSpPr>
        <p:spPr bwMode="auto">
          <a:xfrm>
            <a:off x="5729288" y="2574925"/>
            <a:ext cx="1365250" cy="381000"/>
          </a:xfrm>
          <a:prstGeom prst="rightArrow">
            <a:avLst>
              <a:gd name="adj1" fmla="val 50000"/>
              <a:gd name="adj2" fmla="val 89583"/>
            </a:avLst>
          </a:prstGeom>
          <a:gradFill rotWithShape="1">
            <a:gsLst>
              <a:gs pos="0">
                <a:srgbClr val="FFFFFF"/>
              </a:gs>
              <a:gs pos="100000">
                <a:srgbClr val="CC0000"/>
              </a:gs>
            </a:gsLst>
            <a:lin ang="0" scaled="1"/>
          </a:gradFill>
          <a:ln w="9525">
            <a:solidFill>
              <a:srgbClr val="CC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grpSp>
        <p:nvGrpSpPr>
          <p:cNvPr id="114704" name="Group 132"/>
          <p:cNvGrpSpPr>
            <a:grpSpLocks/>
          </p:cNvGrpSpPr>
          <p:nvPr/>
        </p:nvGrpSpPr>
        <p:grpSpPr bwMode="auto">
          <a:xfrm flipH="1">
            <a:off x="9756775" y="2420939"/>
            <a:ext cx="871538" cy="885825"/>
            <a:chOff x="-44" y="1473"/>
            <a:chExt cx="981" cy="1105"/>
          </a:xfrm>
        </p:grpSpPr>
        <p:pic>
          <p:nvPicPr>
            <p:cNvPr id="114771" name="Picture 133" descr="desktop_computer_stylized_medium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4772" name="Freeform 134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sp>
        <p:nvSpPr>
          <p:cNvPr id="114705" name="AutoShape 327"/>
          <p:cNvSpPr>
            <a:spLocks noChangeArrowheads="1"/>
          </p:cNvSpPr>
          <p:nvPr/>
        </p:nvSpPr>
        <p:spPr bwMode="auto">
          <a:xfrm>
            <a:off x="2692400" y="2117725"/>
            <a:ext cx="407988" cy="431800"/>
          </a:xfrm>
          <a:prstGeom prst="can">
            <a:avLst>
              <a:gd name="adj" fmla="val 21398"/>
            </a:avLst>
          </a:prstGeom>
          <a:gradFill rotWithShape="1">
            <a:gsLst>
              <a:gs pos="0">
                <a:srgbClr val="000099"/>
              </a:gs>
              <a:gs pos="100000">
                <a:srgbClr val="FFFFFF"/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/>
          </a:p>
        </p:txBody>
      </p:sp>
      <p:grpSp>
        <p:nvGrpSpPr>
          <p:cNvPr id="15" name="Group 206"/>
          <p:cNvGrpSpPr>
            <a:grpSpLocks/>
          </p:cNvGrpSpPr>
          <p:nvPr/>
        </p:nvGrpSpPr>
        <p:grpSpPr bwMode="auto">
          <a:xfrm>
            <a:off x="2754313" y="3927476"/>
            <a:ext cx="7935912" cy="1166813"/>
            <a:chOff x="775" y="2474"/>
            <a:chExt cx="4999" cy="735"/>
          </a:xfrm>
        </p:grpSpPr>
        <p:grpSp>
          <p:nvGrpSpPr>
            <p:cNvPr id="114708" name="Group 173"/>
            <p:cNvGrpSpPr>
              <a:grpSpLocks/>
            </p:cNvGrpSpPr>
            <p:nvPr/>
          </p:nvGrpSpPr>
          <p:grpSpPr bwMode="auto">
            <a:xfrm>
              <a:off x="1056" y="2589"/>
              <a:ext cx="222" cy="552"/>
              <a:chOff x="4140" y="429"/>
              <a:chExt cx="1425" cy="2396"/>
            </a:xfrm>
          </p:grpSpPr>
          <p:sp>
            <p:nvSpPr>
              <p:cNvPr id="114739" name="Freeform 174"/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3 w 354"/>
                  <a:gd name="T1" fmla="*/ 0 h 2742"/>
                  <a:gd name="T2" fmla="*/ 15 w 354"/>
                  <a:gd name="T3" fmla="*/ 27 h 2742"/>
                  <a:gd name="T4" fmla="*/ 15 w 354"/>
                  <a:gd name="T5" fmla="*/ 205 h 2742"/>
                  <a:gd name="T6" fmla="*/ 0 w 354"/>
                  <a:gd name="T7" fmla="*/ 215 h 2742"/>
                  <a:gd name="T8" fmla="*/ 3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4740" name="Rectangle 175"/>
              <p:cNvSpPr>
                <a:spLocks noChangeArrowheads="1"/>
              </p:cNvSpPr>
              <p:nvPr/>
            </p:nvSpPr>
            <p:spPr bwMode="auto">
              <a:xfrm>
                <a:off x="4204" y="429"/>
                <a:ext cx="1046" cy="2283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4741" name="Freeform 176"/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9 w 211"/>
                  <a:gd name="T3" fmla="*/ 18 h 2537"/>
                  <a:gd name="T4" fmla="*/ 2 w 211"/>
                  <a:gd name="T5" fmla="*/ 196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4742" name="Freeform 177"/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1 h 226"/>
                  <a:gd name="T4" fmla="*/ 14 w 328"/>
                  <a:gd name="T5" fmla="*/ 19 h 226"/>
                  <a:gd name="T6" fmla="*/ 0 w 328"/>
                  <a:gd name="T7" fmla="*/ 8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4743" name="Rectangle 178"/>
              <p:cNvSpPr>
                <a:spLocks noChangeArrowheads="1"/>
              </p:cNvSpPr>
              <p:nvPr/>
            </p:nvSpPr>
            <p:spPr bwMode="auto">
              <a:xfrm>
                <a:off x="4211" y="694"/>
                <a:ext cx="597" cy="4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114744" name="Group 179"/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114769" name="AutoShape 180"/>
                <p:cNvSpPr>
                  <a:spLocks noChangeArrowheads="1"/>
                </p:cNvSpPr>
                <p:nvPr/>
              </p:nvSpPr>
              <p:spPr bwMode="auto">
                <a:xfrm>
                  <a:off x="615" y="2568"/>
                  <a:ext cx="721" cy="13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114770" name="AutoShape 181"/>
                <p:cNvSpPr>
                  <a:spLocks noChangeArrowheads="1"/>
                </p:cNvSpPr>
                <p:nvPr/>
              </p:nvSpPr>
              <p:spPr bwMode="auto">
                <a:xfrm>
                  <a:off x="631" y="2584"/>
                  <a:ext cx="689" cy="100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114745" name="Rectangle 182"/>
              <p:cNvSpPr>
                <a:spLocks noChangeArrowheads="1"/>
              </p:cNvSpPr>
              <p:nvPr/>
            </p:nvSpPr>
            <p:spPr bwMode="auto">
              <a:xfrm>
                <a:off x="4223" y="1019"/>
                <a:ext cx="597" cy="4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114746" name="Group 183"/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114767" name="AutoShape 184"/>
                <p:cNvSpPr>
                  <a:spLocks noChangeArrowheads="1"/>
                </p:cNvSpPr>
                <p:nvPr/>
              </p:nvSpPr>
              <p:spPr bwMode="auto">
                <a:xfrm>
                  <a:off x="617" y="2567"/>
                  <a:ext cx="721" cy="14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114768" name="AutoShape 185"/>
                <p:cNvSpPr>
                  <a:spLocks noChangeArrowheads="1"/>
                </p:cNvSpPr>
                <p:nvPr/>
              </p:nvSpPr>
              <p:spPr bwMode="auto">
                <a:xfrm>
                  <a:off x="634" y="2585"/>
                  <a:ext cx="689" cy="10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114747" name="Rectangle 186"/>
              <p:cNvSpPr>
                <a:spLocks noChangeArrowheads="1"/>
              </p:cNvSpPr>
              <p:nvPr/>
            </p:nvSpPr>
            <p:spPr bwMode="auto">
              <a:xfrm>
                <a:off x="4217" y="1358"/>
                <a:ext cx="597" cy="4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4748" name="Rectangle 187"/>
              <p:cNvSpPr>
                <a:spLocks noChangeArrowheads="1"/>
              </p:cNvSpPr>
              <p:nvPr/>
            </p:nvSpPr>
            <p:spPr bwMode="auto">
              <a:xfrm>
                <a:off x="4230" y="1653"/>
                <a:ext cx="597" cy="4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114749" name="Group 188"/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114765" name="AutoShape 189"/>
                <p:cNvSpPr>
                  <a:spLocks noChangeArrowheads="1"/>
                </p:cNvSpPr>
                <p:nvPr/>
              </p:nvSpPr>
              <p:spPr bwMode="auto">
                <a:xfrm>
                  <a:off x="616" y="2568"/>
                  <a:ext cx="720" cy="14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114766" name="AutoShape 190"/>
                <p:cNvSpPr>
                  <a:spLocks noChangeArrowheads="1"/>
                </p:cNvSpPr>
                <p:nvPr/>
              </p:nvSpPr>
              <p:spPr bwMode="auto">
                <a:xfrm>
                  <a:off x="632" y="2584"/>
                  <a:ext cx="688" cy="108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114750" name="Freeform 191"/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0 h 226"/>
                  <a:gd name="T4" fmla="*/ 14 w 328"/>
                  <a:gd name="T5" fmla="*/ 17 h 226"/>
                  <a:gd name="T6" fmla="*/ 0 w 328"/>
                  <a:gd name="T7" fmla="*/ 7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114751" name="Group 192"/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114763" name="AutoShape 193"/>
                <p:cNvSpPr>
                  <a:spLocks noChangeArrowheads="1"/>
                </p:cNvSpPr>
                <p:nvPr/>
              </p:nvSpPr>
              <p:spPr bwMode="auto">
                <a:xfrm>
                  <a:off x="611" y="2568"/>
                  <a:ext cx="728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114764" name="AutoShape 194"/>
                <p:cNvSpPr>
                  <a:spLocks noChangeArrowheads="1"/>
                </p:cNvSpPr>
                <p:nvPr/>
              </p:nvSpPr>
              <p:spPr bwMode="auto">
                <a:xfrm>
                  <a:off x="627" y="2586"/>
                  <a:ext cx="696" cy="10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114752" name="Rectangle 195"/>
              <p:cNvSpPr>
                <a:spLocks noChangeArrowheads="1"/>
              </p:cNvSpPr>
              <p:nvPr/>
            </p:nvSpPr>
            <p:spPr bwMode="auto">
              <a:xfrm>
                <a:off x="5250" y="429"/>
                <a:ext cx="71" cy="2287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4753" name="Freeform 196"/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14 w 296"/>
                  <a:gd name="T3" fmla="*/ 10 h 256"/>
                  <a:gd name="T4" fmla="*/ 14 w 296"/>
                  <a:gd name="T5" fmla="*/ 19 h 256"/>
                  <a:gd name="T6" fmla="*/ 0 w 296"/>
                  <a:gd name="T7" fmla="*/ 7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4754" name="Freeform 197"/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14 w 304"/>
                  <a:gd name="T3" fmla="*/ 13 h 288"/>
                  <a:gd name="T4" fmla="*/ 13 w 304"/>
                  <a:gd name="T5" fmla="*/ 23 h 288"/>
                  <a:gd name="T6" fmla="*/ 2 w 304"/>
                  <a:gd name="T7" fmla="*/ 10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4755" name="Oval 198"/>
              <p:cNvSpPr>
                <a:spLocks noChangeArrowheads="1"/>
              </p:cNvSpPr>
              <p:nvPr/>
            </p:nvSpPr>
            <p:spPr bwMode="auto">
              <a:xfrm>
                <a:off x="5520" y="2612"/>
                <a:ext cx="45" cy="95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4756" name="Freeform 199"/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9 h 240"/>
                  <a:gd name="T2" fmla="*/ 2 w 306"/>
                  <a:gd name="T3" fmla="*/ 19 h 240"/>
                  <a:gd name="T4" fmla="*/ 14 w 306"/>
                  <a:gd name="T5" fmla="*/ 9 h 240"/>
                  <a:gd name="T6" fmla="*/ 14 w 306"/>
                  <a:gd name="T7" fmla="*/ 0 h 240"/>
                  <a:gd name="T8" fmla="*/ 0 w 306"/>
                  <a:gd name="T9" fmla="*/ 9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4757" name="AutoShape 200"/>
              <p:cNvSpPr>
                <a:spLocks noChangeArrowheads="1"/>
              </p:cNvSpPr>
              <p:nvPr/>
            </p:nvSpPr>
            <p:spPr bwMode="auto">
              <a:xfrm>
                <a:off x="4140" y="2677"/>
                <a:ext cx="1200" cy="148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4758" name="AutoShape 201"/>
              <p:cNvSpPr>
                <a:spLocks noChangeArrowheads="1"/>
              </p:cNvSpPr>
              <p:nvPr/>
            </p:nvSpPr>
            <p:spPr bwMode="auto">
              <a:xfrm>
                <a:off x="4204" y="2712"/>
                <a:ext cx="1072" cy="82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4759" name="Oval 202"/>
              <p:cNvSpPr>
                <a:spLocks noChangeArrowheads="1"/>
              </p:cNvSpPr>
              <p:nvPr/>
            </p:nvSpPr>
            <p:spPr bwMode="auto">
              <a:xfrm>
                <a:off x="4307" y="2382"/>
                <a:ext cx="160" cy="143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4760" name="Oval 203"/>
              <p:cNvSpPr>
                <a:spLocks noChangeArrowheads="1"/>
              </p:cNvSpPr>
              <p:nvPr/>
            </p:nvSpPr>
            <p:spPr bwMode="auto">
              <a:xfrm>
                <a:off x="4487" y="2382"/>
                <a:ext cx="160" cy="143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/>
                <a:endParaRPr lang="zh-CN" altLang="zh-CN" sz="180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4761" name="Oval 204"/>
              <p:cNvSpPr>
                <a:spLocks noChangeArrowheads="1"/>
              </p:cNvSpPr>
              <p:nvPr/>
            </p:nvSpPr>
            <p:spPr bwMode="auto">
              <a:xfrm>
                <a:off x="4660" y="2382"/>
                <a:ext cx="160" cy="139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4762" name="Rectangle 205"/>
              <p:cNvSpPr>
                <a:spLocks noChangeArrowheads="1"/>
              </p:cNvSpPr>
              <p:nvPr/>
            </p:nvSpPr>
            <p:spPr bwMode="auto">
              <a:xfrm>
                <a:off x="5064" y="1835"/>
                <a:ext cx="83" cy="760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114709" name="Line 57"/>
            <p:cNvSpPr>
              <a:spLocks noChangeShapeType="1"/>
            </p:cNvSpPr>
            <p:nvPr/>
          </p:nvSpPr>
          <p:spPr bwMode="auto">
            <a:xfrm>
              <a:off x="1354" y="2913"/>
              <a:ext cx="366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114710" name="Group 58"/>
            <p:cNvGrpSpPr>
              <a:grpSpLocks/>
            </p:cNvGrpSpPr>
            <p:nvPr/>
          </p:nvGrpSpPr>
          <p:grpSpPr bwMode="auto">
            <a:xfrm>
              <a:off x="2731" y="2870"/>
              <a:ext cx="607" cy="108"/>
              <a:chOff x="3603" y="243"/>
              <a:chExt cx="357" cy="106"/>
            </a:xfrm>
          </p:grpSpPr>
          <p:sp>
            <p:nvSpPr>
              <p:cNvPr id="114730" name="Line 60"/>
              <p:cNvSpPr>
                <a:spLocks noChangeShapeType="1"/>
              </p:cNvSpPr>
              <p:nvPr/>
            </p:nvSpPr>
            <p:spPr bwMode="auto">
              <a:xfrm>
                <a:off x="3603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4731" name="Line 61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4732" name="Rectangle 62"/>
              <p:cNvSpPr>
                <a:spLocks noChangeArrowheads="1"/>
              </p:cNvSpPr>
              <p:nvPr/>
            </p:nvSpPr>
            <p:spPr bwMode="auto">
              <a:xfrm>
                <a:off x="3603" y="289"/>
                <a:ext cx="354" cy="59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114733" name="Group 64"/>
              <p:cNvGrpSpPr>
                <a:grpSpLocks/>
              </p:cNvGrpSpPr>
              <p:nvPr/>
            </p:nvGrpSpPr>
            <p:grpSpPr bwMode="auto">
              <a:xfrm>
                <a:off x="3749" y="248"/>
                <a:ext cx="119" cy="65"/>
                <a:chOff x="2894" y="850"/>
                <a:chExt cx="94" cy="96"/>
              </a:xfrm>
            </p:grpSpPr>
            <p:sp>
              <p:nvSpPr>
                <p:cNvPr id="114737" name="Line 66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114738" name="Line 67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grpSp>
            <p:nvGrpSpPr>
              <p:cNvPr id="114734" name="Group 68"/>
              <p:cNvGrpSpPr>
                <a:grpSpLocks/>
              </p:cNvGrpSpPr>
              <p:nvPr/>
            </p:nvGrpSpPr>
            <p:grpSpPr bwMode="auto">
              <a:xfrm flipV="1">
                <a:off x="3689" y="243"/>
                <a:ext cx="124" cy="66"/>
                <a:chOff x="2848" y="848"/>
                <a:chExt cx="98" cy="98"/>
              </a:xfrm>
            </p:grpSpPr>
            <p:sp>
              <p:nvSpPr>
                <p:cNvPr id="114735" name="Line 69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114736" name="Line 71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</p:grpSp>
        <p:sp>
          <p:nvSpPr>
            <p:cNvPr id="114711" name="AutoShape 90"/>
            <p:cNvSpPr>
              <a:spLocks noChangeArrowheads="1"/>
            </p:cNvSpPr>
            <p:nvPr/>
          </p:nvSpPr>
          <p:spPr bwMode="auto">
            <a:xfrm>
              <a:off x="4741" y="2812"/>
              <a:ext cx="515" cy="239"/>
            </a:xfrm>
            <a:prstGeom prst="rightArrow">
              <a:avLst>
                <a:gd name="adj1" fmla="val 50000"/>
                <a:gd name="adj2" fmla="val 53870"/>
              </a:avLst>
            </a:prstGeom>
            <a:gradFill rotWithShape="1">
              <a:gsLst>
                <a:gs pos="0">
                  <a:srgbClr val="FFFFFF"/>
                </a:gs>
                <a:gs pos="100000">
                  <a:srgbClr val="CC0000"/>
                </a:gs>
              </a:gsLst>
              <a:lin ang="0" scaled="1"/>
            </a:gradFill>
            <a:ln w="9525">
              <a:solidFill>
                <a:srgbClr val="CC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114712" name="Group 92"/>
            <p:cNvGrpSpPr>
              <a:grpSpLocks/>
            </p:cNvGrpSpPr>
            <p:nvPr/>
          </p:nvGrpSpPr>
          <p:grpSpPr bwMode="auto">
            <a:xfrm>
              <a:off x="1328" y="2707"/>
              <a:ext cx="1347" cy="359"/>
              <a:chOff x="2249" y="3430"/>
              <a:chExt cx="1389" cy="256"/>
            </a:xfrm>
          </p:grpSpPr>
          <p:sp>
            <p:nvSpPr>
              <p:cNvPr id="256093" name="Oval 93"/>
              <p:cNvSpPr>
                <a:spLocks noChangeArrowheads="1"/>
              </p:cNvSpPr>
              <p:nvPr/>
            </p:nvSpPr>
            <p:spPr bwMode="auto">
              <a:xfrm>
                <a:off x="3569" y="3433"/>
                <a:ext cx="69" cy="253"/>
              </a:xfrm>
              <a:prstGeom prst="ellipse">
                <a:avLst/>
              </a:prstGeom>
              <a:gradFill rotWithShape="1">
                <a:gsLst>
                  <a:gs pos="0">
                    <a:schemeClr val="bg1"/>
                  </a:gs>
                  <a:gs pos="50000">
                    <a:schemeClr val="folHlink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56094" name="Rectangle 94"/>
              <p:cNvSpPr>
                <a:spLocks noChangeArrowheads="1"/>
              </p:cNvSpPr>
              <p:nvPr/>
            </p:nvSpPr>
            <p:spPr bwMode="auto">
              <a:xfrm>
                <a:off x="2275" y="3433"/>
                <a:ext cx="1326" cy="253"/>
              </a:xfrm>
              <a:prstGeom prst="rect">
                <a:avLst/>
              </a:prstGeom>
              <a:gradFill rotWithShape="1">
                <a:gsLst>
                  <a:gs pos="0">
                    <a:schemeClr val="bg1"/>
                  </a:gs>
                  <a:gs pos="50000">
                    <a:schemeClr val="folHlink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14728" name="Oval 95"/>
              <p:cNvSpPr>
                <a:spLocks noChangeArrowheads="1"/>
              </p:cNvSpPr>
              <p:nvPr/>
            </p:nvSpPr>
            <p:spPr bwMode="auto">
              <a:xfrm>
                <a:off x="2249" y="3430"/>
                <a:ext cx="69" cy="253"/>
              </a:xfrm>
              <a:prstGeom prst="ellipse">
                <a:avLst/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56096" name="Rectangle 96"/>
              <p:cNvSpPr>
                <a:spLocks noChangeArrowheads="1"/>
              </p:cNvSpPr>
              <p:nvPr/>
            </p:nvSpPr>
            <p:spPr bwMode="auto">
              <a:xfrm>
                <a:off x="3562" y="3438"/>
                <a:ext cx="44" cy="246"/>
              </a:xfrm>
              <a:prstGeom prst="rect">
                <a:avLst/>
              </a:prstGeom>
              <a:gradFill rotWithShape="1">
                <a:gsLst>
                  <a:gs pos="0">
                    <a:schemeClr val="bg1"/>
                  </a:gs>
                  <a:gs pos="50000">
                    <a:schemeClr val="folHlink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114713" name="Text Box 97"/>
            <p:cNvSpPr txBox="1">
              <a:spLocks noChangeArrowheads="1"/>
            </p:cNvSpPr>
            <p:nvPr/>
          </p:nvSpPr>
          <p:spPr bwMode="auto">
            <a:xfrm>
              <a:off x="1313" y="2781"/>
              <a:ext cx="141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zh-CN" sz="2000">
                  <a:solidFill>
                    <a:srgbClr val="000099"/>
                  </a:solidFill>
                  <a:latin typeface="Comic Sans MS" panose="030F0702030302020204" pitchFamily="66" charset="0"/>
                </a:rPr>
                <a:t>R</a:t>
              </a:r>
              <a:r>
                <a:rPr lang="en-US" altLang="zh-CN" sz="2800" baseline="-25000">
                  <a:solidFill>
                    <a:srgbClr val="000099"/>
                  </a:solidFill>
                  <a:latin typeface="Comic Sans MS" panose="030F0702030302020204" pitchFamily="66" charset="0"/>
                </a:rPr>
                <a:t>s</a:t>
              </a:r>
              <a:r>
                <a:rPr lang="en-US" altLang="zh-CN" sz="2000" baseline="-25000">
                  <a:solidFill>
                    <a:srgbClr val="000099"/>
                  </a:solidFill>
                  <a:latin typeface="Comic Sans MS" panose="030F0702030302020204" pitchFamily="66" charset="0"/>
                </a:rPr>
                <a:t> </a:t>
              </a:r>
              <a:r>
                <a:rPr lang="en-US" altLang="zh-CN" sz="2000">
                  <a:solidFill>
                    <a:srgbClr val="000099"/>
                  </a:solidFill>
                  <a:latin typeface="Comic Sans MS" panose="030F0702030302020204" pitchFamily="66" charset="0"/>
                </a:rPr>
                <a:t>bits/sec</a:t>
              </a:r>
            </a:p>
          </p:txBody>
        </p:sp>
        <p:grpSp>
          <p:nvGrpSpPr>
            <p:cNvPr id="114714" name="Group 83"/>
            <p:cNvGrpSpPr>
              <a:grpSpLocks/>
            </p:cNvGrpSpPr>
            <p:nvPr/>
          </p:nvGrpSpPr>
          <p:grpSpPr bwMode="auto">
            <a:xfrm>
              <a:off x="3419" y="2828"/>
              <a:ext cx="1621" cy="194"/>
              <a:chOff x="2249" y="3430"/>
              <a:chExt cx="1389" cy="256"/>
            </a:xfrm>
          </p:grpSpPr>
          <p:sp>
            <p:nvSpPr>
              <p:cNvPr id="256084" name="Oval 84"/>
              <p:cNvSpPr>
                <a:spLocks noChangeArrowheads="1"/>
              </p:cNvSpPr>
              <p:nvPr/>
            </p:nvSpPr>
            <p:spPr bwMode="auto">
              <a:xfrm>
                <a:off x="3569" y="3433"/>
                <a:ext cx="69" cy="253"/>
              </a:xfrm>
              <a:prstGeom prst="ellipse">
                <a:avLst/>
              </a:prstGeom>
              <a:gradFill rotWithShape="1">
                <a:gsLst>
                  <a:gs pos="0">
                    <a:schemeClr val="bg1"/>
                  </a:gs>
                  <a:gs pos="50000">
                    <a:schemeClr val="folHlink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56085" name="Rectangle 85"/>
              <p:cNvSpPr>
                <a:spLocks noChangeArrowheads="1"/>
              </p:cNvSpPr>
              <p:nvPr/>
            </p:nvSpPr>
            <p:spPr bwMode="auto">
              <a:xfrm>
                <a:off x="2275" y="3433"/>
                <a:ext cx="1326" cy="253"/>
              </a:xfrm>
              <a:prstGeom prst="rect">
                <a:avLst/>
              </a:prstGeom>
              <a:gradFill rotWithShape="1">
                <a:gsLst>
                  <a:gs pos="0">
                    <a:schemeClr val="bg1"/>
                  </a:gs>
                  <a:gs pos="50000">
                    <a:schemeClr val="folHlink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14724" name="Oval 86"/>
              <p:cNvSpPr>
                <a:spLocks noChangeArrowheads="1"/>
              </p:cNvSpPr>
              <p:nvPr/>
            </p:nvSpPr>
            <p:spPr bwMode="auto">
              <a:xfrm>
                <a:off x="2249" y="3430"/>
                <a:ext cx="69" cy="253"/>
              </a:xfrm>
              <a:prstGeom prst="ellipse">
                <a:avLst/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56087" name="Rectangle 87"/>
              <p:cNvSpPr>
                <a:spLocks noChangeArrowheads="1"/>
              </p:cNvSpPr>
              <p:nvPr/>
            </p:nvSpPr>
            <p:spPr bwMode="auto">
              <a:xfrm>
                <a:off x="3562" y="3438"/>
                <a:ext cx="45" cy="245"/>
              </a:xfrm>
              <a:prstGeom prst="rect">
                <a:avLst/>
              </a:prstGeom>
              <a:gradFill rotWithShape="1">
                <a:gsLst>
                  <a:gs pos="0">
                    <a:schemeClr val="bg1"/>
                  </a:gs>
                  <a:gs pos="50000">
                    <a:schemeClr val="folHlink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114715" name="Text Box 88"/>
            <p:cNvSpPr txBox="1">
              <a:spLocks noChangeArrowheads="1"/>
            </p:cNvSpPr>
            <p:nvPr/>
          </p:nvSpPr>
          <p:spPr bwMode="auto">
            <a:xfrm>
              <a:off x="3475" y="2800"/>
              <a:ext cx="162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zh-CN" sz="2000">
                  <a:solidFill>
                    <a:srgbClr val="000099"/>
                  </a:solidFill>
                  <a:latin typeface="Comic Sans MS" panose="030F0702030302020204" pitchFamily="66" charset="0"/>
                </a:rPr>
                <a:t>  R</a:t>
              </a:r>
              <a:r>
                <a:rPr lang="en-US" altLang="zh-CN" sz="2800" baseline="-25000">
                  <a:solidFill>
                    <a:srgbClr val="000099"/>
                  </a:solidFill>
                  <a:latin typeface="Comic Sans MS" panose="030F0702030302020204" pitchFamily="66" charset="0"/>
                </a:rPr>
                <a:t>c</a:t>
              </a:r>
              <a:r>
                <a:rPr lang="en-US" altLang="zh-CN" sz="2000" baseline="-25000">
                  <a:solidFill>
                    <a:srgbClr val="000099"/>
                  </a:solidFill>
                  <a:latin typeface="Comic Sans MS" panose="030F0702030302020204" pitchFamily="66" charset="0"/>
                </a:rPr>
                <a:t> </a:t>
              </a:r>
              <a:r>
                <a:rPr lang="en-US" altLang="zh-CN" sz="2000">
                  <a:solidFill>
                    <a:srgbClr val="000099"/>
                  </a:solidFill>
                  <a:latin typeface="Comic Sans MS" panose="030F0702030302020204" pitchFamily="66" charset="0"/>
                </a:rPr>
                <a:t>bits/sec</a:t>
              </a:r>
            </a:p>
          </p:txBody>
        </p:sp>
        <p:sp>
          <p:nvSpPr>
            <p:cNvPr id="114716" name="AutoShape 98"/>
            <p:cNvSpPr>
              <a:spLocks noChangeArrowheads="1"/>
            </p:cNvSpPr>
            <p:nvPr/>
          </p:nvSpPr>
          <p:spPr bwMode="auto">
            <a:xfrm>
              <a:off x="2668" y="2808"/>
              <a:ext cx="860" cy="240"/>
            </a:xfrm>
            <a:prstGeom prst="rightArrow">
              <a:avLst>
                <a:gd name="adj1" fmla="val 50000"/>
                <a:gd name="adj2" fmla="val 89583"/>
              </a:avLst>
            </a:prstGeom>
            <a:gradFill rotWithShape="1">
              <a:gsLst>
                <a:gs pos="0">
                  <a:srgbClr val="FFFFFF"/>
                </a:gs>
                <a:gs pos="100000">
                  <a:srgbClr val="CC0000"/>
                </a:gs>
              </a:gsLst>
              <a:lin ang="0" scaled="1"/>
            </a:gradFill>
            <a:ln w="9525">
              <a:solidFill>
                <a:srgbClr val="CC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4717" name="AutoShape 89"/>
            <p:cNvSpPr>
              <a:spLocks noChangeArrowheads="1"/>
            </p:cNvSpPr>
            <p:nvPr/>
          </p:nvSpPr>
          <p:spPr bwMode="auto">
            <a:xfrm flipV="1">
              <a:off x="814" y="2682"/>
              <a:ext cx="564" cy="35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17694720 60000 65536"/>
                <a:gd name="T9" fmla="*/ 5898240 60000 65536"/>
                <a:gd name="T10" fmla="*/ 5898240 60000 65536"/>
                <a:gd name="T11" fmla="*/ 0 60000 65536"/>
                <a:gd name="T12" fmla="*/ 12409 w 21600"/>
                <a:gd name="T13" fmla="*/ 2912 h 21600"/>
                <a:gd name="T14" fmla="*/ 18230 w 21600"/>
                <a:gd name="T15" fmla="*/ 9222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21600" y="6079"/>
                  </a:moveTo>
                  <a:lnTo>
                    <a:pt x="15126" y="0"/>
                  </a:lnTo>
                  <a:lnTo>
                    <a:pt x="15126" y="2912"/>
                  </a:lnTo>
                  <a:lnTo>
                    <a:pt x="12427" y="2912"/>
                  </a:lnTo>
                  <a:cubicBezTo>
                    <a:pt x="5564" y="2912"/>
                    <a:pt x="0" y="7052"/>
                    <a:pt x="0" y="12158"/>
                  </a:cubicBezTo>
                  <a:lnTo>
                    <a:pt x="0" y="21600"/>
                  </a:lnTo>
                  <a:lnTo>
                    <a:pt x="6474" y="21600"/>
                  </a:lnTo>
                  <a:lnTo>
                    <a:pt x="6474" y="12158"/>
                  </a:lnTo>
                  <a:cubicBezTo>
                    <a:pt x="6474" y="10550"/>
                    <a:pt x="9139" y="9246"/>
                    <a:pt x="12427" y="9246"/>
                  </a:cubicBezTo>
                  <a:lnTo>
                    <a:pt x="15126" y="9246"/>
                  </a:lnTo>
                  <a:lnTo>
                    <a:pt x="15126" y="12158"/>
                  </a:lnTo>
                  <a:lnTo>
                    <a:pt x="21600" y="6079"/>
                  </a:lnTo>
                  <a:close/>
                </a:path>
              </a:pathLst>
            </a:custGeom>
            <a:gradFill rotWithShape="1">
              <a:gsLst>
                <a:gs pos="0">
                  <a:srgbClr val="FFFFFF"/>
                </a:gs>
                <a:gs pos="100000">
                  <a:srgbClr val="CC0000"/>
                </a:gs>
              </a:gsLst>
              <a:lin ang="0" scaled="1"/>
            </a:gradFill>
            <a:ln w="9525">
              <a:solidFill>
                <a:srgbClr val="CC0000"/>
              </a:solidFill>
              <a:miter lim="800000"/>
              <a:headEnd/>
              <a:tailEnd/>
            </a:ln>
          </p:spPr>
          <p:txBody>
            <a:bodyPr rot="10800000" wrap="none"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114718" name="Group 135"/>
            <p:cNvGrpSpPr>
              <a:grpSpLocks/>
            </p:cNvGrpSpPr>
            <p:nvPr/>
          </p:nvGrpSpPr>
          <p:grpSpPr bwMode="auto">
            <a:xfrm flipH="1">
              <a:off x="5225" y="2651"/>
              <a:ext cx="549" cy="558"/>
              <a:chOff x="-44" y="1473"/>
              <a:chExt cx="981" cy="1105"/>
            </a:xfrm>
          </p:grpSpPr>
          <p:pic>
            <p:nvPicPr>
              <p:cNvPr id="114720" name="Picture 136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14721" name="Freeform 137"/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8034 w 356"/>
                  <a:gd name="T3" fmla="*/ 1220 h 368"/>
                  <a:gd name="T4" fmla="*/ 21394 w 356"/>
                  <a:gd name="T5" fmla="*/ 25425 h 368"/>
                  <a:gd name="T6" fmla="*/ 4715 w 356"/>
                  <a:gd name="T7" fmla="*/ 31797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114719" name="AutoShape 327"/>
            <p:cNvSpPr>
              <a:spLocks noChangeArrowheads="1"/>
            </p:cNvSpPr>
            <p:nvPr/>
          </p:nvSpPr>
          <p:spPr bwMode="auto">
            <a:xfrm>
              <a:off x="775" y="2474"/>
              <a:ext cx="257" cy="272"/>
            </a:xfrm>
            <a:prstGeom prst="can">
              <a:avLst>
                <a:gd name="adj" fmla="val 21398"/>
              </a:avLst>
            </a:pr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</p:grpSp>
      <p:sp>
        <p:nvSpPr>
          <p:cNvPr id="167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9576660" y="6669360"/>
            <a:ext cx="2016224" cy="18864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>
                <a:solidFill>
                  <a:schemeClr val="accent4"/>
                </a:solidFill>
                <a:ea typeface="宋体" panose="02010600030101010101" pitchFamily="2" charset="-122"/>
              </a:rPr>
              <a:t>1.4 delay,</a:t>
            </a:r>
            <a:r>
              <a:rPr lang="en-US" altLang="zh-CN" sz="1200" dirty="0">
                <a:solidFill>
                  <a:srgbClr val="CC0000"/>
                </a:solidFill>
                <a:ea typeface="宋体" panose="02010600030101010101" pitchFamily="2" charset="-122"/>
              </a:rPr>
              <a:t> loss, throughput</a:t>
            </a:r>
            <a:endParaRPr lang="en-US" altLang="zh-CN" sz="1200" dirty="0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0264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标题 10241"/>
          <p:cNvSpPr>
            <a:spLocks noGrp="1"/>
          </p:cNvSpPr>
          <p:nvPr>
            <p:ph type="title"/>
          </p:nvPr>
        </p:nvSpPr>
        <p:spPr>
          <a:xfrm>
            <a:off x="695401" y="2780928"/>
            <a:ext cx="6264696" cy="720724"/>
          </a:xfrm>
        </p:spPr>
        <p:txBody>
          <a:bodyPr anchor="ctr"/>
          <a:lstStyle/>
          <a:p>
            <a:r>
              <a:rPr lang="en-US" altLang="zh-CN" dirty="0">
                <a:latin typeface="Comic Sans MS" panose="030F0702030302020204" pitchFamily="66" charset="0"/>
              </a:rPr>
              <a:t>Now let's begin ...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713" name="Picture 208" descr="underline_base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504" y="915220"/>
            <a:ext cx="7663741" cy="758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5769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EAD237F7-E2D9-4ACE-B789-4BA83720E714}" type="slidenum">
              <a:rPr lang="en-US" altLang="zh-CN" sz="1200" smtClean="0">
                <a:solidFill>
                  <a:schemeClr val="accent4"/>
                </a:solidFill>
                <a:latin typeface="Tahoma" panose="020B0604030504040204" pitchFamily="34" charset="0"/>
              </a:rPr>
              <a:pPr/>
              <a:t>60</a:t>
            </a:fld>
            <a:endParaRPr lang="en-US" altLang="zh-CN" sz="1200" dirty="0">
              <a:solidFill>
                <a:schemeClr val="accent4"/>
              </a:solidFill>
              <a:latin typeface="Tahoma" panose="020B0604030504040204" pitchFamily="34" charset="0"/>
            </a:endParaRPr>
          </a:p>
        </p:txBody>
      </p:sp>
      <p:sp>
        <p:nvSpPr>
          <p:cNvPr id="115715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25413"/>
            <a:ext cx="7772400" cy="903287"/>
          </a:xfrm>
        </p:spPr>
        <p:txBody>
          <a:bodyPr/>
          <a:lstStyle/>
          <a:p>
            <a:pPr eaLnBrk="1" hangingPunct="1"/>
            <a:r>
              <a:rPr lang="en-US" altLang="zh-CN" sz="4000"/>
              <a:t>Throughput: Internet scenario</a:t>
            </a:r>
          </a:p>
        </p:txBody>
      </p:sp>
      <p:sp>
        <p:nvSpPr>
          <p:cNvPr id="115762" name="Rectangle 523"/>
          <p:cNvSpPr>
            <a:spLocks noGrp="1" noChangeArrowheads="1"/>
          </p:cNvSpPr>
          <p:nvPr>
            <p:ph type="body" idx="4294967295"/>
          </p:nvPr>
        </p:nvSpPr>
        <p:spPr>
          <a:xfrm>
            <a:off x="776670" y="1592263"/>
            <a:ext cx="4219253" cy="4114800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Char char="n"/>
            </a:pPr>
            <a:r>
              <a:rPr lang="en-US" altLang="zh-CN" dirty="0"/>
              <a:t>per-connection end-end throughput: </a:t>
            </a:r>
            <a:r>
              <a:rPr lang="en-US" altLang="zh-CN" i="1" dirty="0"/>
              <a:t>min(</a:t>
            </a:r>
            <a:r>
              <a:rPr lang="en-US" altLang="zh-CN" i="1" dirty="0" err="1"/>
              <a:t>R</a:t>
            </a:r>
            <a:r>
              <a:rPr lang="en-US" altLang="zh-CN" i="1" baseline="-25000" dirty="0" err="1"/>
              <a:t>c</a:t>
            </a:r>
            <a:r>
              <a:rPr lang="en-US" altLang="zh-CN" i="1" dirty="0" err="1"/>
              <a:t>,R</a:t>
            </a:r>
            <a:r>
              <a:rPr lang="en-US" altLang="zh-CN" i="1" baseline="-25000" dirty="0" err="1"/>
              <a:t>s</a:t>
            </a:r>
            <a:r>
              <a:rPr lang="en-US" altLang="zh-CN" i="1" dirty="0" err="1"/>
              <a:t>,R</a:t>
            </a:r>
            <a:r>
              <a:rPr lang="en-US" altLang="zh-CN" i="1" dirty="0"/>
              <a:t>/10)</a:t>
            </a:r>
          </a:p>
          <a:p>
            <a:pPr eaLnBrk="1" hangingPunct="1">
              <a:buFont typeface="Wingdings" panose="05000000000000000000" pitchFamily="2" charset="2"/>
              <a:buChar char="n"/>
            </a:pPr>
            <a:r>
              <a:rPr lang="en-US" altLang="zh-CN" dirty="0"/>
              <a:t>in practice: </a:t>
            </a:r>
            <a:r>
              <a:rPr lang="en-US" altLang="zh-CN" i="1" dirty="0" err="1"/>
              <a:t>R</a:t>
            </a:r>
            <a:r>
              <a:rPr lang="en-US" altLang="zh-CN" i="1" baseline="-25000" dirty="0" err="1"/>
              <a:t>c</a:t>
            </a:r>
            <a:r>
              <a:rPr lang="en-US" altLang="zh-CN" dirty="0"/>
              <a:t> or </a:t>
            </a:r>
            <a:r>
              <a:rPr lang="en-US" altLang="zh-CN" i="1" dirty="0" err="1"/>
              <a:t>R</a:t>
            </a:r>
            <a:r>
              <a:rPr lang="en-US" altLang="zh-CN" i="1" baseline="-25000" dirty="0" err="1"/>
              <a:t>s</a:t>
            </a:r>
            <a:r>
              <a:rPr lang="en-US" altLang="zh-CN" dirty="0"/>
              <a:t> is often bottleneck</a:t>
            </a:r>
          </a:p>
        </p:txBody>
      </p:sp>
      <p:sp>
        <p:nvSpPr>
          <p:cNvPr id="115716" name="Text Box 44"/>
          <p:cNvSpPr txBox="1">
            <a:spLocks noChangeArrowheads="1"/>
          </p:cNvSpPr>
          <p:nvPr/>
        </p:nvSpPr>
        <p:spPr bwMode="auto">
          <a:xfrm>
            <a:off x="6051550" y="5635626"/>
            <a:ext cx="446405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zh-CN" sz="2000">
                <a:solidFill>
                  <a:srgbClr val="000099"/>
                </a:solidFill>
                <a:latin typeface="Comic Sans MS" panose="030F0702030302020204" pitchFamily="66" charset="0"/>
              </a:rPr>
              <a:t>10 connections (fairly) share backbone bottleneck link </a:t>
            </a:r>
            <a:r>
              <a:rPr lang="en-US" altLang="zh-CN" sz="2000" i="1">
                <a:solidFill>
                  <a:srgbClr val="000099"/>
                </a:solidFill>
                <a:latin typeface="Comic Sans MS" panose="030F0702030302020204" pitchFamily="66" charset="0"/>
              </a:rPr>
              <a:t>R</a:t>
            </a:r>
            <a:r>
              <a:rPr lang="en-US" altLang="zh-CN" sz="2000" baseline="-2500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  <a:r>
              <a:rPr lang="en-US" altLang="zh-CN" sz="2000">
                <a:solidFill>
                  <a:srgbClr val="000099"/>
                </a:solidFill>
                <a:latin typeface="Comic Sans MS" panose="030F0702030302020204" pitchFamily="66" charset="0"/>
              </a:rPr>
              <a:t>bits/sec</a:t>
            </a:r>
          </a:p>
        </p:txBody>
      </p:sp>
      <p:sp>
        <p:nvSpPr>
          <p:cNvPr id="115717" name="Freeform 296"/>
          <p:cNvSpPr>
            <a:spLocks/>
          </p:cNvSpPr>
          <p:nvPr/>
        </p:nvSpPr>
        <p:spPr bwMode="auto">
          <a:xfrm>
            <a:off x="6407151" y="2720975"/>
            <a:ext cx="3127375" cy="1498600"/>
          </a:xfrm>
          <a:custGeom>
            <a:avLst/>
            <a:gdLst>
              <a:gd name="T0" fmla="*/ 2147483647 w 1877"/>
              <a:gd name="T1" fmla="*/ 2147483647 h 917"/>
              <a:gd name="T2" fmla="*/ 2147483647 w 1877"/>
              <a:gd name="T3" fmla="*/ 2147483647 h 917"/>
              <a:gd name="T4" fmla="*/ 2147483647 w 1877"/>
              <a:gd name="T5" fmla="*/ 2147483647 h 917"/>
              <a:gd name="T6" fmla="*/ 2147483647 w 1877"/>
              <a:gd name="T7" fmla="*/ 2147483647 h 917"/>
              <a:gd name="T8" fmla="*/ 2147483647 w 1877"/>
              <a:gd name="T9" fmla="*/ 2147483647 h 917"/>
              <a:gd name="T10" fmla="*/ 2147483647 w 1877"/>
              <a:gd name="T11" fmla="*/ 2147483647 h 917"/>
              <a:gd name="T12" fmla="*/ 2147483647 w 1877"/>
              <a:gd name="T13" fmla="*/ 2147483647 h 917"/>
              <a:gd name="T14" fmla="*/ 2147483647 w 1877"/>
              <a:gd name="T15" fmla="*/ 2147483647 h 917"/>
              <a:gd name="T16" fmla="*/ 2147483647 w 1877"/>
              <a:gd name="T17" fmla="*/ 2147483647 h 917"/>
              <a:gd name="T18" fmla="*/ 2147483647 w 1877"/>
              <a:gd name="T19" fmla="*/ 2147483647 h 917"/>
              <a:gd name="T20" fmla="*/ 2147483647 w 1877"/>
              <a:gd name="T21" fmla="*/ 2147483647 h 917"/>
              <a:gd name="T22" fmla="*/ 2147483647 w 1877"/>
              <a:gd name="T23" fmla="*/ 2147483647 h 917"/>
              <a:gd name="T24" fmla="*/ 2147483647 w 1877"/>
              <a:gd name="T25" fmla="*/ 2147483647 h 917"/>
              <a:gd name="T26" fmla="*/ 2147483647 w 1877"/>
              <a:gd name="T27" fmla="*/ 2147483647 h 917"/>
              <a:gd name="T28" fmla="*/ 2147483647 w 1877"/>
              <a:gd name="T29" fmla="*/ 2147483647 h 917"/>
              <a:gd name="T30" fmla="*/ 2147483647 w 1877"/>
              <a:gd name="T31" fmla="*/ 2147483647 h 917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1877"/>
              <a:gd name="T49" fmla="*/ 0 h 917"/>
              <a:gd name="T50" fmla="*/ 1877 w 1877"/>
              <a:gd name="T51" fmla="*/ 917 h 917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1877" h="917">
                <a:moveTo>
                  <a:pt x="889" y="23"/>
                </a:moveTo>
                <a:cubicBezTo>
                  <a:pt x="804" y="39"/>
                  <a:pt x="771" y="98"/>
                  <a:pt x="692" y="109"/>
                </a:cubicBezTo>
                <a:cubicBezTo>
                  <a:pt x="613" y="120"/>
                  <a:pt x="511" y="81"/>
                  <a:pt x="415" y="91"/>
                </a:cubicBezTo>
                <a:cubicBezTo>
                  <a:pt x="319" y="101"/>
                  <a:pt x="174" y="126"/>
                  <a:pt x="112" y="170"/>
                </a:cubicBezTo>
                <a:cubicBezTo>
                  <a:pt x="51" y="214"/>
                  <a:pt x="66" y="294"/>
                  <a:pt x="50" y="353"/>
                </a:cubicBezTo>
                <a:cubicBezTo>
                  <a:pt x="34" y="412"/>
                  <a:pt x="0" y="479"/>
                  <a:pt x="14" y="528"/>
                </a:cubicBezTo>
                <a:cubicBezTo>
                  <a:pt x="29" y="577"/>
                  <a:pt x="57" y="608"/>
                  <a:pt x="139" y="650"/>
                </a:cubicBezTo>
                <a:cubicBezTo>
                  <a:pt x="221" y="692"/>
                  <a:pt x="372" y="742"/>
                  <a:pt x="505" y="781"/>
                </a:cubicBezTo>
                <a:cubicBezTo>
                  <a:pt x="638" y="820"/>
                  <a:pt x="789" y="866"/>
                  <a:pt x="933" y="886"/>
                </a:cubicBezTo>
                <a:cubicBezTo>
                  <a:pt x="1077" y="906"/>
                  <a:pt x="1246" y="917"/>
                  <a:pt x="1370" y="901"/>
                </a:cubicBezTo>
                <a:cubicBezTo>
                  <a:pt x="1494" y="885"/>
                  <a:pt x="1594" y="839"/>
                  <a:pt x="1676" y="793"/>
                </a:cubicBezTo>
                <a:cubicBezTo>
                  <a:pt x="1758" y="747"/>
                  <a:pt x="1843" y="720"/>
                  <a:pt x="1860" y="624"/>
                </a:cubicBezTo>
                <a:cubicBezTo>
                  <a:pt x="1877" y="528"/>
                  <a:pt x="1835" y="306"/>
                  <a:pt x="1776" y="219"/>
                </a:cubicBezTo>
                <a:cubicBezTo>
                  <a:pt x="1717" y="132"/>
                  <a:pt x="1599" y="134"/>
                  <a:pt x="1503" y="100"/>
                </a:cubicBezTo>
                <a:cubicBezTo>
                  <a:pt x="1407" y="66"/>
                  <a:pt x="1302" y="26"/>
                  <a:pt x="1200" y="13"/>
                </a:cubicBezTo>
                <a:cubicBezTo>
                  <a:pt x="1098" y="0"/>
                  <a:pt x="974" y="7"/>
                  <a:pt x="889" y="23"/>
                </a:cubicBezTo>
                <a:close/>
              </a:path>
            </a:pathLst>
          </a:custGeom>
          <a:solidFill>
            <a:srgbClr val="00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115718" name="Text Box 35"/>
          <p:cNvSpPr txBox="1">
            <a:spLocks noChangeArrowheads="1"/>
          </p:cNvSpPr>
          <p:nvPr/>
        </p:nvSpPr>
        <p:spPr bwMode="auto">
          <a:xfrm>
            <a:off x="6270626" y="2344738"/>
            <a:ext cx="67627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zh-CN" sz="2000">
                <a:solidFill>
                  <a:srgbClr val="000099"/>
                </a:solidFill>
                <a:latin typeface="Comic Sans MS" panose="030F0702030302020204" pitchFamily="66" charset="0"/>
              </a:rPr>
              <a:t>R</a:t>
            </a:r>
            <a:r>
              <a:rPr lang="en-US" altLang="zh-CN" sz="2800" baseline="-25000">
                <a:solidFill>
                  <a:srgbClr val="000099"/>
                </a:solidFill>
                <a:latin typeface="Comic Sans MS" panose="030F0702030302020204" pitchFamily="66" charset="0"/>
              </a:rPr>
              <a:t>s</a:t>
            </a:r>
            <a:endParaRPr lang="en-US" altLang="zh-CN" sz="200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257064" name="Oval 40"/>
          <p:cNvSpPr>
            <a:spLocks noChangeArrowheads="1"/>
          </p:cNvSpPr>
          <p:nvPr/>
        </p:nvSpPr>
        <p:spPr bwMode="auto">
          <a:xfrm rot="5400000">
            <a:off x="8135144" y="3772694"/>
            <a:ext cx="50800" cy="525462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50000">
                <a:schemeClr val="folHlink"/>
              </a:gs>
              <a:gs pos="100000">
                <a:schemeClr val="bg1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solidFill>
                <a:srgbClr val="000099"/>
              </a:solidFill>
              <a:latin typeface="Comic Sans MS" panose="030F0702030302020204" pitchFamily="66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57065" name="Rectangle 41"/>
          <p:cNvSpPr>
            <a:spLocks noChangeArrowheads="1"/>
          </p:cNvSpPr>
          <p:nvPr/>
        </p:nvSpPr>
        <p:spPr bwMode="auto">
          <a:xfrm rot="5400000">
            <a:off x="7668419" y="3278982"/>
            <a:ext cx="984250" cy="525462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50000">
                <a:schemeClr val="folHlink"/>
              </a:gs>
              <a:gs pos="100000">
                <a:schemeClr val="bg1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solidFill>
                <a:srgbClr val="000099"/>
              </a:solidFill>
              <a:latin typeface="Comic Sans MS" panose="030F0702030302020204" pitchFamily="66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15721" name="Oval 42"/>
          <p:cNvSpPr>
            <a:spLocks noChangeArrowheads="1"/>
          </p:cNvSpPr>
          <p:nvPr/>
        </p:nvSpPr>
        <p:spPr bwMode="auto">
          <a:xfrm rot="5400000">
            <a:off x="8139114" y="2794001"/>
            <a:ext cx="52387" cy="525463"/>
          </a:xfrm>
          <a:prstGeom prst="ellipse">
            <a:avLst/>
          </a:prstGeom>
          <a:solidFill>
            <a:srgbClr val="DDDDDD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257067" name="Rectangle 43"/>
          <p:cNvSpPr>
            <a:spLocks noChangeArrowheads="1"/>
          </p:cNvSpPr>
          <p:nvPr/>
        </p:nvSpPr>
        <p:spPr bwMode="auto">
          <a:xfrm rot="5400000">
            <a:off x="8139113" y="3765551"/>
            <a:ext cx="31750" cy="511175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50000">
                <a:schemeClr val="folHlink"/>
              </a:gs>
              <a:gs pos="100000">
                <a:schemeClr val="bg1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solidFill>
                <a:srgbClr val="000099"/>
              </a:solidFill>
              <a:latin typeface="Comic Sans MS" panose="030F0702030302020204" pitchFamily="66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57055" name="Oval 31"/>
          <p:cNvSpPr>
            <a:spLocks noChangeArrowheads="1"/>
          </p:cNvSpPr>
          <p:nvPr/>
        </p:nvSpPr>
        <p:spPr bwMode="auto">
          <a:xfrm rot="1792560">
            <a:off x="7145338" y="2668588"/>
            <a:ext cx="38100" cy="158750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50000">
                <a:schemeClr val="folHlink"/>
              </a:gs>
              <a:gs pos="100000">
                <a:schemeClr val="bg1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solidFill>
                <a:srgbClr val="000099"/>
              </a:solidFill>
              <a:latin typeface="Comic Sans MS" panose="030F0702030302020204" pitchFamily="66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57056" name="Rectangle 32"/>
          <p:cNvSpPr>
            <a:spLocks noChangeArrowheads="1"/>
          </p:cNvSpPr>
          <p:nvPr/>
        </p:nvSpPr>
        <p:spPr bwMode="auto">
          <a:xfrm rot="1792560">
            <a:off x="6480175" y="2465388"/>
            <a:ext cx="730250" cy="158750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50000">
                <a:schemeClr val="folHlink"/>
              </a:gs>
              <a:gs pos="100000">
                <a:schemeClr val="bg1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solidFill>
                <a:srgbClr val="000099"/>
              </a:solidFill>
              <a:latin typeface="Comic Sans MS" panose="030F0702030302020204" pitchFamily="66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15725" name="Oval 33"/>
          <p:cNvSpPr>
            <a:spLocks noChangeArrowheads="1"/>
          </p:cNvSpPr>
          <p:nvPr/>
        </p:nvSpPr>
        <p:spPr bwMode="auto">
          <a:xfrm rot="1792560">
            <a:off x="6515100" y="2265363"/>
            <a:ext cx="38100" cy="158750"/>
          </a:xfrm>
          <a:prstGeom prst="ellipse">
            <a:avLst/>
          </a:prstGeom>
          <a:solidFill>
            <a:srgbClr val="DDDDDD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257058" name="Rectangle 34"/>
          <p:cNvSpPr>
            <a:spLocks noChangeArrowheads="1"/>
          </p:cNvSpPr>
          <p:nvPr/>
        </p:nvSpPr>
        <p:spPr bwMode="auto">
          <a:xfrm rot="1792560">
            <a:off x="7142163" y="2665414"/>
            <a:ext cx="23812" cy="153987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50000">
                <a:schemeClr val="folHlink"/>
              </a:gs>
              <a:gs pos="100000">
                <a:schemeClr val="bg1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solidFill>
                <a:srgbClr val="000099"/>
              </a:solidFill>
              <a:latin typeface="Comic Sans MS" panose="030F0702030302020204" pitchFamily="66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15727" name="Line 456"/>
          <p:cNvSpPr>
            <a:spLocks noChangeShapeType="1"/>
          </p:cNvSpPr>
          <p:nvPr/>
        </p:nvSpPr>
        <p:spPr bwMode="auto">
          <a:xfrm rot="1792560">
            <a:off x="6351589" y="2536825"/>
            <a:ext cx="955675" cy="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257493" name="Oval 469"/>
          <p:cNvSpPr>
            <a:spLocks noChangeArrowheads="1"/>
          </p:cNvSpPr>
          <p:nvPr/>
        </p:nvSpPr>
        <p:spPr bwMode="auto">
          <a:xfrm rot="2768172">
            <a:off x="7654926" y="2671764"/>
            <a:ext cx="47625" cy="1428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50000">
                <a:schemeClr val="folHlink"/>
              </a:gs>
              <a:gs pos="100000">
                <a:schemeClr val="bg1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solidFill>
                <a:srgbClr val="000099"/>
              </a:solidFill>
              <a:latin typeface="Comic Sans MS" panose="030F0702030302020204" pitchFamily="66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57494" name="Rectangle 470"/>
          <p:cNvSpPr>
            <a:spLocks noChangeArrowheads="1"/>
          </p:cNvSpPr>
          <p:nvPr/>
        </p:nvSpPr>
        <p:spPr bwMode="auto">
          <a:xfrm rot="2768172">
            <a:off x="6933407" y="2339182"/>
            <a:ext cx="915988" cy="142875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50000">
                <a:schemeClr val="folHlink"/>
              </a:gs>
              <a:gs pos="100000">
                <a:schemeClr val="bg1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solidFill>
                <a:srgbClr val="000099"/>
              </a:solidFill>
              <a:latin typeface="Comic Sans MS" panose="030F0702030302020204" pitchFamily="66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15730" name="Oval 471"/>
          <p:cNvSpPr>
            <a:spLocks noChangeArrowheads="1"/>
          </p:cNvSpPr>
          <p:nvPr/>
        </p:nvSpPr>
        <p:spPr bwMode="auto">
          <a:xfrm rot="2768172">
            <a:off x="7085014" y="2012951"/>
            <a:ext cx="47625" cy="142875"/>
          </a:xfrm>
          <a:prstGeom prst="ellipse">
            <a:avLst/>
          </a:prstGeom>
          <a:solidFill>
            <a:srgbClr val="DDDDDD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257496" name="Rectangle 472"/>
          <p:cNvSpPr>
            <a:spLocks noChangeArrowheads="1"/>
          </p:cNvSpPr>
          <p:nvPr/>
        </p:nvSpPr>
        <p:spPr bwMode="auto">
          <a:xfrm rot="2768172">
            <a:off x="7654926" y="2663826"/>
            <a:ext cx="30163" cy="138113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50000">
                <a:schemeClr val="folHlink"/>
              </a:gs>
              <a:gs pos="100000">
                <a:schemeClr val="bg1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solidFill>
                <a:srgbClr val="000099"/>
              </a:solidFill>
              <a:latin typeface="Comic Sans MS" panose="030F0702030302020204" pitchFamily="66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15732" name="Line 473"/>
          <p:cNvSpPr>
            <a:spLocks noChangeShapeType="1"/>
          </p:cNvSpPr>
          <p:nvPr/>
        </p:nvSpPr>
        <p:spPr bwMode="auto">
          <a:xfrm rot="2768172">
            <a:off x="6777038" y="2395538"/>
            <a:ext cx="1196975" cy="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257500" name="Oval 476"/>
          <p:cNvSpPr>
            <a:spLocks noChangeArrowheads="1"/>
          </p:cNvSpPr>
          <p:nvPr/>
        </p:nvSpPr>
        <p:spPr bwMode="auto">
          <a:xfrm rot="19807440" flipH="1">
            <a:off x="6608763" y="4521200"/>
            <a:ext cx="38100" cy="158750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50000">
                <a:schemeClr val="folHlink"/>
              </a:gs>
              <a:gs pos="100000">
                <a:schemeClr val="bg1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solidFill>
                <a:srgbClr val="000099"/>
              </a:solidFill>
              <a:latin typeface="Comic Sans MS" panose="030F0702030302020204" pitchFamily="66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57501" name="Rectangle 477"/>
          <p:cNvSpPr>
            <a:spLocks noChangeArrowheads="1"/>
          </p:cNvSpPr>
          <p:nvPr/>
        </p:nvSpPr>
        <p:spPr bwMode="auto">
          <a:xfrm rot="19807440" flipH="1">
            <a:off x="6581775" y="4318000"/>
            <a:ext cx="730250" cy="158750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50000">
                <a:schemeClr val="folHlink"/>
              </a:gs>
              <a:gs pos="100000">
                <a:schemeClr val="bg1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solidFill>
                <a:srgbClr val="000099"/>
              </a:solidFill>
              <a:latin typeface="Comic Sans MS" panose="030F0702030302020204" pitchFamily="66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15735" name="Oval 478"/>
          <p:cNvSpPr>
            <a:spLocks noChangeArrowheads="1"/>
          </p:cNvSpPr>
          <p:nvPr/>
        </p:nvSpPr>
        <p:spPr bwMode="auto">
          <a:xfrm rot="19807440" flipH="1">
            <a:off x="7240588" y="4117975"/>
            <a:ext cx="36512" cy="158750"/>
          </a:xfrm>
          <a:prstGeom prst="ellipse">
            <a:avLst/>
          </a:prstGeom>
          <a:solidFill>
            <a:srgbClr val="DDDDDD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257503" name="Rectangle 479"/>
          <p:cNvSpPr>
            <a:spLocks noChangeArrowheads="1"/>
          </p:cNvSpPr>
          <p:nvPr/>
        </p:nvSpPr>
        <p:spPr bwMode="auto">
          <a:xfrm rot="19807440" flipH="1">
            <a:off x="6624638" y="4518025"/>
            <a:ext cx="23812" cy="153988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50000">
                <a:schemeClr val="folHlink"/>
              </a:gs>
              <a:gs pos="100000">
                <a:schemeClr val="bg1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solidFill>
                <a:srgbClr val="000099"/>
              </a:solidFill>
              <a:latin typeface="Comic Sans MS" panose="030F0702030302020204" pitchFamily="66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15737" name="Line 480"/>
          <p:cNvSpPr>
            <a:spLocks noChangeShapeType="1"/>
          </p:cNvSpPr>
          <p:nvPr/>
        </p:nvSpPr>
        <p:spPr bwMode="auto">
          <a:xfrm rot="19807440" flipH="1">
            <a:off x="6486526" y="4389438"/>
            <a:ext cx="955675" cy="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257507" name="Oval 483"/>
          <p:cNvSpPr>
            <a:spLocks noChangeArrowheads="1"/>
          </p:cNvSpPr>
          <p:nvPr/>
        </p:nvSpPr>
        <p:spPr bwMode="auto">
          <a:xfrm rot="18831828" flipV="1">
            <a:off x="7862889" y="4294189"/>
            <a:ext cx="47625" cy="1428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50000">
                <a:schemeClr val="folHlink"/>
              </a:gs>
              <a:gs pos="100000">
                <a:schemeClr val="bg1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solidFill>
                <a:srgbClr val="000099"/>
              </a:solidFill>
              <a:latin typeface="Comic Sans MS" panose="030F0702030302020204" pitchFamily="66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57508" name="Rectangle 484"/>
          <p:cNvSpPr>
            <a:spLocks noChangeArrowheads="1"/>
          </p:cNvSpPr>
          <p:nvPr/>
        </p:nvSpPr>
        <p:spPr bwMode="auto">
          <a:xfrm rot="18831828" flipV="1">
            <a:off x="7140576" y="4625976"/>
            <a:ext cx="917575" cy="142875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50000">
                <a:schemeClr val="folHlink"/>
              </a:gs>
              <a:gs pos="100000">
                <a:schemeClr val="bg1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solidFill>
                <a:srgbClr val="000099"/>
              </a:solidFill>
              <a:latin typeface="Comic Sans MS" panose="030F0702030302020204" pitchFamily="66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15740" name="Oval 485"/>
          <p:cNvSpPr>
            <a:spLocks noChangeArrowheads="1"/>
          </p:cNvSpPr>
          <p:nvPr/>
        </p:nvSpPr>
        <p:spPr bwMode="auto">
          <a:xfrm rot="18831828" flipV="1">
            <a:off x="7294564" y="4953001"/>
            <a:ext cx="47625" cy="142875"/>
          </a:xfrm>
          <a:prstGeom prst="ellipse">
            <a:avLst/>
          </a:prstGeom>
          <a:solidFill>
            <a:srgbClr val="DDDDDD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257510" name="Rectangle 486"/>
          <p:cNvSpPr>
            <a:spLocks noChangeArrowheads="1"/>
          </p:cNvSpPr>
          <p:nvPr/>
        </p:nvSpPr>
        <p:spPr bwMode="auto">
          <a:xfrm rot="18831828" flipV="1">
            <a:off x="7862888" y="4303713"/>
            <a:ext cx="30162" cy="138112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50000">
                <a:schemeClr val="folHlink"/>
              </a:gs>
              <a:gs pos="100000">
                <a:schemeClr val="bg1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solidFill>
                <a:srgbClr val="000099"/>
              </a:solidFill>
              <a:latin typeface="Comic Sans MS" panose="030F0702030302020204" pitchFamily="66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15742" name="Line 487"/>
          <p:cNvSpPr>
            <a:spLocks noChangeShapeType="1"/>
          </p:cNvSpPr>
          <p:nvPr/>
        </p:nvSpPr>
        <p:spPr bwMode="auto">
          <a:xfrm rot="18831828" flipV="1">
            <a:off x="6985001" y="4711701"/>
            <a:ext cx="1196975" cy="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257524" name="Oval 500"/>
          <p:cNvSpPr>
            <a:spLocks noChangeArrowheads="1"/>
          </p:cNvSpPr>
          <p:nvPr/>
        </p:nvSpPr>
        <p:spPr bwMode="auto">
          <a:xfrm rot="19807440" flipH="1">
            <a:off x="8815388" y="2640013"/>
            <a:ext cx="38100" cy="158750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50000">
                <a:schemeClr val="folHlink"/>
              </a:gs>
              <a:gs pos="100000">
                <a:schemeClr val="bg1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solidFill>
                <a:srgbClr val="000099"/>
              </a:solidFill>
              <a:latin typeface="Comic Sans MS" panose="030F0702030302020204" pitchFamily="66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57525" name="Rectangle 501"/>
          <p:cNvSpPr>
            <a:spLocks noChangeArrowheads="1"/>
          </p:cNvSpPr>
          <p:nvPr/>
        </p:nvSpPr>
        <p:spPr bwMode="auto">
          <a:xfrm rot="19807440" flipH="1">
            <a:off x="8788400" y="2436813"/>
            <a:ext cx="730250" cy="158750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50000">
                <a:schemeClr val="folHlink"/>
              </a:gs>
              <a:gs pos="100000">
                <a:schemeClr val="bg1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solidFill>
                <a:srgbClr val="000099"/>
              </a:solidFill>
              <a:latin typeface="Comic Sans MS" panose="030F0702030302020204" pitchFamily="66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15745" name="Oval 502"/>
          <p:cNvSpPr>
            <a:spLocks noChangeArrowheads="1"/>
          </p:cNvSpPr>
          <p:nvPr/>
        </p:nvSpPr>
        <p:spPr bwMode="auto">
          <a:xfrm rot="19807440" flipH="1">
            <a:off x="9447213" y="2236788"/>
            <a:ext cx="36512" cy="158750"/>
          </a:xfrm>
          <a:prstGeom prst="ellipse">
            <a:avLst/>
          </a:prstGeom>
          <a:solidFill>
            <a:srgbClr val="DDDDDD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257527" name="Rectangle 503"/>
          <p:cNvSpPr>
            <a:spLocks noChangeArrowheads="1"/>
          </p:cNvSpPr>
          <p:nvPr/>
        </p:nvSpPr>
        <p:spPr bwMode="auto">
          <a:xfrm rot="19807440" flipH="1">
            <a:off x="8831263" y="2636839"/>
            <a:ext cx="25400" cy="153987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50000">
                <a:schemeClr val="folHlink"/>
              </a:gs>
              <a:gs pos="100000">
                <a:schemeClr val="bg1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solidFill>
                <a:srgbClr val="000099"/>
              </a:solidFill>
              <a:latin typeface="Comic Sans MS" panose="030F0702030302020204" pitchFamily="66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15747" name="Line 504"/>
          <p:cNvSpPr>
            <a:spLocks noChangeShapeType="1"/>
          </p:cNvSpPr>
          <p:nvPr/>
        </p:nvSpPr>
        <p:spPr bwMode="auto">
          <a:xfrm rot="19807440" flipH="1">
            <a:off x="8693151" y="2508250"/>
            <a:ext cx="955675" cy="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257531" name="Oval 507"/>
          <p:cNvSpPr>
            <a:spLocks noChangeArrowheads="1"/>
          </p:cNvSpPr>
          <p:nvPr/>
        </p:nvSpPr>
        <p:spPr bwMode="auto">
          <a:xfrm rot="1792560">
            <a:off x="9572625" y="4600575"/>
            <a:ext cx="38100" cy="158750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50000">
                <a:schemeClr val="folHlink"/>
              </a:gs>
              <a:gs pos="100000">
                <a:schemeClr val="bg1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solidFill>
                <a:srgbClr val="000099"/>
              </a:solidFill>
              <a:latin typeface="Comic Sans MS" panose="030F0702030302020204" pitchFamily="66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57532" name="Rectangle 508"/>
          <p:cNvSpPr>
            <a:spLocks noChangeArrowheads="1"/>
          </p:cNvSpPr>
          <p:nvPr/>
        </p:nvSpPr>
        <p:spPr bwMode="auto">
          <a:xfrm rot="1792560">
            <a:off x="8905875" y="4395788"/>
            <a:ext cx="731838" cy="158750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50000">
                <a:schemeClr val="folHlink"/>
              </a:gs>
              <a:gs pos="100000">
                <a:schemeClr val="bg1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solidFill>
                <a:srgbClr val="000099"/>
              </a:solidFill>
              <a:latin typeface="Comic Sans MS" panose="030F0702030302020204" pitchFamily="66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15750" name="Oval 509"/>
          <p:cNvSpPr>
            <a:spLocks noChangeArrowheads="1"/>
          </p:cNvSpPr>
          <p:nvPr/>
        </p:nvSpPr>
        <p:spPr bwMode="auto">
          <a:xfrm rot="1792560">
            <a:off x="8940800" y="4195763"/>
            <a:ext cx="38100" cy="158750"/>
          </a:xfrm>
          <a:prstGeom prst="ellipse">
            <a:avLst/>
          </a:prstGeom>
          <a:solidFill>
            <a:srgbClr val="DDDDDD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257534" name="Rectangle 510"/>
          <p:cNvSpPr>
            <a:spLocks noChangeArrowheads="1"/>
          </p:cNvSpPr>
          <p:nvPr/>
        </p:nvSpPr>
        <p:spPr bwMode="auto">
          <a:xfrm rot="1792560">
            <a:off x="9567863" y="4597400"/>
            <a:ext cx="25400" cy="152400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50000">
                <a:schemeClr val="folHlink"/>
              </a:gs>
              <a:gs pos="100000">
                <a:schemeClr val="bg1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solidFill>
                <a:srgbClr val="000099"/>
              </a:solidFill>
              <a:latin typeface="Comic Sans MS" panose="030F0702030302020204" pitchFamily="66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15752" name="Line 511"/>
          <p:cNvSpPr>
            <a:spLocks noChangeShapeType="1"/>
          </p:cNvSpPr>
          <p:nvPr/>
        </p:nvSpPr>
        <p:spPr bwMode="auto">
          <a:xfrm rot="1792560">
            <a:off x="8767764" y="4495800"/>
            <a:ext cx="1062037" cy="1270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115753" name="Text Box 513"/>
          <p:cNvSpPr txBox="1">
            <a:spLocks noChangeArrowheads="1"/>
          </p:cNvSpPr>
          <p:nvPr/>
        </p:nvSpPr>
        <p:spPr bwMode="auto">
          <a:xfrm>
            <a:off x="7240589" y="1903413"/>
            <a:ext cx="67627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zh-CN" sz="2000">
                <a:solidFill>
                  <a:srgbClr val="000099"/>
                </a:solidFill>
                <a:latin typeface="Comic Sans MS" panose="030F0702030302020204" pitchFamily="66" charset="0"/>
              </a:rPr>
              <a:t>R</a:t>
            </a:r>
            <a:r>
              <a:rPr lang="en-US" altLang="zh-CN" sz="2800" baseline="-25000">
                <a:solidFill>
                  <a:srgbClr val="000099"/>
                </a:solidFill>
                <a:latin typeface="Comic Sans MS" panose="030F0702030302020204" pitchFamily="66" charset="0"/>
              </a:rPr>
              <a:t>s</a:t>
            </a:r>
            <a:endParaRPr lang="en-US" altLang="zh-CN" sz="200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115754" name="Text Box 514"/>
          <p:cNvSpPr txBox="1">
            <a:spLocks noChangeArrowheads="1"/>
          </p:cNvSpPr>
          <p:nvPr/>
        </p:nvSpPr>
        <p:spPr bwMode="auto">
          <a:xfrm>
            <a:off x="9067801" y="2411413"/>
            <a:ext cx="67627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zh-CN" sz="2000">
                <a:solidFill>
                  <a:srgbClr val="000099"/>
                </a:solidFill>
                <a:latin typeface="Comic Sans MS" panose="030F0702030302020204" pitchFamily="66" charset="0"/>
              </a:rPr>
              <a:t>R</a:t>
            </a:r>
            <a:r>
              <a:rPr lang="en-US" altLang="zh-CN" sz="2800" baseline="-25000">
                <a:solidFill>
                  <a:srgbClr val="000099"/>
                </a:solidFill>
                <a:latin typeface="Comic Sans MS" panose="030F0702030302020204" pitchFamily="66" charset="0"/>
              </a:rPr>
              <a:t>s</a:t>
            </a:r>
            <a:endParaRPr lang="en-US" altLang="zh-CN" sz="200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115755" name="Freeform 515"/>
          <p:cNvSpPr>
            <a:spLocks/>
          </p:cNvSpPr>
          <p:nvPr/>
        </p:nvSpPr>
        <p:spPr bwMode="auto">
          <a:xfrm>
            <a:off x="7234238" y="2771776"/>
            <a:ext cx="800100" cy="1381125"/>
          </a:xfrm>
          <a:custGeom>
            <a:avLst/>
            <a:gdLst>
              <a:gd name="T0" fmla="*/ 0 w 504"/>
              <a:gd name="T1" fmla="*/ 0 h 870"/>
              <a:gd name="T2" fmla="*/ 2147483647 w 504"/>
              <a:gd name="T3" fmla="*/ 2147483647 h 870"/>
              <a:gd name="T4" fmla="*/ 2147483647 w 504"/>
              <a:gd name="T5" fmla="*/ 2147483647 h 870"/>
              <a:gd name="T6" fmla="*/ 2147483647 w 504"/>
              <a:gd name="T7" fmla="*/ 2147483647 h 870"/>
              <a:gd name="T8" fmla="*/ 2147483647 w 504"/>
              <a:gd name="T9" fmla="*/ 2147483647 h 870"/>
              <a:gd name="T10" fmla="*/ 2147483647 w 504"/>
              <a:gd name="T11" fmla="*/ 2147483647 h 870"/>
              <a:gd name="T12" fmla="*/ 2147483647 w 504"/>
              <a:gd name="T13" fmla="*/ 2147483647 h 870"/>
              <a:gd name="T14" fmla="*/ 2147483647 w 504"/>
              <a:gd name="T15" fmla="*/ 2147483647 h 870"/>
              <a:gd name="T16" fmla="*/ 2147483647 w 504"/>
              <a:gd name="T17" fmla="*/ 2147483647 h 870"/>
              <a:gd name="T18" fmla="*/ 2147483647 w 504"/>
              <a:gd name="T19" fmla="*/ 2147483647 h 870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504"/>
              <a:gd name="T31" fmla="*/ 0 h 870"/>
              <a:gd name="T32" fmla="*/ 504 w 504"/>
              <a:gd name="T33" fmla="*/ 870 h 870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504" h="870">
                <a:moveTo>
                  <a:pt x="0" y="0"/>
                </a:moveTo>
                <a:cubicBezTo>
                  <a:pt x="21" y="11"/>
                  <a:pt x="79" y="44"/>
                  <a:pt x="129" y="63"/>
                </a:cubicBezTo>
                <a:cubicBezTo>
                  <a:pt x="179" y="82"/>
                  <a:pt x="255" y="102"/>
                  <a:pt x="299" y="112"/>
                </a:cubicBezTo>
                <a:cubicBezTo>
                  <a:pt x="343" y="122"/>
                  <a:pt x="362" y="116"/>
                  <a:pt x="392" y="121"/>
                </a:cubicBezTo>
                <a:cubicBezTo>
                  <a:pt x="417" y="124"/>
                  <a:pt x="469" y="100"/>
                  <a:pt x="479" y="145"/>
                </a:cubicBezTo>
                <a:cubicBezTo>
                  <a:pt x="490" y="191"/>
                  <a:pt x="504" y="700"/>
                  <a:pt x="490" y="772"/>
                </a:cubicBezTo>
                <a:cubicBezTo>
                  <a:pt x="477" y="845"/>
                  <a:pt x="447" y="842"/>
                  <a:pt x="406" y="839"/>
                </a:cubicBezTo>
                <a:cubicBezTo>
                  <a:pt x="365" y="836"/>
                  <a:pt x="323" y="835"/>
                  <a:pt x="286" y="833"/>
                </a:cubicBezTo>
                <a:cubicBezTo>
                  <a:pt x="250" y="831"/>
                  <a:pt x="226" y="822"/>
                  <a:pt x="192" y="828"/>
                </a:cubicBezTo>
                <a:cubicBezTo>
                  <a:pt x="158" y="834"/>
                  <a:pt x="107" y="861"/>
                  <a:pt x="84" y="870"/>
                </a:cubicBezTo>
              </a:path>
            </a:pathLst>
          </a:custGeom>
          <a:noFill/>
          <a:ln w="3810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115756" name="Text Box 516"/>
          <p:cNvSpPr txBox="1">
            <a:spLocks noChangeArrowheads="1"/>
          </p:cNvSpPr>
          <p:nvPr/>
        </p:nvSpPr>
        <p:spPr bwMode="auto">
          <a:xfrm>
            <a:off x="6248400" y="3960813"/>
            <a:ext cx="674688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zh-CN" sz="2000">
                <a:solidFill>
                  <a:srgbClr val="000099"/>
                </a:solidFill>
                <a:latin typeface="Comic Sans MS" panose="030F0702030302020204" pitchFamily="66" charset="0"/>
              </a:rPr>
              <a:t>R</a:t>
            </a:r>
            <a:r>
              <a:rPr lang="en-US" altLang="zh-CN" sz="2800" baseline="-25000">
                <a:solidFill>
                  <a:srgbClr val="000099"/>
                </a:solidFill>
                <a:latin typeface="Comic Sans MS" panose="030F0702030302020204" pitchFamily="66" charset="0"/>
              </a:rPr>
              <a:t>c</a:t>
            </a:r>
            <a:endParaRPr lang="en-US" altLang="zh-CN" sz="200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115757" name="Freeform 517"/>
          <p:cNvSpPr>
            <a:spLocks/>
          </p:cNvSpPr>
          <p:nvPr/>
        </p:nvSpPr>
        <p:spPr bwMode="auto">
          <a:xfrm>
            <a:off x="7697788" y="2749550"/>
            <a:ext cx="431800" cy="1570038"/>
          </a:xfrm>
          <a:custGeom>
            <a:avLst/>
            <a:gdLst>
              <a:gd name="T0" fmla="*/ 0 w 272"/>
              <a:gd name="T1" fmla="*/ 0 h 989"/>
              <a:gd name="T2" fmla="*/ 2147483647 w 272"/>
              <a:gd name="T3" fmla="*/ 2147483647 h 989"/>
              <a:gd name="T4" fmla="*/ 2147483647 w 272"/>
              <a:gd name="T5" fmla="*/ 2147483647 h 989"/>
              <a:gd name="T6" fmla="*/ 2147483647 w 272"/>
              <a:gd name="T7" fmla="*/ 2147483647 h 989"/>
              <a:gd name="T8" fmla="*/ 2147483647 w 272"/>
              <a:gd name="T9" fmla="*/ 2147483647 h 989"/>
              <a:gd name="T10" fmla="*/ 2147483647 w 272"/>
              <a:gd name="T11" fmla="*/ 2147483647 h 989"/>
              <a:gd name="T12" fmla="*/ 2147483647 w 272"/>
              <a:gd name="T13" fmla="*/ 2147483647 h 989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272"/>
              <a:gd name="T22" fmla="*/ 0 h 989"/>
              <a:gd name="T23" fmla="*/ 272 w 272"/>
              <a:gd name="T24" fmla="*/ 989 h 989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272" h="989">
                <a:moveTo>
                  <a:pt x="0" y="0"/>
                </a:moveTo>
                <a:cubicBezTo>
                  <a:pt x="15" y="13"/>
                  <a:pt x="49" y="56"/>
                  <a:pt x="92" y="80"/>
                </a:cubicBezTo>
                <a:cubicBezTo>
                  <a:pt x="231" y="84"/>
                  <a:pt x="204" y="89"/>
                  <a:pt x="257" y="147"/>
                </a:cubicBezTo>
                <a:cubicBezTo>
                  <a:pt x="270" y="295"/>
                  <a:pt x="272" y="652"/>
                  <a:pt x="268" y="774"/>
                </a:cubicBezTo>
                <a:cubicBezTo>
                  <a:pt x="268" y="895"/>
                  <a:pt x="261" y="853"/>
                  <a:pt x="257" y="875"/>
                </a:cubicBezTo>
                <a:cubicBezTo>
                  <a:pt x="251" y="894"/>
                  <a:pt x="257" y="889"/>
                  <a:pt x="242" y="908"/>
                </a:cubicBezTo>
                <a:cubicBezTo>
                  <a:pt x="227" y="927"/>
                  <a:pt x="183" y="972"/>
                  <a:pt x="167" y="989"/>
                </a:cubicBezTo>
              </a:path>
            </a:pathLst>
          </a:custGeom>
          <a:noFill/>
          <a:ln w="3810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115758" name="Freeform 518"/>
          <p:cNvSpPr>
            <a:spLocks/>
          </p:cNvSpPr>
          <p:nvPr/>
        </p:nvSpPr>
        <p:spPr bwMode="auto">
          <a:xfrm>
            <a:off x="8281989" y="2733675"/>
            <a:ext cx="638175" cy="1538288"/>
          </a:xfrm>
          <a:custGeom>
            <a:avLst/>
            <a:gdLst>
              <a:gd name="T0" fmla="*/ 2147483647 w 402"/>
              <a:gd name="T1" fmla="*/ 0 h 969"/>
              <a:gd name="T2" fmla="*/ 2147483647 w 402"/>
              <a:gd name="T3" fmla="*/ 2147483647 h 969"/>
              <a:gd name="T4" fmla="*/ 2147483647 w 402"/>
              <a:gd name="T5" fmla="*/ 2147483647 h 969"/>
              <a:gd name="T6" fmla="*/ 2147483647 w 402"/>
              <a:gd name="T7" fmla="*/ 2147483647 h 969"/>
              <a:gd name="T8" fmla="*/ 2147483647 w 402"/>
              <a:gd name="T9" fmla="*/ 2147483647 h 969"/>
              <a:gd name="T10" fmla="*/ 2147483647 w 402"/>
              <a:gd name="T11" fmla="*/ 2147483647 h 969"/>
              <a:gd name="T12" fmla="*/ 2147483647 w 402"/>
              <a:gd name="T13" fmla="*/ 2147483647 h 969"/>
              <a:gd name="T14" fmla="*/ 2147483647 w 402"/>
              <a:gd name="T15" fmla="*/ 2147483647 h 969"/>
              <a:gd name="T16" fmla="*/ 2147483647 w 402"/>
              <a:gd name="T17" fmla="*/ 2147483647 h 969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402"/>
              <a:gd name="T28" fmla="*/ 0 h 969"/>
              <a:gd name="T29" fmla="*/ 402 w 402"/>
              <a:gd name="T30" fmla="*/ 969 h 969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402" h="969">
                <a:moveTo>
                  <a:pt x="306" y="0"/>
                </a:moveTo>
                <a:cubicBezTo>
                  <a:pt x="295" y="5"/>
                  <a:pt x="262" y="24"/>
                  <a:pt x="240" y="36"/>
                </a:cubicBezTo>
                <a:cubicBezTo>
                  <a:pt x="218" y="48"/>
                  <a:pt x="199" y="58"/>
                  <a:pt x="174" y="72"/>
                </a:cubicBezTo>
                <a:cubicBezTo>
                  <a:pt x="149" y="86"/>
                  <a:pt x="115" y="101"/>
                  <a:pt x="90" y="119"/>
                </a:cubicBezTo>
                <a:cubicBezTo>
                  <a:pt x="64" y="136"/>
                  <a:pt x="72" y="127"/>
                  <a:pt x="25" y="178"/>
                </a:cubicBezTo>
                <a:cubicBezTo>
                  <a:pt x="14" y="223"/>
                  <a:pt x="0" y="732"/>
                  <a:pt x="14" y="804"/>
                </a:cubicBezTo>
                <a:cubicBezTo>
                  <a:pt x="27" y="877"/>
                  <a:pt x="53" y="854"/>
                  <a:pt x="98" y="871"/>
                </a:cubicBezTo>
                <a:cubicBezTo>
                  <a:pt x="144" y="888"/>
                  <a:pt x="209" y="884"/>
                  <a:pt x="261" y="900"/>
                </a:cubicBezTo>
                <a:cubicBezTo>
                  <a:pt x="312" y="916"/>
                  <a:pt x="373" y="955"/>
                  <a:pt x="402" y="969"/>
                </a:cubicBezTo>
              </a:path>
            </a:pathLst>
          </a:custGeom>
          <a:noFill/>
          <a:ln w="3810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115759" name="Text Box 519"/>
          <p:cNvSpPr txBox="1">
            <a:spLocks noChangeArrowheads="1"/>
          </p:cNvSpPr>
          <p:nvPr/>
        </p:nvSpPr>
        <p:spPr bwMode="auto">
          <a:xfrm>
            <a:off x="7507289" y="4498976"/>
            <a:ext cx="67627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zh-CN" sz="2000">
                <a:solidFill>
                  <a:srgbClr val="000099"/>
                </a:solidFill>
                <a:latin typeface="Comic Sans MS" panose="030F0702030302020204" pitchFamily="66" charset="0"/>
              </a:rPr>
              <a:t>R</a:t>
            </a:r>
            <a:r>
              <a:rPr lang="en-US" altLang="zh-CN" sz="2800" baseline="-25000">
                <a:solidFill>
                  <a:srgbClr val="000099"/>
                </a:solidFill>
                <a:latin typeface="Comic Sans MS" panose="030F0702030302020204" pitchFamily="66" charset="0"/>
              </a:rPr>
              <a:t>c</a:t>
            </a:r>
            <a:endParaRPr lang="en-US" altLang="zh-CN" sz="200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115760" name="Text Box 520"/>
          <p:cNvSpPr txBox="1">
            <a:spLocks noChangeArrowheads="1"/>
          </p:cNvSpPr>
          <p:nvPr/>
        </p:nvSpPr>
        <p:spPr bwMode="auto">
          <a:xfrm>
            <a:off x="9194800" y="3986213"/>
            <a:ext cx="674688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zh-CN" sz="2000">
                <a:solidFill>
                  <a:srgbClr val="000099"/>
                </a:solidFill>
                <a:latin typeface="Comic Sans MS" panose="030F0702030302020204" pitchFamily="66" charset="0"/>
              </a:rPr>
              <a:t>R</a:t>
            </a:r>
            <a:r>
              <a:rPr lang="en-US" altLang="zh-CN" sz="2800" baseline="-25000">
                <a:solidFill>
                  <a:srgbClr val="000099"/>
                </a:solidFill>
                <a:latin typeface="Comic Sans MS" panose="030F0702030302020204" pitchFamily="66" charset="0"/>
              </a:rPr>
              <a:t>c</a:t>
            </a:r>
            <a:endParaRPr lang="en-US" altLang="zh-CN" sz="200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115761" name="Text Box 521"/>
          <p:cNvSpPr txBox="1">
            <a:spLocks noChangeArrowheads="1"/>
          </p:cNvSpPr>
          <p:nvPr/>
        </p:nvSpPr>
        <p:spPr bwMode="auto">
          <a:xfrm>
            <a:off x="8223251" y="3357564"/>
            <a:ext cx="6762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zh-CN" sz="2000">
                <a:solidFill>
                  <a:srgbClr val="000099"/>
                </a:solidFill>
                <a:latin typeface="Comic Sans MS" panose="030F0702030302020204" pitchFamily="66" charset="0"/>
              </a:rPr>
              <a:t>R</a:t>
            </a:r>
          </a:p>
        </p:txBody>
      </p:sp>
      <p:grpSp>
        <p:nvGrpSpPr>
          <p:cNvPr id="115763" name="Group 81"/>
          <p:cNvGrpSpPr>
            <a:grpSpLocks/>
          </p:cNvGrpSpPr>
          <p:nvPr/>
        </p:nvGrpSpPr>
        <p:grpSpPr bwMode="auto">
          <a:xfrm>
            <a:off x="6100764" y="1784350"/>
            <a:ext cx="352425" cy="660400"/>
            <a:chOff x="4140" y="429"/>
            <a:chExt cx="1425" cy="2396"/>
          </a:xfrm>
        </p:grpSpPr>
        <p:sp>
          <p:nvSpPr>
            <p:cNvPr id="115841" name="Freeform 82"/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3 w 354"/>
                <a:gd name="T1" fmla="*/ 0 h 2742"/>
                <a:gd name="T2" fmla="*/ 15 w 354"/>
                <a:gd name="T3" fmla="*/ 27 h 2742"/>
                <a:gd name="T4" fmla="*/ 15 w 354"/>
                <a:gd name="T5" fmla="*/ 205 h 2742"/>
                <a:gd name="T6" fmla="*/ 0 w 354"/>
                <a:gd name="T7" fmla="*/ 215 h 2742"/>
                <a:gd name="T8" fmla="*/ 3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5842" name="Rectangle 83"/>
            <p:cNvSpPr>
              <a:spLocks noChangeArrowheads="1"/>
            </p:cNvSpPr>
            <p:nvPr/>
          </p:nvSpPr>
          <p:spPr bwMode="auto">
            <a:xfrm>
              <a:off x="4204" y="429"/>
              <a:ext cx="1046" cy="2287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5843" name="Freeform 84"/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9 w 211"/>
                <a:gd name="T3" fmla="*/ 18 h 2537"/>
                <a:gd name="T4" fmla="*/ 2 w 211"/>
                <a:gd name="T5" fmla="*/ 196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5844" name="Freeform 85"/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1 h 226"/>
                <a:gd name="T4" fmla="*/ 14 w 328"/>
                <a:gd name="T5" fmla="*/ 19 h 226"/>
                <a:gd name="T6" fmla="*/ 0 w 328"/>
                <a:gd name="T7" fmla="*/ 8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5845" name="Rectangle 86"/>
            <p:cNvSpPr>
              <a:spLocks noChangeArrowheads="1"/>
            </p:cNvSpPr>
            <p:nvPr/>
          </p:nvSpPr>
          <p:spPr bwMode="auto">
            <a:xfrm>
              <a:off x="4211" y="694"/>
              <a:ext cx="597" cy="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115846" name="Group 87"/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115871" name="AutoShape 88"/>
              <p:cNvSpPr>
                <a:spLocks noChangeArrowheads="1"/>
              </p:cNvSpPr>
              <p:nvPr/>
            </p:nvSpPr>
            <p:spPr bwMode="auto">
              <a:xfrm>
                <a:off x="615" y="2560"/>
                <a:ext cx="721" cy="14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5872" name="AutoShape 89"/>
              <p:cNvSpPr>
                <a:spLocks noChangeArrowheads="1"/>
              </p:cNvSpPr>
              <p:nvPr/>
            </p:nvSpPr>
            <p:spPr bwMode="auto">
              <a:xfrm>
                <a:off x="631" y="2582"/>
                <a:ext cx="689" cy="11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115847" name="Rectangle 90"/>
            <p:cNvSpPr>
              <a:spLocks noChangeArrowheads="1"/>
            </p:cNvSpPr>
            <p:nvPr/>
          </p:nvSpPr>
          <p:spPr bwMode="auto">
            <a:xfrm>
              <a:off x="4223" y="1016"/>
              <a:ext cx="597" cy="52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115848" name="Group 91"/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115869" name="AutoShape 92"/>
              <p:cNvSpPr>
                <a:spLocks noChangeArrowheads="1"/>
              </p:cNvSpPr>
              <p:nvPr/>
            </p:nvSpPr>
            <p:spPr bwMode="auto">
              <a:xfrm>
                <a:off x="617" y="2567"/>
                <a:ext cx="721" cy="137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5870" name="AutoShape 93"/>
              <p:cNvSpPr>
                <a:spLocks noChangeArrowheads="1"/>
              </p:cNvSpPr>
              <p:nvPr/>
            </p:nvSpPr>
            <p:spPr bwMode="auto">
              <a:xfrm>
                <a:off x="634" y="2585"/>
                <a:ext cx="689" cy="102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115849" name="Rectangle 94"/>
            <p:cNvSpPr>
              <a:spLocks noChangeArrowheads="1"/>
            </p:cNvSpPr>
            <p:nvPr/>
          </p:nvSpPr>
          <p:spPr bwMode="auto">
            <a:xfrm>
              <a:off x="4217" y="1356"/>
              <a:ext cx="597" cy="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5850" name="Rectangle 95"/>
            <p:cNvSpPr>
              <a:spLocks noChangeArrowheads="1"/>
            </p:cNvSpPr>
            <p:nvPr/>
          </p:nvSpPr>
          <p:spPr bwMode="auto">
            <a:xfrm>
              <a:off x="4230" y="1656"/>
              <a:ext cx="597" cy="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115851" name="Group 96"/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115867" name="AutoShape 97"/>
              <p:cNvSpPr>
                <a:spLocks noChangeArrowheads="1"/>
              </p:cNvSpPr>
              <p:nvPr/>
            </p:nvSpPr>
            <p:spPr bwMode="auto">
              <a:xfrm>
                <a:off x="616" y="2568"/>
                <a:ext cx="720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5868" name="AutoShape 98"/>
              <p:cNvSpPr>
                <a:spLocks noChangeArrowheads="1"/>
              </p:cNvSpPr>
              <p:nvPr/>
            </p:nvSpPr>
            <p:spPr bwMode="auto">
              <a:xfrm>
                <a:off x="632" y="2584"/>
                <a:ext cx="688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115852" name="Freeform 99"/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0 h 226"/>
                <a:gd name="T4" fmla="*/ 14 w 328"/>
                <a:gd name="T5" fmla="*/ 17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115853" name="Group 100"/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115865" name="AutoShape 101"/>
              <p:cNvSpPr>
                <a:spLocks noChangeArrowheads="1"/>
              </p:cNvSpPr>
              <p:nvPr/>
            </p:nvSpPr>
            <p:spPr bwMode="auto">
              <a:xfrm>
                <a:off x="611" y="2569"/>
                <a:ext cx="728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5866" name="AutoShape 102"/>
              <p:cNvSpPr>
                <a:spLocks noChangeArrowheads="1"/>
              </p:cNvSpPr>
              <p:nvPr/>
            </p:nvSpPr>
            <p:spPr bwMode="auto">
              <a:xfrm>
                <a:off x="627" y="2586"/>
                <a:ext cx="696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115854" name="Rectangle 103"/>
            <p:cNvSpPr>
              <a:spLocks noChangeArrowheads="1"/>
            </p:cNvSpPr>
            <p:nvPr/>
          </p:nvSpPr>
          <p:spPr bwMode="auto">
            <a:xfrm>
              <a:off x="5250" y="429"/>
              <a:ext cx="71" cy="2287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5855" name="Freeform 104"/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4 w 296"/>
                <a:gd name="T3" fmla="*/ 10 h 256"/>
                <a:gd name="T4" fmla="*/ 14 w 296"/>
                <a:gd name="T5" fmla="*/ 19 h 256"/>
                <a:gd name="T6" fmla="*/ 0 w 296"/>
                <a:gd name="T7" fmla="*/ 7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5856" name="Freeform 105"/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4 w 304"/>
                <a:gd name="T3" fmla="*/ 13 h 288"/>
                <a:gd name="T4" fmla="*/ 13 w 304"/>
                <a:gd name="T5" fmla="*/ 23 h 288"/>
                <a:gd name="T6" fmla="*/ 2 w 304"/>
                <a:gd name="T7" fmla="*/ 1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5857" name="Oval 106"/>
            <p:cNvSpPr>
              <a:spLocks noChangeArrowheads="1"/>
            </p:cNvSpPr>
            <p:nvPr/>
          </p:nvSpPr>
          <p:spPr bwMode="auto">
            <a:xfrm>
              <a:off x="5520" y="2612"/>
              <a:ext cx="45" cy="98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5858" name="Freeform 107"/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9 h 240"/>
                <a:gd name="T2" fmla="*/ 2 w 306"/>
                <a:gd name="T3" fmla="*/ 19 h 240"/>
                <a:gd name="T4" fmla="*/ 14 w 306"/>
                <a:gd name="T5" fmla="*/ 9 h 240"/>
                <a:gd name="T6" fmla="*/ 14 w 306"/>
                <a:gd name="T7" fmla="*/ 0 h 240"/>
                <a:gd name="T8" fmla="*/ 0 w 306"/>
                <a:gd name="T9" fmla="*/ 9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5859" name="AutoShape 108"/>
            <p:cNvSpPr>
              <a:spLocks noChangeArrowheads="1"/>
            </p:cNvSpPr>
            <p:nvPr/>
          </p:nvSpPr>
          <p:spPr bwMode="auto">
            <a:xfrm>
              <a:off x="4140" y="2675"/>
              <a:ext cx="1200" cy="15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5860" name="AutoShape 109"/>
            <p:cNvSpPr>
              <a:spLocks noChangeArrowheads="1"/>
            </p:cNvSpPr>
            <p:nvPr/>
          </p:nvSpPr>
          <p:spPr bwMode="auto">
            <a:xfrm>
              <a:off x="4204" y="2710"/>
              <a:ext cx="1072" cy="81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5861" name="Oval 110"/>
            <p:cNvSpPr>
              <a:spLocks noChangeArrowheads="1"/>
            </p:cNvSpPr>
            <p:nvPr/>
          </p:nvSpPr>
          <p:spPr bwMode="auto">
            <a:xfrm>
              <a:off x="4307" y="2382"/>
              <a:ext cx="160" cy="144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5862" name="Oval 111"/>
            <p:cNvSpPr>
              <a:spLocks noChangeArrowheads="1"/>
            </p:cNvSpPr>
            <p:nvPr/>
          </p:nvSpPr>
          <p:spPr bwMode="auto">
            <a:xfrm>
              <a:off x="4487" y="2382"/>
              <a:ext cx="160" cy="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endParaRPr lang="zh-CN" altLang="zh-CN" sz="180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5863" name="Oval 112"/>
            <p:cNvSpPr>
              <a:spLocks noChangeArrowheads="1"/>
            </p:cNvSpPr>
            <p:nvPr/>
          </p:nvSpPr>
          <p:spPr bwMode="auto">
            <a:xfrm>
              <a:off x="4660" y="2382"/>
              <a:ext cx="160" cy="138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5864" name="Rectangle 113"/>
            <p:cNvSpPr>
              <a:spLocks noChangeArrowheads="1"/>
            </p:cNvSpPr>
            <p:nvPr/>
          </p:nvSpPr>
          <p:spPr bwMode="auto">
            <a:xfrm>
              <a:off x="5064" y="1834"/>
              <a:ext cx="83" cy="760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</p:grpSp>
      <p:grpSp>
        <p:nvGrpSpPr>
          <p:cNvPr id="115764" name="Group 114"/>
          <p:cNvGrpSpPr>
            <a:grpSpLocks/>
          </p:cNvGrpSpPr>
          <p:nvPr/>
        </p:nvGrpSpPr>
        <p:grpSpPr bwMode="auto">
          <a:xfrm>
            <a:off x="6675439" y="1444625"/>
            <a:ext cx="352425" cy="660400"/>
            <a:chOff x="4140" y="429"/>
            <a:chExt cx="1425" cy="2396"/>
          </a:xfrm>
        </p:grpSpPr>
        <p:sp>
          <p:nvSpPr>
            <p:cNvPr id="115809" name="Freeform 115"/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3 w 354"/>
                <a:gd name="T1" fmla="*/ 0 h 2742"/>
                <a:gd name="T2" fmla="*/ 15 w 354"/>
                <a:gd name="T3" fmla="*/ 27 h 2742"/>
                <a:gd name="T4" fmla="*/ 15 w 354"/>
                <a:gd name="T5" fmla="*/ 205 h 2742"/>
                <a:gd name="T6" fmla="*/ 0 w 354"/>
                <a:gd name="T7" fmla="*/ 215 h 2742"/>
                <a:gd name="T8" fmla="*/ 3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5810" name="Rectangle 116"/>
            <p:cNvSpPr>
              <a:spLocks noChangeArrowheads="1"/>
            </p:cNvSpPr>
            <p:nvPr/>
          </p:nvSpPr>
          <p:spPr bwMode="auto">
            <a:xfrm>
              <a:off x="4204" y="429"/>
              <a:ext cx="1046" cy="2287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5811" name="Freeform 117"/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9 w 211"/>
                <a:gd name="T3" fmla="*/ 18 h 2537"/>
                <a:gd name="T4" fmla="*/ 2 w 211"/>
                <a:gd name="T5" fmla="*/ 196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5812" name="Freeform 118"/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1 h 226"/>
                <a:gd name="T4" fmla="*/ 14 w 328"/>
                <a:gd name="T5" fmla="*/ 19 h 226"/>
                <a:gd name="T6" fmla="*/ 0 w 328"/>
                <a:gd name="T7" fmla="*/ 8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5813" name="Rectangle 119"/>
            <p:cNvSpPr>
              <a:spLocks noChangeArrowheads="1"/>
            </p:cNvSpPr>
            <p:nvPr/>
          </p:nvSpPr>
          <p:spPr bwMode="auto">
            <a:xfrm>
              <a:off x="4211" y="694"/>
              <a:ext cx="597" cy="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115814" name="Group 120"/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115839" name="AutoShape 121"/>
              <p:cNvSpPr>
                <a:spLocks noChangeArrowheads="1"/>
              </p:cNvSpPr>
              <p:nvPr/>
            </p:nvSpPr>
            <p:spPr bwMode="auto">
              <a:xfrm>
                <a:off x="615" y="2560"/>
                <a:ext cx="721" cy="14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5840" name="AutoShape 122"/>
              <p:cNvSpPr>
                <a:spLocks noChangeArrowheads="1"/>
              </p:cNvSpPr>
              <p:nvPr/>
            </p:nvSpPr>
            <p:spPr bwMode="auto">
              <a:xfrm>
                <a:off x="631" y="2582"/>
                <a:ext cx="689" cy="11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115815" name="Rectangle 123"/>
            <p:cNvSpPr>
              <a:spLocks noChangeArrowheads="1"/>
            </p:cNvSpPr>
            <p:nvPr/>
          </p:nvSpPr>
          <p:spPr bwMode="auto">
            <a:xfrm>
              <a:off x="4223" y="1016"/>
              <a:ext cx="597" cy="52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115816" name="Group 124"/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115837" name="AutoShape 125"/>
              <p:cNvSpPr>
                <a:spLocks noChangeArrowheads="1"/>
              </p:cNvSpPr>
              <p:nvPr/>
            </p:nvSpPr>
            <p:spPr bwMode="auto">
              <a:xfrm>
                <a:off x="617" y="2567"/>
                <a:ext cx="721" cy="137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5838" name="AutoShape 126"/>
              <p:cNvSpPr>
                <a:spLocks noChangeArrowheads="1"/>
              </p:cNvSpPr>
              <p:nvPr/>
            </p:nvSpPr>
            <p:spPr bwMode="auto">
              <a:xfrm>
                <a:off x="634" y="2585"/>
                <a:ext cx="689" cy="102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115817" name="Rectangle 127"/>
            <p:cNvSpPr>
              <a:spLocks noChangeArrowheads="1"/>
            </p:cNvSpPr>
            <p:nvPr/>
          </p:nvSpPr>
          <p:spPr bwMode="auto">
            <a:xfrm>
              <a:off x="4217" y="1356"/>
              <a:ext cx="597" cy="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5818" name="Rectangle 128"/>
            <p:cNvSpPr>
              <a:spLocks noChangeArrowheads="1"/>
            </p:cNvSpPr>
            <p:nvPr/>
          </p:nvSpPr>
          <p:spPr bwMode="auto">
            <a:xfrm>
              <a:off x="4230" y="1656"/>
              <a:ext cx="597" cy="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115819" name="Group 129"/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115835" name="AutoShape 130"/>
              <p:cNvSpPr>
                <a:spLocks noChangeArrowheads="1"/>
              </p:cNvSpPr>
              <p:nvPr/>
            </p:nvSpPr>
            <p:spPr bwMode="auto">
              <a:xfrm>
                <a:off x="616" y="2568"/>
                <a:ext cx="720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5836" name="AutoShape 131"/>
              <p:cNvSpPr>
                <a:spLocks noChangeArrowheads="1"/>
              </p:cNvSpPr>
              <p:nvPr/>
            </p:nvSpPr>
            <p:spPr bwMode="auto">
              <a:xfrm>
                <a:off x="632" y="2584"/>
                <a:ext cx="688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115820" name="Freeform 132"/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0 h 226"/>
                <a:gd name="T4" fmla="*/ 14 w 328"/>
                <a:gd name="T5" fmla="*/ 17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115821" name="Group 133"/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115833" name="AutoShape 134"/>
              <p:cNvSpPr>
                <a:spLocks noChangeArrowheads="1"/>
              </p:cNvSpPr>
              <p:nvPr/>
            </p:nvSpPr>
            <p:spPr bwMode="auto">
              <a:xfrm>
                <a:off x="611" y="2569"/>
                <a:ext cx="728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5834" name="AutoShape 135"/>
              <p:cNvSpPr>
                <a:spLocks noChangeArrowheads="1"/>
              </p:cNvSpPr>
              <p:nvPr/>
            </p:nvSpPr>
            <p:spPr bwMode="auto">
              <a:xfrm>
                <a:off x="627" y="2586"/>
                <a:ext cx="696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115822" name="Rectangle 136"/>
            <p:cNvSpPr>
              <a:spLocks noChangeArrowheads="1"/>
            </p:cNvSpPr>
            <p:nvPr/>
          </p:nvSpPr>
          <p:spPr bwMode="auto">
            <a:xfrm>
              <a:off x="5250" y="429"/>
              <a:ext cx="71" cy="2287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5823" name="Freeform 137"/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4 w 296"/>
                <a:gd name="T3" fmla="*/ 10 h 256"/>
                <a:gd name="T4" fmla="*/ 14 w 296"/>
                <a:gd name="T5" fmla="*/ 19 h 256"/>
                <a:gd name="T6" fmla="*/ 0 w 296"/>
                <a:gd name="T7" fmla="*/ 7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5824" name="Freeform 138"/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4 w 304"/>
                <a:gd name="T3" fmla="*/ 13 h 288"/>
                <a:gd name="T4" fmla="*/ 13 w 304"/>
                <a:gd name="T5" fmla="*/ 23 h 288"/>
                <a:gd name="T6" fmla="*/ 2 w 304"/>
                <a:gd name="T7" fmla="*/ 1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5825" name="Oval 139"/>
            <p:cNvSpPr>
              <a:spLocks noChangeArrowheads="1"/>
            </p:cNvSpPr>
            <p:nvPr/>
          </p:nvSpPr>
          <p:spPr bwMode="auto">
            <a:xfrm>
              <a:off x="5520" y="2612"/>
              <a:ext cx="45" cy="98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5826" name="Freeform 140"/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9 h 240"/>
                <a:gd name="T2" fmla="*/ 2 w 306"/>
                <a:gd name="T3" fmla="*/ 19 h 240"/>
                <a:gd name="T4" fmla="*/ 14 w 306"/>
                <a:gd name="T5" fmla="*/ 9 h 240"/>
                <a:gd name="T6" fmla="*/ 14 w 306"/>
                <a:gd name="T7" fmla="*/ 0 h 240"/>
                <a:gd name="T8" fmla="*/ 0 w 306"/>
                <a:gd name="T9" fmla="*/ 9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5827" name="AutoShape 141"/>
            <p:cNvSpPr>
              <a:spLocks noChangeArrowheads="1"/>
            </p:cNvSpPr>
            <p:nvPr/>
          </p:nvSpPr>
          <p:spPr bwMode="auto">
            <a:xfrm>
              <a:off x="4140" y="2675"/>
              <a:ext cx="1200" cy="15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5828" name="AutoShape 142"/>
            <p:cNvSpPr>
              <a:spLocks noChangeArrowheads="1"/>
            </p:cNvSpPr>
            <p:nvPr/>
          </p:nvSpPr>
          <p:spPr bwMode="auto">
            <a:xfrm>
              <a:off x="4204" y="2710"/>
              <a:ext cx="1072" cy="81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5829" name="Oval 143"/>
            <p:cNvSpPr>
              <a:spLocks noChangeArrowheads="1"/>
            </p:cNvSpPr>
            <p:nvPr/>
          </p:nvSpPr>
          <p:spPr bwMode="auto">
            <a:xfrm>
              <a:off x="4307" y="2382"/>
              <a:ext cx="160" cy="144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5830" name="Oval 144"/>
            <p:cNvSpPr>
              <a:spLocks noChangeArrowheads="1"/>
            </p:cNvSpPr>
            <p:nvPr/>
          </p:nvSpPr>
          <p:spPr bwMode="auto">
            <a:xfrm>
              <a:off x="4487" y="2382"/>
              <a:ext cx="160" cy="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endParaRPr lang="zh-CN" altLang="zh-CN" sz="180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5831" name="Oval 145"/>
            <p:cNvSpPr>
              <a:spLocks noChangeArrowheads="1"/>
            </p:cNvSpPr>
            <p:nvPr/>
          </p:nvSpPr>
          <p:spPr bwMode="auto">
            <a:xfrm>
              <a:off x="4660" y="2382"/>
              <a:ext cx="160" cy="138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5832" name="Rectangle 146"/>
            <p:cNvSpPr>
              <a:spLocks noChangeArrowheads="1"/>
            </p:cNvSpPr>
            <p:nvPr/>
          </p:nvSpPr>
          <p:spPr bwMode="auto">
            <a:xfrm>
              <a:off x="5064" y="1834"/>
              <a:ext cx="83" cy="760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</p:grpSp>
      <p:grpSp>
        <p:nvGrpSpPr>
          <p:cNvPr id="115765" name="Group 147"/>
          <p:cNvGrpSpPr>
            <a:grpSpLocks/>
          </p:cNvGrpSpPr>
          <p:nvPr/>
        </p:nvGrpSpPr>
        <p:grpSpPr bwMode="auto">
          <a:xfrm>
            <a:off x="9526589" y="1700213"/>
            <a:ext cx="352425" cy="660400"/>
            <a:chOff x="4140" y="429"/>
            <a:chExt cx="1425" cy="2396"/>
          </a:xfrm>
        </p:grpSpPr>
        <p:sp>
          <p:nvSpPr>
            <p:cNvPr id="115777" name="Freeform 148"/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3 w 354"/>
                <a:gd name="T1" fmla="*/ 0 h 2742"/>
                <a:gd name="T2" fmla="*/ 15 w 354"/>
                <a:gd name="T3" fmla="*/ 27 h 2742"/>
                <a:gd name="T4" fmla="*/ 15 w 354"/>
                <a:gd name="T5" fmla="*/ 205 h 2742"/>
                <a:gd name="T6" fmla="*/ 0 w 354"/>
                <a:gd name="T7" fmla="*/ 215 h 2742"/>
                <a:gd name="T8" fmla="*/ 3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5778" name="Rectangle 149"/>
            <p:cNvSpPr>
              <a:spLocks noChangeArrowheads="1"/>
            </p:cNvSpPr>
            <p:nvPr/>
          </p:nvSpPr>
          <p:spPr bwMode="auto">
            <a:xfrm>
              <a:off x="4204" y="429"/>
              <a:ext cx="1046" cy="2287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5779" name="Freeform 150"/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9 w 211"/>
                <a:gd name="T3" fmla="*/ 18 h 2537"/>
                <a:gd name="T4" fmla="*/ 2 w 211"/>
                <a:gd name="T5" fmla="*/ 196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5780" name="Freeform 151"/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1 h 226"/>
                <a:gd name="T4" fmla="*/ 14 w 328"/>
                <a:gd name="T5" fmla="*/ 19 h 226"/>
                <a:gd name="T6" fmla="*/ 0 w 328"/>
                <a:gd name="T7" fmla="*/ 8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5781" name="Rectangle 152"/>
            <p:cNvSpPr>
              <a:spLocks noChangeArrowheads="1"/>
            </p:cNvSpPr>
            <p:nvPr/>
          </p:nvSpPr>
          <p:spPr bwMode="auto">
            <a:xfrm>
              <a:off x="4211" y="694"/>
              <a:ext cx="597" cy="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115782" name="Group 153"/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115807" name="AutoShape 154"/>
              <p:cNvSpPr>
                <a:spLocks noChangeArrowheads="1"/>
              </p:cNvSpPr>
              <p:nvPr/>
            </p:nvSpPr>
            <p:spPr bwMode="auto">
              <a:xfrm>
                <a:off x="615" y="2560"/>
                <a:ext cx="721" cy="14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5808" name="AutoShape 155"/>
              <p:cNvSpPr>
                <a:spLocks noChangeArrowheads="1"/>
              </p:cNvSpPr>
              <p:nvPr/>
            </p:nvSpPr>
            <p:spPr bwMode="auto">
              <a:xfrm>
                <a:off x="631" y="2582"/>
                <a:ext cx="689" cy="11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115783" name="Rectangle 156"/>
            <p:cNvSpPr>
              <a:spLocks noChangeArrowheads="1"/>
            </p:cNvSpPr>
            <p:nvPr/>
          </p:nvSpPr>
          <p:spPr bwMode="auto">
            <a:xfrm>
              <a:off x="4223" y="1016"/>
              <a:ext cx="597" cy="52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115784" name="Group 157"/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115805" name="AutoShape 158"/>
              <p:cNvSpPr>
                <a:spLocks noChangeArrowheads="1"/>
              </p:cNvSpPr>
              <p:nvPr/>
            </p:nvSpPr>
            <p:spPr bwMode="auto">
              <a:xfrm>
                <a:off x="617" y="2567"/>
                <a:ext cx="721" cy="137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5806" name="AutoShape 159"/>
              <p:cNvSpPr>
                <a:spLocks noChangeArrowheads="1"/>
              </p:cNvSpPr>
              <p:nvPr/>
            </p:nvSpPr>
            <p:spPr bwMode="auto">
              <a:xfrm>
                <a:off x="634" y="2585"/>
                <a:ext cx="689" cy="102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115785" name="Rectangle 160"/>
            <p:cNvSpPr>
              <a:spLocks noChangeArrowheads="1"/>
            </p:cNvSpPr>
            <p:nvPr/>
          </p:nvSpPr>
          <p:spPr bwMode="auto">
            <a:xfrm>
              <a:off x="4217" y="1356"/>
              <a:ext cx="597" cy="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5786" name="Rectangle 161"/>
            <p:cNvSpPr>
              <a:spLocks noChangeArrowheads="1"/>
            </p:cNvSpPr>
            <p:nvPr/>
          </p:nvSpPr>
          <p:spPr bwMode="auto">
            <a:xfrm>
              <a:off x="4230" y="1656"/>
              <a:ext cx="597" cy="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115787" name="Group 162"/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115803" name="AutoShape 163"/>
              <p:cNvSpPr>
                <a:spLocks noChangeArrowheads="1"/>
              </p:cNvSpPr>
              <p:nvPr/>
            </p:nvSpPr>
            <p:spPr bwMode="auto">
              <a:xfrm>
                <a:off x="616" y="2568"/>
                <a:ext cx="720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5804" name="AutoShape 164"/>
              <p:cNvSpPr>
                <a:spLocks noChangeArrowheads="1"/>
              </p:cNvSpPr>
              <p:nvPr/>
            </p:nvSpPr>
            <p:spPr bwMode="auto">
              <a:xfrm>
                <a:off x="632" y="2584"/>
                <a:ext cx="688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115788" name="Freeform 165"/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0 h 226"/>
                <a:gd name="T4" fmla="*/ 14 w 328"/>
                <a:gd name="T5" fmla="*/ 17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115789" name="Group 166"/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115801" name="AutoShape 167"/>
              <p:cNvSpPr>
                <a:spLocks noChangeArrowheads="1"/>
              </p:cNvSpPr>
              <p:nvPr/>
            </p:nvSpPr>
            <p:spPr bwMode="auto">
              <a:xfrm>
                <a:off x="611" y="2569"/>
                <a:ext cx="728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5802" name="AutoShape 168"/>
              <p:cNvSpPr>
                <a:spLocks noChangeArrowheads="1"/>
              </p:cNvSpPr>
              <p:nvPr/>
            </p:nvSpPr>
            <p:spPr bwMode="auto">
              <a:xfrm>
                <a:off x="627" y="2586"/>
                <a:ext cx="696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115790" name="Rectangle 169"/>
            <p:cNvSpPr>
              <a:spLocks noChangeArrowheads="1"/>
            </p:cNvSpPr>
            <p:nvPr/>
          </p:nvSpPr>
          <p:spPr bwMode="auto">
            <a:xfrm>
              <a:off x="5250" y="429"/>
              <a:ext cx="71" cy="2287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5791" name="Freeform 170"/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4 w 296"/>
                <a:gd name="T3" fmla="*/ 10 h 256"/>
                <a:gd name="T4" fmla="*/ 14 w 296"/>
                <a:gd name="T5" fmla="*/ 19 h 256"/>
                <a:gd name="T6" fmla="*/ 0 w 296"/>
                <a:gd name="T7" fmla="*/ 7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5792" name="Freeform 171"/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4 w 304"/>
                <a:gd name="T3" fmla="*/ 13 h 288"/>
                <a:gd name="T4" fmla="*/ 13 w 304"/>
                <a:gd name="T5" fmla="*/ 23 h 288"/>
                <a:gd name="T6" fmla="*/ 2 w 304"/>
                <a:gd name="T7" fmla="*/ 1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5793" name="Oval 172"/>
            <p:cNvSpPr>
              <a:spLocks noChangeArrowheads="1"/>
            </p:cNvSpPr>
            <p:nvPr/>
          </p:nvSpPr>
          <p:spPr bwMode="auto">
            <a:xfrm>
              <a:off x="5520" y="2612"/>
              <a:ext cx="45" cy="98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5794" name="Freeform 173"/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9 h 240"/>
                <a:gd name="T2" fmla="*/ 2 w 306"/>
                <a:gd name="T3" fmla="*/ 19 h 240"/>
                <a:gd name="T4" fmla="*/ 14 w 306"/>
                <a:gd name="T5" fmla="*/ 9 h 240"/>
                <a:gd name="T6" fmla="*/ 14 w 306"/>
                <a:gd name="T7" fmla="*/ 0 h 240"/>
                <a:gd name="T8" fmla="*/ 0 w 306"/>
                <a:gd name="T9" fmla="*/ 9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5795" name="AutoShape 174"/>
            <p:cNvSpPr>
              <a:spLocks noChangeArrowheads="1"/>
            </p:cNvSpPr>
            <p:nvPr/>
          </p:nvSpPr>
          <p:spPr bwMode="auto">
            <a:xfrm>
              <a:off x="4140" y="2675"/>
              <a:ext cx="1200" cy="15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5796" name="AutoShape 175"/>
            <p:cNvSpPr>
              <a:spLocks noChangeArrowheads="1"/>
            </p:cNvSpPr>
            <p:nvPr/>
          </p:nvSpPr>
          <p:spPr bwMode="auto">
            <a:xfrm>
              <a:off x="4204" y="2710"/>
              <a:ext cx="1072" cy="81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5797" name="Oval 176"/>
            <p:cNvSpPr>
              <a:spLocks noChangeArrowheads="1"/>
            </p:cNvSpPr>
            <p:nvPr/>
          </p:nvSpPr>
          <p:spPr bwMode="auto">
            <a:xfrm>
              <a:off x="4307" y="2382"/>
              <a:ext cx="160" cy="144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5798" name="Oval 177"/>
            <p:cNvSpPr>
              <a:spLocks noChangeArrowheads="1"/>
            </p:cNvSpPr>
            <p:nvPr/>
          </p:nvSpPr>
          <p:spPr bwMode="auto">
            <a:xfrm>
              <a:off x="4487" y="2382"/>
              <a:ext cx="160" cy="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endParaRPr lang="zh-CN" altLang="zh-CN" sz="180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5799" name="Oval 178"/>
            <p:cNvSpPr>
              <a:spLocks noChangeArrowheads="1"/>
            </p:cNvSpPr>
            <p:nvPr/>
          </p:nvSpPr>
          <p:spPr bwMode="auto">
            <a:xfrm>
              <a:off x="4660" y="2382"/>
              <a:ext cx="160" cy="138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5800" name="Rectangle 179"/>
            <p:cNvSpPr>
              <a:spLocks noChangeArrowheads="1"/>
            </p:cNvSpPr>
            <p:nvPr/>
          </p:nvSpPr>
          <p:spPr bwMode="auto">
            <a:xfrm>
              <a:off x="5064" y="1834"/>
              <a:ext cx="83" cy="760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</p:grpSp>
      <p:grpSp>
        <p:nvGrpSpPr>
          <p:cNvPr id="115766" name="Group 180"/>
          <p:cNvGrpSpPr>
            <a:grpSpLocks/>
          </p:cNvGrpSpPr>
          <p:nvPr/>
        </p:nvGrpSpPr>
        <p:grpSpPr bwMode="auto">
          <a:xfrm flipH="1">
            <a:off x="9675814" y="4489451"/>
            <a:ext cx="803275" cy="771525"/>
            <a:chOff x="-44" y="1473"/>
            <a:chExt cx="981" cy="1105"/>
          </a:xfrm>
        </p:grpSpPr>
        <p:pic>
          <p:nvPicPr>
            <p:cNvPr id="115775" name="Picture 181" descr="desktop_computer_stylized_medium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5776" name="Freeform 182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</p:grpSp>
      <p:grpSp>
        <p:nvGrpSpPr>
          <p:cNvPr id="115767" name="Group 183"/>
          <p:cNvGrpSpPr>
            <a:grpSpLocks/>
          </p:cNvGrpSpPr>
          <p:nvPr/>
        </p:nvGrpSpPr>
        <p:grpSpPr bwMode="auto">
          <a:xfrm>
            <a:off x="5761039" y="4470401"/>
            <a:ext cx="803275" cy="771525"/>
            <a:chOff x="-44" y="1473"/>
            <a:chExt cx="981" cy="1105"/>
          </a:xfrm>
        </p:grpSpPr>
        <p:pic>
          <p:nvPicPr>
            <p:cNvPr id="115773" name="Picture 184" descr="desktop_computer_stylized_medium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5774" name="Freeform 185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</p:grpSp>
      <p:grpSp>
        <p:nvGrpSpPr>
          <p:cNvPr id="115768" name="Group 186"/>
          <p:cNvGrpSpPr>
            <a:grpSpLocks/>
          </p:cNvGrpSpPr>
          <p:nvPr/>
        </p:nvGrpSpPr>
        <p:grpSpPr bwMode="auto">
          <a:xfrm>
            <a:off x="6383339" y="4919664"/>
            <a:ext cx="803275" cy="771525"/>
            <a:chOff x="-44" y="1473"/>
            <a:chExt cx="981" cy="1105"/>
          </a:xfrm>
        </p:grpSpPr>
        <p:pic>
          <p:nvPicPr>
            <p:cNvPr id="115771" name="Picture 187" descr="desktop_computer_stylized_medium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5772" name="Freeform 188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</p:grpSp>
      <p:sp>
        <p:nvSpPr>
          <p:cNvPr id="115770" name="TextBox 1"/>
          <p:cNvSpPr txBox="1">
            <a:spLocks noChangeArrowheads="1"/>
          </p:cNvSpPr>
          <p:nvPr/>
        </p:nvSpPr>
        <p:spPr bwMode="auto">
          <a:xfrm>
            <a:off x="1127448" y="5949280"/>
            <a:ext cx="4506913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400" dirty="0">
                <a:solidFill>
                  <a:schemeClr val="bg1"/>
                </a:solidFill>
              </a:rPr>
              <a:t>* Check out the online interactive exercises for more examples: h</a:t>
            </a:r>
            <a:r>
              <a:rPr lang="en-US" altLang="zh-CN" sz="1200" dirty="0">
                <a:solidFill>
                  <a:schemeClr val="bg1"/>
                </a:solidFill>
              </a:rPr>
              <a:t>ttp://gaia.cs.umass.edu/kurose_ross/interactive/</a:t>
            </a:r>
          </a:p>
        </p:txBody>
      </p:sp>
      <p:sp>
        <p:nvSpPr>
          <p:cNvPr id="162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9576660" y="6669360"/>
            <a:ext cx="2016224" cy="18864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>
                <a:solidFill>
                  <a:schemeClr val="accent4"/>
                </a:solidFill>
                <a:ea typeface="宋体" panose="02010600030101010101" pitchFamily="2" charset="-122"/>
              </a:rPr>
              <a:t>1.4 delay,</a:t>
            </a:r>
            <a:r>
              <a:rPr lang="en-US" altLang="zh-CN" sz="1200" dirty="0">
                <a:solidFill>
                  <a:srgbClr val="CC0000"/>
                </a:solidFill>
                <a:ea typeface="宋体" panose="02010600030101010101" pitchFamily="2" charset="-122"/>
              </a:rPr>
              <a:t> loss, throughput</a:t>
            </a:r>
            <a:endParaRPr lang="en-US" altLang="zh-CN" sz="1200" dirty="0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631610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738" name="Picture 2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3451" y="1028700"/>
            <a:ext cx="4570413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6739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279576" y="278020"/>
            <a:ext cx="4776860" cy="720724"/>
          </a:xfrm>
        </p:spPr>
        <p:txBody>
          <a:bodyPr/>
          <a:lstStyle/>
          <a:p>
            <a:pPr eaLnBrk="1" hangingPunct="1"/>
            <a:r>
              <a:rPr lang="en-US" altLang="zh-CN" dirty="0"/>
              <a:t>Chapter 1: roadmap</a:t>
            </a:r>
          </a:p>
        </p:txBody>
      </p:sp>
      <p:sp>
        <p:nvSpPr>
          <p:cNvPr id="116740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011364" y="1406525"/>
            <a:ext cx="8207375" cy="4648200"/>
          </a:xfrm>
        </p:spPr>
        <p:txBody>
          <a:bodyPr/>
          <a:lstStyle/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zh-CN" sz="2800" dirty="0">
                <a:ea typeface="宋体" panose="02010600030101010101" pitchFamily="2" charset="-122"/>
              </a:rPr>
              <a:t>1.1 what </a:t>
            </a:r>
            <a:r>
              <a:rPr lang="en-US" altLang="zh-CN" sz="2800" i="1" dirty="0">
                <a:ea typeface="宋体" panose="02010600030101010101" pitchFamily="2" charset="-122"/>
              </a:rPr>
              <a:t>is</a:t>
            </a:r>
            <a:r>
              <a:rPr lang="en-US" altLang="zh-CN" sz="2800" dirty="0">
                <a:ea typeface="宋体" panose="02010600030101010101" pitchFamily="2" charset="-122"/>
              </a:rPr>
              <a:t> the Internet?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zh-CN" sz="2800" dirty="0">
                <a:ea typeface="宋体" panose="02010600030101010101" pitchFamily="2" charset="-122"/>
              </a:rPr>
              <a:t>1.2 network edge</a:t>
            </a:r>
          </a:p>
          <a:p>
            <a:pPr lvl="2" eaLnBrk="1" hangingPunct="1">
              <a:buSzPct val="70000"/>
              <a:buFont typeface="Wingdings" panose="05000000000000000000" pitchFamily="2" charset="2"/>
              <a:buChar char="v"/>
            </a:pPr>
            <a:r>
              <a:rPr lang="en-US" altLang="zh-CN" sz="2400" dirty="0">
                <a:latin typeface="Gill Sans MT" panose="020B0502020104020203" pitchFamily="34" charset="0"/>
                <a:ea typeface="宋体" panose="02010600030101010101" pitchFamily="2" charset="-122"/>
              </a:rPr>
              <a:t>end systems, access networks, links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zh-CN" sz="2800" dirty="0">
                <a:ea typeface="宋体" panose="02010600030101010101" pitchFamily="2" charset="-122"/>
              </a:rPr>
              <a:t>1.3 network core</a:t>
            </a:r>
          </a:p>
          <a:p>
            <a:pPr lvl="2">
              <a:buSzPct val="70000"/>
              <a:buFont typeface="Wingdings" panose="05000000000000000000" pitchFamily="2" charset="2"/>
              <a:buChar char="v"/>
            </a:pPr>
            <a:r>
              <a:rPr lang="en-US" altLang="zh-CN" sz="2400" dirty="0">
                <a:latin typeface="Gill Sans MT" panose="020B0502020104020203" pitchFamily="34" charset="0"/>
                <a:ea typeface="宋体" panose="02010600030101010101" pitchFamily="2" charset="-122"/>
              </a:rPr>
              <a:t>packet switching, circuit switching, network structure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zh-CN" sz="2800" dirty="0">
                <a:ea typeface="宋体" panose="02010600030101010101" pitchFamily="2" charset="-122"/>
              </a:rPr>
              <a:t>1.4 delay, loss, throughput in networks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zh-CN" sz="2800" dirty="0">
                <a:solidFill>
                  <a:srgbClr val="CC0000"/>
                </a:solidFill>
                <a:ea typeface="宋体" panose="02010600030101010101" pitchFamily="2" charset="-122"/>
              </a:rPr>
              <a:t>1.5 protocol layers, service models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zh-CN" sz="2800" dirty="0">
                <a:ea typeface="宋体" panose="02010600030101010101" pitchFamily="2" charset="-122"/>
              </a:rPr>
              <a:t>1.6 networks under attack: security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zh-CN" sz="2800" dirty="0">
                <a:ea typeface="宋体" panose="02010600030101010101" pitchFamily="2" charset="-122"/>
              </a:rPr>
              <a:t>1.7 history</a:t>
            </a:r>
          </a:p>
          <a:p>
            <a:pPr eaLnBrk="1" hangingPunct="1"/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63439546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5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960077" y="6669360"/>
            <a:ext cx="2536523" cy="18864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>
                <a:solidFill>
                  <a:schemeClr val="accent4"/>
                </a:solidFill>
                <a:latin typeface="Tahoma" panose="020B0604030504040204" pitchFamily="34" charset="0"/>
              </a:rPr>
              <a:t>1.5 protocol layers, </a:t>
            </a:r>
            <a:r>
              <a:rPr lang="en-US" altLang="zh-CN" sz="1200" dirty="0">
                <a:solidFill>
                  <a:schemeClr val="accent2"/>
                </a:solidFill>
                <a:latin typeface="Tahoma" panose="020B0604030504040204" pitchFamily="34" charset="0"/>
              </a:rPr>
              <a:t>service models</a:t>
            </a:r>
          </a:p>
        </p:txBody>
      </p:sp>
      <p:sp>
        <p:nvSpPr>
          <p:cNvPr id="11879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2DD29FE8-34BB-4089-9559-29994E7D26E2}" type="slidenum">
              <a:rPr lang="en-US" altLang="zh-CN" sz="1200" smtClean="0">
                <a:solidFill>
                  <a:schemeClr val="accent4"/>
                </a:solidFill>
                <a:latin typeface="Tahoma" panose="020B0604030504040204" pitchFamily="34" charset="0"/>
              </a:rPr>
              <a:pPr/>
              <a:t>62</a:t>
            </a:fld>
            <a:endParaRPr lang="en-US" altLang="zh-CN" sz="1200" dirty="0">
              <a:solidFill>
                <a:schemeClr val="accent4"/>
              </a:solidFill>
              <a:latin typeface="Tahoma" panose="020B0604030504040204" pitchFamily="34" charset="0"/>
            </a:endParaRPr>
          </a:p>
        </p:txBody>
      </p:sp>
      <p:sp>
        <p:nvSpPr>
          <p:cNvPr id="118787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954213" y="97632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zh-CN" dirty="0"/>
              <a:t>Protocol </a:t>
            </a:r>
            <a:r>
              <a:rPr lang="en-US" altLang="ja-JP" dirty="0"/>
              <a:t>"layers"</a:t>
            </a:r>
            <a:endParaRPr lang="en-US" altLang="zh-CN" dirty="0"/>
          </a:p>
        </p:txBody>
      </p:sp>
      <p:sp>
        <p:nvSpPr>
          <p:cNvPr id="118788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1775520" y="1412776"/>
            <a:ext cx="4608512" cy="4648200"/>
          </a:xfrm>
        </p:spPr>
        <p:txBody>
          <a:bodyPr>
            <a:normAutofit/>
          </a:bodyPr>
          <a:lstStyle/>
          <a:p>
            <a:pPr eaLnBrk="1" hangingPunct="1">
              <a:lnSpc>
                <a:spcPct val="75000"/>
              </a:lnSpc>
              <a:buFont typeface="Wingdings" panose="05000000000000000000" pitchFamily="2" charset="2"/>
              <a:buNone/>
            </a:pPr>
            <a:r>
              <a:rPr lang="en-US" altLang="zh-CN" i="1" dirty="0">
                <a:solidFill>
                  <a:srgbClr val="CC0000"/>
                </a:solidFill>
              </a:rPr>
              <a:t>Networks are complex,</a:t>
            </a:r>
          </a:p>
          <a:p>
            <a:pPr eaLnBrk="1" hangingPunct="1">
              <a:lnSpc>
                <a:spcPct val="75000"/>
              </a:lnSpc>
              <a:buFont typeface="Wingdings" panose="05000000000000000000" pitchFamily="2" charset="2"/>
              <a:buNone/>
            </a:pPr>
            <a:r>
              <a:rPr lang="en-US" altLang="zh-CN" i="1" dirty="0">
                <a:solidFill>
                  <a:srgbClr val="CC0000"/>
                </a:solidFill>
              </a:rPr>
              <a:t>with many </a:t>
            </a:r>
            <a:r>
              <a:rPr lang="en-US" altLang="ja-JP" i="1" dirty="0">
                <a:solidFill>
                  <a:srgbClr val="CC0000"/>
                </a:solidFill>
              </a:rPr>
              <a:t>"pieces":</a:t>
            </a:r>
          </a:p>
          <a:p>
            <a:pPr lvl="1" eaLnBrk="1" hangingPunct="1">
              <a:buFont typeface="Wingdings" panose="05000000000000000000" pitchFamily="2" charset="2"/>
              <a:buChar char="§"/>
            </a:pPr>
            <a:r>
              <a:rPr lang="en-US" altLang="zh-CN" sz="2800" dirty="0">
                <a:ea typeface="宋体" panose="02010600030101010101" pitchFamily="2" charset="-122"/>
              </a:rPr>
              <a:t>hosts</a:t>
            </a:r>
          </a:p>
          <a:p>
            <a:pPr lvl="1" eaLnBrk="1" hangingPunct="1">
              <a:buFont typeface="Wingdings" panose="05000000000000000000" pitchFamily="2" charset="2"/>
              <a:buChar char="§"/>
            </a:pPr>
            <a:r>
              <a:rPr lang="en-US" altLang="zh-CN" sz="2800" dirty="0">
                <a:ea typeface="宋体" panose="02010600030101010101" pitchFamily="2" charset="-122"/>
              </a:rPr>
              <a:t>routers</a:t>
            </a:r>
          </a:p>
          <a:p>
            <a:pPr lvl="1" eaLnBrk="1" hangingPunct="1">
              <a:buFont typeface="Wingdings" panose="05000000000000000000" pitchFamily="2" charset="2"/>
              <a:buChar char="§"/>
            </a:pPr>
            <a:r>
              <a:rPr lang="en-US" altLang="zh-CN" sz="2800" dirty="0">
                <a:ea typeface="宋体" panose="02010600030101010101" pitchFamily="2" charset="-122"/>
              </a:rPr>
              <a:t>links of various media</a:t>
            </a:r>
          </a:p>
          <a:p>
            <a:pPr lvl="1" eaLnBrk="1" hangingPunct="1">
              <a:buFont typeface="Wingdings" panose="05000000000000000000" pitchFamily="2" charset="2"/>
              <a:buChar char="§"/>
            </a:pPr>
            <a:r>
              <a:rPr lang="en-US" altLang="zh-CN" sz="2800" dirty="0">
                <a:ea typeface="宋体" panose="02010600030101010101" pitchFamily="2" charset="-122"/>
              </a:rPr>
              <a:t>applications</a:t>
            </a:r>
          </a:p>
          <a:p>
            <a:pPr lvl="1" eaLnBrk="1" hangingPunct="1">
              <a:buFont typeface="Wingdings" panose="05000000000000000000" pitchFamily="2" charset="2"/>
              <a:buChar char="§"/>
            </a:pPr>
            <a:r>
              <a:rPr lang="en-US" altLang="zh-CN" sz="2800" dirty="0">
                <a:ea typeface="宋体" panose="02010600030101010101" pitchFamily="2" charset="-122"/>
              </a:rPr>
              <a:t>protocols</a:t>
            </a:r>
          </a:p>
          <a:p>
            <a:pPr lvl="1" eaLnBrk="1" hangingPunct="1">
              <a:buFont typeface="Wingdings" panose="05000000000000000000" pitchFamily="2" charset="2"/>
              <a:buChar char="§"/>
            </a:pPr>
            <a:r>
              <a:rPr lang="en-US" altLang="zh-CN" sz="2800" dirty="0">
                <a:ea typeface="宋体" panose="02010600030101010101" pitchFamily="2" charset="-122"/>
              </a:rPr>
              <a:t>hardware, software</a:t>
            </a:r>
          </a:p>
        </p:txBody>
      </p:sp>
      <p:sp>
        <p:nvSpPr>
          <p:cNvPr id="118789" name="Rectangle 4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7176120" y="2276872"/>
            <a:ext cx="4057650" cy="2619375"/>
          </a:xfrm>
        </p:spPr>
        <p:txBody>
          <a:bodyPr>
            <a:normAutofit fontScale="92500" lnSpcReduction="20000"/>
          </a:bodyPr>
          <a:lstStyle/>
          <a:p>
            <a:pPr algn="ctr" eaLnBrk="1" hangingPunct="1">
              <a:buFont typeface="Wingdings" panose="05000000000000000000" pitchFamily="2" charset="2"/>
              <a:buNone/>
            </a:pPr>
            <a:r>
              <a:rPr lang="en-US" altLang="zh-CN" sz="3200" i="1" dirty="0">
                <a:solidFill>
                  <a:srgbClr val="CC0000"/>
                </a:solidFill>
              </a:rPr>
              <a:t>Question:</a:t>
            </a:r>
            <a:r>
              <a:rPr lang="en-US" altLang="zh-CN" sz="2400" u="sng" dirty="0">
                <a:solidFill>
                  <a:srgbClr val="FF0000"/>
                </a:solidFill>
              </a:rPr>
              <a:t> </a:t>
            </a:r>
          </a:p>
          <a:p>
            <a:pPr algn="ctr" eaLnBrk="1" hangingPunct="1">
              <a:buFont typeface="Wingdings" panose="05000000000000000000" pitchFamily="2" charset="2"/>
              <a:buNone/>
            </a:pPr>
            <a:r>
              <a:rPr lang="en-US" altLang="zh-CN" dirty="0"/>
              <a:t>is there any hope of </a:t>
            </a:r>
            <a:r>
              <a:rPr lang="en-US" altLang="zh-CN" i="1" dirty="0"/>
              <a:t>organizing</a:t>
            </a:r>
            <a:r>
              <a:rPr lang="en-US" altLang="zh-CN" dirty="0"/>
              <a:t> structure of network?</a:t>
            </a:r>
          </a:p>
          <a:p>
            <a:pPr algn="ctr" eaLnBrk="1" hangingPunct="1">
              <a:buFont typeface="Wingdings" panose="05000000000000000000" pitchFamily="2" charset="2"/>
              <a:buNone/>
            </a:pPr>
            <a:endParaRPr lang="en-US" altLang="zh-CN" dirty="0"/>
          </a:p>
          <a:p>
            <a:pPr algn="ctr" eaLnBrk="1" hangingPunct="1">
              <a:buFont typeface="Wingdings" panose="05000000000000000000" pitchFamily="2" charset="2"/>
              <a:buNone/>
            </a:pPr>
            <a:r>
              <a:rPr lang="en-US" altLang="zh-CN" dirty="0"/>
              <a:t>…. or at least our discussion of networks?</a:t>
            </a:r>
          </a:p>
        </p:txBody>
      </p:sp>
      <p:pic>
        <p:nvPicPr>
          <p:cNvPr id="118786" name="Picture 9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4213" y="936625"/>
            <a:ext cx="4113212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1659738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26602703-42E3-4442-B755-B06A5295255D}" type="slidenum">
              <a:rPr lang="en-US" altLang="zh-CN" sz="1200" smtClean="0">
                <a:solidFill>
                  <a:schemeClr val="accent4"/>
                </a:solidFill>
                <a:latin typeface="Tahoma" panose="020B0604030504040204" pitchFamily="34" charset="0"/>
              </a:rPr>
              <a:pPr/>
              <a:t>63</a:t>
            </a:fld>
            <a:endParaRPr lang="en-US" altLang="zh-CN" sz="1200" dirty="0">
              <a:solidFill>
                <a:schemeClr val="accent4"/>
              </a:solidFill>
              <a:latin typeface="Tahoma" panose="020B0604030504040204" pitchFamily="34" charset="0"/>
            </a:endParaRPr>
          </a:p>
        </p:txBody>
      </p:sp>
      <p:sp>
        <p:nvSpPr>
          <p:cNvPr id="120835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775520" y="-7936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zh-CN" sz="4000" dirty="0"/>
              <a:t>Organization of air travel</a:t>
            </a:r>
            <a:endParaRPr lang="en-US" altLang="zh-CN" dirty="0"/>
          </a:p>
        </p:txBody>
      </p:sp>
      <p:sp>
        <p:nvSpPr>
          <p:cNvPr id="120836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419600" y="5489575"/>
            <a:ext cx="7772400" cy="542925"/>
          </a:xfrm>
        </p:spPr>
        <p:txBody>
          <a:bodyPr/>
          <a:lstStyle/>
          <a:p>
            <a:pPr marL="287338" indent="-287338"/>
            <a:r>
              <a:rPr lang="en-US" altLang="zh-CN"/>
              <a:t>a series of steps</a:t>
            </a:r>
          </a:p>
        </p:txBody>
      </p:sp>
      <p:pic>
        <p:nvPicPr>
          <p:cNvPr id="120834" name="Picture 14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6738" y="928689"/>
            <a:ext cx="6563518" cy="12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20837" name="Group 4"/>
          <p:cNvGrpSpPr>
            <a:grpSpLocks/>
          </p:cNvGrpSpPr>
          <p:nvPr/>
        </p:nvGrpSpPr>
        <p:grpSpPr bwMode="auto">
          <a:xfrm>
            <a:off x="2635250" y="1587501"/>
            <a:ext cx="6508750" cy="3294063"/>
            <a:chOff x="700" y="1000"/>
            <a:chExt cx="4100" cy="2075"/>
          </a:xfrm>
        </p:grpSpPr>
        <p:sp>
          <p:nvSpPr>
            <p:cNvPr id="120839" name="Text Box 5"/>
            <p:cNvSpPr txBox="1">
              <a:spLocks noChangeArrowheads="1"/>
            </p:cNvSpPr>
            <p:nvPr/>
          </p:nvSpPr>
          <p:spPr bwMode="auto">
            <a:xfrm>
              <a:off x="846" y="1007"/>
              <a:ext cx="1307" cy="17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sz="2000">
                  <a:solidFill>
                    <a:srgbClr val="000099"/>
                  </a:solidFill>
                </a:rPr>
                <a:t>ticket (purchase)</a:t>
              </a:r>
            </a:p>
            <a:p>
              <a:endParaRPr lang="en-US" altLang="zh-CN" sz="2000">
                <a:solidFill>
                  <a:srgbClr val="000099"/>
                </a:solidFill>
              </a:endParaRPr>
            </a:p>
            <a:p>
              <a:r>
                <a:rPr lang="en-US" altLang="zh-CN" sz="2000">
                  <a:solidFill>
                    <a:srgbClr val="000099"/>
                  </a:solidFill>
                </a:rPr>
                <a:t>baggage (check)</a:t>
              </a:r>
            </a:p>
            <a:p>
              <a:endParaRPr lang="en-US" altLang="zh-CN" sz="2000">
                <a:solidFill>
                  <a:srgbClr val="000099"/>
                </a:solidFill>
              </a:endParaRPr>
            </a:p>
            <a:p>
              <a:r>
                <a:rPr lang="en-US" altLang="zh-CN" sz="2000">
                  <a:solidFill>
                    <a:srgbClr val="000099"/>
                  </a:solidFill>
                </a:rPr>
                <a:t>gates (load)</a:t>
              </a:r>
            </a:p>
            <a:p>
              <a:endParaRPr lang="en-US" altLang="zh-CN" sz="2000">
                <a:solidFill>
                  <a:srgbClr val="000099"/>
                </a:solidFill>
              </a:endParaRPr>
            </a:p>
            <a:p>
              <a:r>
                <a:rPr lang="en-US" altLang="zh-CN" sz="2000">
                  <a:solidFill>
                    <a:srgbClr val="000099"/>
                  </a:solidFill>
                </a:rPr>
                <a:t>runway takeoff</a:t>
              </a:r>
            </a:p>
            <a:p>
              <a:endParaRPr lang="en-US" altLang="zh-CN" sz="2000">
                <a:solidFill>
                  <a:srgbClr val="000099"/>
                </a:solidFill>
              </a:endParaRPr>
            </a:p>
            <a:p>
              <a:r>
                <a:rPr lang="en-US" altLang="zh-CN" sz="2000">
                  <a:solidFill>
                    <a:srgbClr val="000099"/>
                  </a:solidFill>
                </a:rPr>
                <a:t>airplane routing</a:t>
              </a:r>
            </a:p>
          </p:txBody>
        </p:sp>
        <p:sp>
          <p:nvSpPr>
            <p:cNvPr id="120840" name="Text Box 6"/>
            <p:cNvSpPr txBox="1">
              <a:spLocks noChangeArrowheads="1"/>
            </p:cNvSpPr>
            <p:nvPr/>
          </p:nvSpPr>
          <p:spPr bwMode="auto">
            <a:xfrm>
              <a:off x="3242" y="1001"/>
              <a:ext cx="1280" cy="17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sz="2000">
                  <a:solidFill>
                    <a:srgbClr val="000099"/>
                  </a:solidFill>
                </a:rPr>
                <a:t>ticket (complain)</a:t>
              </a:r>
            </a:p>
            <a:p>
              <a:endParaRPr lang="en-US" altLang="zh-CN" sz="2000">
                <a:solidFill>
                  <a:srgbClr val="000099"/>
                </a:solidFill>
              </a:endParaRPr>
            </a:p>
            <a:p>
              <a:r>
                <a:rPr lang="en-US" altLang="zh-CN" sz="2000">
                  <a:solidFill>
                    <a:srgbClr val="000099"/>
                  </a:solidFill>
                </a:rPr>
                <a:t>baggage (claim)</a:t>
              </a:r>
            </a:p>
            <a:p>
              <a:endParaRPr lang="en-US" altLang="zh-CN" sz="2000">
                <a:solidFill>
                  <a:srgbClr val="000099"/>
                </a:solidFill>
              </a:endParaRPr>
            </a:p>
            <a:p>
              <a:r>
                <a:rPr lang="en-US" altLang="zh-CN" sz="2000">
                  <a:solidFill>
                    <a:srgbClr val="000099"/>
                  </a:solidFill>
                </a:rPr>
                <a:t>gates (unload)</a:t>
              </a:r>
            </a:p>
            <a:p>
              <a:endParaRPr lang="en-US" altLang="zh-CN" sz="2000">
                <a:solidFill>
                  <a:srgbClr val="000099"/>
                </a:solidFill>
              </a:endParaRPr>
            </a:p>
            <a:p>
              <a:r>
                <a:rPr lang="en-US" altLang="zh-CN" sz="2000">
                  <a:solidFill>
                    <a:srgbClr val="000099"/>
                  </a:solidFill>
                </a:rPr>
                <a:t>runway landing</a:t>
              </a:r>
            </a:p>
            <a:p>
              <a:endParaRPr lang="en-US" altLang="zh-CN" sz="2000">
                <a:solidFill>
                  <a:srgbClr val="000099"/>
                </a:solidFill>
              </a:endParaRPr>
            </a:p>
            <a:p>
              <a:r>
                <a:rPr lang="en-US" altLang="zh-CN" sz="2000">
                  <a:solidFill>
                    <a:srgbClr val="000099"/>
                  </a:solidFill>
                </a:rPr>
                <a:t>airplane routing</a:t>
              </a:r>
            </a:p>
          </p:txBody>
        </p:sp>
        <p:sp>
          <p:nvSpPr>
            <p:cNvPr id="120841" name="Text Box 7"/>
            <p:cNvSpPr txBox="1">
              <a:spLocks noChangeArrowheads="1"/>
            </p:cNvSpPr>
            <p:nvPr/>
          </p:nvSpPr>
          <p:spPr bwMode="auto">
            <a:xfrm>
              <a:off x="2074" y="2825"/>
              <a:ext cx="121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sz="2000">
                  <a:solidFill>
                    <a:srgbClr val="000099"/>
                  </a:solidFill>
                </a:rPr>
                <a:t>airplane routing</a:t>
              </a:r>
            </a:p>
          </p:txBody>
        </p:sp>
        <p:sp>
          <p:nvSpPr>
            <p:cNvPr id="120842" name="Freeform 8"/>
            <p:cNvSpPr>
              <a:spLocks/>
            </p:cNvSpPr>
            <p:nvPr/>
          </p:nvSpPr>
          <p:spPr bwMode="auto">
            <a:xfrm>
              <a:off x="700" y="1000"/>
              <a:ext cx="4100" cy="2072"/>
            </a:xfrm>
            <a:custGeom>
              <a:avLst/>
              <a:gdLst>
                <a:gd name="T0" fmla="*/ 0 w 4100"/>
                <a:gd name="T1" fmla="*/ 0 h 2072"/>
                <a:gd name="T2" fmla="*/ 4 w 4100"/>
                <a:gd name="T3" fmla="*/ 1736 h 2072"/>
                <a:gd name="T4" fmla="*/ 804 w 4100"/>
                <a:gd name="T5" fmla="*/ 2064 h 2072"/>
                <a:gd name="T6" fmla="*/ 3468 w 4100"/>
                <a:gd name="T7" fmla="*/ 2072 h 2072"/>
                <a:gd name="T8" fmla="*/ 4100 w 4100"/>
                <a:gd name="T9" fmla="*/ 1736 h 2072"/>
                <a:gd name="T10" fmla="*/ 4100 w 4100"/>
                <a:gd name="T11" fmla="*/ 96 h 207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100"/>
                <a:gd name="T19" fmla="*/ 0 h 2072"/>
                <a:gd name="T20" fmla="*/ 4100 w 4100"/>
                <a:gd name="T21" fmla="*/ 2072 h 207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100" h="2072">
                  <a:moveTo>
                    <a:pt x="0" y="0"/>
                  </a:moveTo>
                  <a:lnTo>
                    <a:pt x="4" y="1736"/>
                  </a:lnTo>
                  <a:lnTo>
                    <a:pt x="804" y="2064"/>
                  </a:lnTo>
                  <a:lnTo>
                    <a:pt x="3468" y="2072"/>
                  </a:lnTo>
                  <a:lnTo>
                    <a:pt x="4100" y="1736"/>
                  </a:lnTo>
                  <a:lnTo>
                    <a:pt x="4100" y="96"/>
                  </a:lnTo>
                </a:path>
              </a:pathLst>
            </a:custGeom>
            <a:noFill/>
            <a:ln w="38100">
              <a:solidFill>
                <a:schemeClr val="accent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12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960077" y="6669360"/>
            <a:ext cx="2536523" cy="18864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>
                <a:solidFill>
                  <a:schemeClr val="accent4"/>
                </a:solidFill>
                <a:latin typeface="Tahoma" panose="020B0604030504040204" pitchFamily="34" charset="0"/>
              </a:rPr>
              <a:t>1.5 protocol layers, </a:t>
            </a:r>
            <a:r>
              <a:rPr lang="en-US" altLang="zh-CN" sz="1200" dirty="0">
                <a:solidFill>
                  <a:schemeClr val="accent2"/>
                </a:solidFill>
                <a:latin typeface="Tahoma" panose="020B0604030504040204" pitchFamily="34" charset="0"/>
              </a:rPr>
              <a:t>service models</a:t>
            </a:r>
          </a:p>
        </p:txBody>
      </p:sp>
    </p:spTree>
    <p:extLst>
      <p:ext uri="{BB962C8B-B14F-4D97-AF65-F5344CB8AC3E}">
        <p14:creationId xmlns:p14="http://schemas.microsoft.com/office/powerpoint/2010/main" val="175578644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6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0159A706-D73F-4AF8-9D95-4A6EA94A1FE7}" type="slidenum">
              <a:rPr lang="en-US" altLang="zh-CN" sz="1200" smtClean="0">
                <a:solidFill>
                  <a:schemeClr val="accent4"/>
                </a:solidFill>
                <a:latin typeface="Tahoma" panose="020B0604030504040204" pitchFamily="34" charset="0"/>
              </a:rPr>
              <a:pPr/>
              <a:t>64</a:t>
            </a:fld>
            <a:endParaRPr lang="en-US" altLang="zh-CN" sz="1200" dirty="0">
              <a:solidFill>
                <a:schemeClr val="accent4"/>
              </a:solidFill>
              <a:latin typeface="Tahoma" panose="020B0604030504040204" pitchFamily="34" charset="0"/>
            </a:endParaRPr>
          </a:p>
        </p:txBody>
      </p:sp>
      <p:sp>
        <p:nvSpPr>
          <p:cNvPr id="122884" name="Rectangle 39"/>
          <p:cNvSpPr>
            <a:spLocks noGrp="1" noChangeArrowheads="1"/>
          </p:cNvSpPr>
          <p:nvPr>
            <p:ph type="title" idx="4294967295"/>
          </p:nvPr>
        </p:nvSpPr>
        <p:spPr>
          <a:xfrm>
            <a:off x="1911780" y="-33716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zh-CN" dirty="0"/>
              <a:t>Layering of airline functionality</a:t>
            </a:r>
          </a:p>
        </p:txBody>
      </p:sp>
      <p:sp>
        <p:nvSpPr>
          <p:cNvPr id="122885" name="Rectangle 40"/>
          <p:cNvSpPr>
            <a:spLocks noGrp="1" noChangeArrowheads="1"/>
          </p:cNvSpPr>
          <p:nvPr>
            <p:ph type="body" idx="4294967295"/>
          </p:nvPr>
        </p:nvSpPr>
        <p:spPr>
          <a:xfrm>
            <a:off x="2482852" y="4524458"/>
            <a:ext cx="7613650" cy="1763713"/>
          </a:xfrm>
        </p:spPr>
        <p:txBody>
          <a:bodyPr>
            <a:normAutofit fontScale="92500"/>
          </a:bodyPr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i="1" dirty="0">
                <a:solidFill>
                  <a:srgbClr val="CC0000"/>
                </a:solidFill>
              </a:rPr>
              <a:t>layers:</a:t>
            </a:r>
            <a:r>
              <a:rPr lang="en-US" altLang="zh-CN" dirty="0">
                <a:solidFill>
                  <a:srgbClr val="FF0000"/>
                </a:solidFill>
              </a:rPr>
              <a:t> </a:t>
            </a:r>
            <a:r>
              <a:rPr lang="en-US" altLang="zh-CN" dirty="0"/>
              <a:t>each layer implements a service</a:t>
            </a:r>
          </a:p>
          <a:p>
            <a:pPr lvl="1" eaLnBrk="1" hangingPunct="1">
              <a:buFont typeface="Wingdings" panose="05000000000000000000" pitchFamily="2" charset="2"/>
              <a:buChar char="§"/>
            </a:pPr>
            <a:r>
              <a:rPr lang="en-US" altLang="zh-CN" sz="2800" dirty="0">
                <a:ea typeface="宋体" panose="02010600030101010101" pitchFamily="2" charset="-122"/>
              </a:rPr>
              <a:t>via its own internal-layer actions</a:t>
            </a:r>
          </a:p>
          <a:p>
            <a:pPr lvl="1" eaLnBrk="1" hangingPunct="1">
              <a:buFont typeface="Wingdings" panose="05000000000000000000" pitchFamily="2" charset="2"/>
              <a:buChar char="§"/>
            </a:pPr>
            <a:r>
              <a:rPr lang="en-US" altLang="zh-CN" sz="2800" dirty="0">
                <a:ea typeface="宋体" panose="02010600030101010101" pitchFamily="2" charset="-122"/>
              </a:rPr>
              <a:t>relying on services provided by layer below</a:t>
            </a:r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zh-CN" dirty="0"/>
          </a:p>
        </p:txBody>
      </p:sp>
      <p:pic>
        <p:nvPicPr>
          <p:cNvPr id="122882" name="Picture 45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1988" y="819150"/>
            <a:ext cx="6396260" cy="904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22883" name="Group 38"/>
          <p:cNvGrpSpPr>
            <a:grpSpLocks/>
          </p:cNvGrpSpPr>
          <p:nvPr/>
        </p:nvGrpSpPr>
        <p:grpSpPr bwMode="auto">
          <a:xfrm>
            <a:off x="1958976" y="1314451"/>
            <a:ext cx="8428038" cy="2840038"/>
            <a:chOff x="258" y="1214"/>
            <a:chExt cx="5309" cy="1789"/>
          </a:xfrm>
        </p:grpSpPr>
        <p:sp>
          <p:nvSpPr>
            <p:cNvPr id="122887" name="Rectangle 2"/>
            <p:cNvSpPr>
              <a:spLocks noChangeArrowheads="1"/>
            </p:cNvSpPr>
            <p:nvPr/>
          </p:nvSpPr>
          <p:spPr bwMode="auto">
            <a:xfrm>
              <a:off x="264" y="1544"/>
              <a:ext cx="1028" cy="10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FF0000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22888" name="Text Box 3"/>
            <p:cNvSpPr txBox="1">
              <a:spLocks noChangeArrowheads="1"/>
            </p:cNvSpPr>
            <p:nvPr/>
          </p:nvSpPr>
          <p:spPr bwMode="auto">
            <a:xfrm>
              <a:off x="258" y="1597"/>
              <a:ext cx="1071" cy="10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80000"/>
                </a:lnSpc>
              </a:pPr>
              <a:r>
                <a:rPr lang="en-US" altLang="zh-CN" sz="1400">
                  <a:solidFill>
                    <a:srgbClr val="FF0000"/>
                  </a:solidFill>
                  <a:latin typeface="Comic Sans MS" panose="030F0702030302020204" pitchFamily="66" charset="0"/>
                </a:rPr>
                <a:t>ticket (purchase)</a:t>
              </a:r>
            </a:p>
            <a:p>
              <a:pPr algn="ctr">
                <a:lnSpc>
                  <a:spcPct val="80000"/>
                </a:lnSpc>
              </a:pPr>
              <a:endParaRPr lang="en-US" altLang="zh-CN" sz="1400">
                <a:solidFill>
                  <a:srgbClr val="FF0000"/>
                </a:solidFill>
                <a:latin typeface="Comic Sans MS" panose="030F0702030302020204" pitchFamily="66" charset="0"/>
              </a:endParaRPr>
            </a:p>
            <a:p>
              <a:pPr algn="ctr">
                <a:lnSpc>
                  <a:spcPct val="80000"/>
                </a:lnSpc>
              </a:pPr>
              <a:r>
                <a:rPr lang="en-US" altLang="zh-CN" sz="1400">
                  <a:solidFill>
                    <a:srgbClr val="FF0000"/>
                  </a:solidFill>
                  <a:latin typeface="Comic Sans MS" panose="030F0702030302020204" pitchFamily="66" charset="0"/>
                </a:rPr>
                <a:t>baggage (check)</a:t>
              </a:r>
            </a:p>
            <a:p>
              <a:pPr algn="ctr">
                <a:lnSpc>
                  <a:spcPct val="80000"/>
                </a:lnSpc>
              </a:pPr>
              <a:endParaRPr lang="en-US" altLang="zh-CN" sz="1400">
                <a:solidFill>
                  <a:srgbClr val="FF0000"/>
                </a:solidFill>
                <a:latin typeface="Comic Sans MS" panose="030F0702030302020204" pitchFamily="66" charset="0"/>
              </a:endParaRPr>
            </a:p>
            <a:p>
              <a:pPr algn="ctr">
                <a:lnSpc>
                  <a:spcPct val="80000"/>
                </a:lnSpc>
              </a:pPr>
              <a:r>
                <a:rPr lang="en-US" altLang="zh-CN" sz="1400">
                  <a:solidFill>
                    <a:srgbClr val="FF0000"/>
                  </a:solidFill>
                  <a:latin typeface="Comic Sans MS" panose="030F0702030302020204" pitchFamily="66" charset="0"/>
                </a:rPr>
                <a:t>gates (load)</a:t>
              </a:r>
            </a:p>
            <a:p>
              <a:pPr algn="ctr">
                <a:lnSpc>
                  <a:spcPct val="80000"/>
                </a:lnSpc>
              </a:pPr>
              <a:endParaRPr lang="en-US" altLang="zh-CN" sz="1400">
                <a:solidFill>
                  <a:srgbClr val="FF0000"/>
                </a:solidFill>
                <a:latin typeface="Comic Sans MS" panose="030F0702030302020204" pitchFamily="66" charset="0"/>
              </a:endParaRPr>
            </a:p>
            <a:p>
              <a:pPr algn="ctr">
                <a:lnSpc>
                  <a:spcPct val="80000"/>
                </a:lnSpc>
              </a:pPr>
              <a:r>
                <a:rPr lang="en-US" altLang="zh-CN" sz="1400">
                  <a:solidFill>
                    <a:srgbClr val="FF0000"/>
                  </a:solidFill>
                  <a:latin typeface="Comic Sans MS" panose="030F0702030302020204" pitchFamily="66" charset="0"/>
                </a:rPr>
                <a:t>runway (takeoff)</a:t>
              </a:r>
            </a:p>
            <a:p>
              <a:pPr algn="ctr">
                <a:lnSpc>
                  <a:spcPct val="80000"/>
                </a:lnSpc>
              </a:pPr>
              <a:endParaRPr lang="en-US" altLang="zh-CN" sz="1400">
                <a:solidFill>
                  <a:srgbClr val="FF0000"/>
                </a:solidFill>
                <a:latin typeface="Comic Sans MS" panose="030F0702030302020204" pitchFamily="66" charset="0"/>
              </a:endParaRPr>
            </a:p>
            <a:p>
              <a:pPr algn="ctr">
                <a:lnSpc>
                  <a:spcPct val="80000"/>
                </a:lnSpc>
              </a:pPr>
              <a:r>
                <a:rPr lang="en-US" altLang="zh-CN" sz="1400">
                  <a:solidFill>
                    <a:srgbClr val="FF0000"/>
                  </a:solidFill>
                  <a:latin typeface="Comic Sans MS" panose="030F0702030302020204" pitchFamily="66" charset="0"/>
                </a:rPr>
                <a:t>airplane routing</a:t>
              </a:r>
            </a:p>
          </p:txBody>
        </p:sp>
        <p:sp>
          <p:nvSpPr>
            <p:cNvPr id="122889" name="Line 4"/>
            <p:cNvSpPr>
              <a:spLocks noChangeShapeType="1"/>
            </p:cNvSpPr>
            <p:nvPr/>
          </p:nvSpPr>
          <p:spPr bwMode="auto">
            <a:xfrm>
              <a:off x="271" y="1770"/>
              <a:ext cx="1021" cy="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FF0000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22890" name="Line 5"/>
            <p:cNvSpPr>
              <a:spLocks noChangeShapeType="1"/>
            </p:cNvSpPr>
            <p:nvPr/>
          </p:nvSpPr>
          <p:spPr bwMode="auto">
            <a:xfrm>
              <a:off x="275" y="1989"/>
              <a:ext cx="1021" cy="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FF0000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22891" name="Line 6"/>
            <p:cNvSpPr>
              <a:spLocks noChangeShapeType="1"/>
            </p:cNvSpPr>
            <p:nvPr/>
          </p:nvSpPr>
          <p:spPr bwMode="auto">
            <a:xfrm>
              <a:off x="271" y="2207"/>
              <a:ext cx="1021" cy="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FF0000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22892" name="Line 7"/>
            <p:cNvSpPr>
              <a:spLocks noChangeShapeType="1"/>
            </p:cNvSpPr>
            <p:nvPr/>
          </p:nvSpPr>
          <p:spPr bwMode="auto">
            <a:xfrm>
              <a:off x="279" y="2426"/>
              <a:ext cx="1021" cy="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FF0000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22893" name="Text Box 8"/>
            <p:cNvSpPr txBox="1">
              <a:spLocks noChangeArrowheads="1"/>
            </p:cNvSpPr>
            <p:nvPr/>
          </p:nvSpPr>
          <p:spPr bwMode="auto">
            <a:xfrm>
              <a:off x="471" y="2706"/>
              <a:ext cx="570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zh-CN" sz="1200" dirty="0">
                  <a:solidFill>
                    <a:srgbClr val="0000FF"/>
                  </a:solidFill>
                  <a:latin typeface="Comic Sans MS" panose="030F0702030302020204" pitchFamily="66" charset="0"/>
                </a:rPr>
                <a:t>departure</a:t>
              </a:r>
            </a:p>
            <a:p>
              <a:pPr algn="ctr" eaLnBrk="1" hangingPunct="1"/>
              <a:r>
                <a:rPr lang="en-US" altLang="zh-CN" sz="1200" dirty="0">
                  <a:solidFill>
                    <a:srgbClr val="0000FF"/>
                  </a:solidFill>
                  <a:latin typeface="Comic Sans MS" panose="030F0702030302020204" pitchFamily="66" charset="0"/>
                </a:rPr>
                <a:t>airport</a:t>
              </a:r>
            </a:p>
          </p:txBody>
        </p:sp>
        <p:sp>
          <p:nvSpPr>
            <p:cNvPr id="122894" name="Text Box 9"/>
            <p:cNvSpPr txBox="1">
              <a:spLocks noChangeArrowheads="1"/>
            </p:cNvSpPr>
            <p:nvPr/>
          </p:nvSpPr>
          <p:spPr bwMode="auto">
            <a:xfrm>
              <a:off x="3733" y="2712"/>
              <a:ext cx="433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zh-CN" sz="1200">
                  <a:solidFill>
                    <a:srgbClr val="0000FF"/>
                  </a:solidFill>
                  <a:latin typeface="Comic Sans MS" panose="030F0702030302020204" pitchFamily="66" charset="0"/>
                </a:rPr>
                <a:t>arrival</a:t>
              </a:r>
            </a:p>
            <a:p>
              <a:pPr algn="ctr" eaLnBrk="1" hangingPunct="1"/>
              <a:r>
                <a:rPr lang="en-US" altLang="zh-CN" sz="1200">
                  <a:solidFill>
                    <a:srgbClr val="0000FF"/>
                  </a:solidFill>
                  <a:latin typeface="Comic Sans MS" panose="030F0702030302020204" pitchFamily="66" charset="0"/>
                </a:rPr>
                <a:t>airport</a:t>
              </a:r>
            </a:p>
          </p:txBody>
        </p:sp>
        <p:sp>
          <p:nvSpPr>
            <p:cNvPr id="122895" name="Text Box 10"/>
            <p:cNvSpPr txBox="1">
              <a:spLocks noChangeArrowheads="1"/>
            </p:cNvSpPr>
            <p:nvPr/>
          </p:nvSpPr>
          <p:spPr bwMode="auto">
            <a:xfrm>
              <a:off x="1775" y="2709"/>
              <a:ext cx="1211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zh-CN" sz="1200">
                  <a:solidFill>
                    <a:srgbClr val="0000FF"/>
                  </a:solidFill>
                  <a:latin typeface="Comic Sans MS" panose="030F0702030302020204" pitchFamily="66" charset="0"/>
                </a:rPr>
                <a:t>intermediate air-traffic</a:t>
              </a:r>
            </a:p>
            <a:p>
              <a:pPr algn="ctr" eaLnBrk="1" hangingPunct="1"/>
              <a:r>
                <a:rPr lang="en-US" altLang="zh-CN" sz="1200">
                  <a:solidFill>
                    <a:srgbClr val="0000FF"/>
                  </a:solidFill>
                  <a:latin typeface="Comic Sans MS" panose="030F0702030302020204" pitchFamily="66" charset="0"/>
                </a:rPr>
                <a:t>control centers</a:t>
              </a:r>
            </a:p>
          </p:txBody>
        </p:sp>
        <p:pic>
          <p:nvPicPr>
            <p:cNvPr id="122896" name="Picture 11" descr="yylgaifm[1]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830" y="1315"/>
              <a:ext cx="963" cy="2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2897" name="Line 12"/>
            <p:cNvSpPr>
              <a:spLocks noChangeShapeType="1"/>
            </p:cNvSpPr>
            <p:nvPr/>
          </p:nvSpPr>
          <p:spPr bwMode="auto">
            <a:xfrm>
              <a:off x="2133" y="1214"/>
              <a:ext cx="284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FF0000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22898" name="Line 13"/>
            <p:cNvSpPr>
              <a:spLocks noChangeShapeType="1"/>
            </p:cNvSpPr>
            <p:nvPr/>
          </p:nvSpPr>
          <p:spPr bwMode="auto">
            <a:xfrm>
              <a:off x="2229" y="1310"/>
              <a:ext cx="284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FF0000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22899" name="Line 14"/>
            <p:cNvSpPr>
              <a:spLocks noChangeShapeType="1"/>
            </p:cNvSpPr>
            <p:nvPr/>
          </p:nvSpPr>
          <p:spPr bwMode="auto">
            <a:xfrm>
              <a:off x="2325" y="1406"/>
              <a:ext cx="284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FF0000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122900" name="Group 15"/>
            <p:cNvGrpSpPr>
              <a:grpSpLocks/>
            </p:cNvGrpSpPr>
            <p:nvPr/>
          </p:nvGrpSpPr>
          <p:grpSpPr bwMode="auto">
            <a:xfrm>
              <a:off x="1436" y="2441"/>
              <a:ext cx="1071" cy="186"/>
              <a:chOff x="1813" y="2187"/>
              <a:chExt cx="1071" cy="186"/>
            </a:xfrm>
          </p:grpSpPr>
          <p:sp>
            <p:nvSpPr>
              <p:cNvPr id="122920" name="Rectangle 16"/>
              <p:cNvSpPr>
                <a:spLocks noChangeArrowheads="1"/>
              </p:cNvSpPr>
              <p:nvPr/>
            </p:nvSpPr>
            <p:spPr bwMode="auto">
              <a:xfrm>
                <a:off x="1817" y="2187"/>
                <a:ext cx="871" cy="18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FF0000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22921" name="Text Box 17"/>
              <p:cNvSpPr txBox="1">
                <a:spLocks noChangeArrowheads="1"/>
              </p:cNvSpPr>
              <p:nvPr/>
            </p:nvSpPr>
            <p:spPr bwMode="auto">
              <a:xfrm>
                <a:off x="1813" y="2200"/>
                <a:ext cx="1071" cy="16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80000"/>
                  </a:lnSpc>
                </a:pPr>
                <a:r>
                  <a:rPr lang="en-US" altLang="zh-CN" sz="1400">
                    <a:solidFill>
                      <a:srgbClr val="FF0000"/>
                    </a:solidFill>
                    <a:latin typeface="Comic Sans MS" panose="030F0702030302020204" pitchFamily="66" charset="0"/>
                  </a:rPr>
                  <a:t>airplane routing</a:t>
                </a:r>
              </a:p>
            </p:txBody>
          </p:sp>
        </p:grpSp>
        <p:grpSp>
          <p:nvGrpSpPr>
            <p:cNvPr id="122901" name="Group 18"/>
            <p:cNvGrpSpPr>
              <a:grpSpLocks/>
            </p:cNvGrpSpPr>
            <p:nvPr/>
          </p:nvGrpSpPr>
          <p:grpSpPr bwMode="auto">
            <a:xfrm>
              <a:off x="2417" y="2441"/>
              <a:ext cx="1071" cy="186"/>
              <a:chOff x="1813" y="2187"/>
              <a:chExt cx="1071" cy="186"/>
            </a:xfrm>
          </p:grpSpPr>
          <p:sp>
            <p:nvSpPr>
              <p:cNvPr id="122918" name="Rectangle 19"/>
              <p:cNvSpPr>
                <a:spLocks noChangeArrowheads="1"/>
              </p:cNvSpPr>
              <p:nvPr/>
            </p:nvSpPr>
            <p:spPr bwMode="auto">
              <a:xfrm>
                <a:off x="1817" y="2187"/>
                <a:ext cx="871" cy="18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FF0000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22919" name="Text Box 20"/>
              <p:cNvSpPr txBox="1">
                <a:spLocks noChangeArrowheads="1"/>
              </p:cNvSpPr>
              <p:nvPr/>
            </p:nvSpPr>
            <p:spPr bwMode="auto">
              <a:xfrm>
                <a:off x="1813" y="2200"/>
                <a:ext cx="1071" cy="16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80000"/>
                  </a:lnSpc>
                </a:pPr>
                <a:r>
                  <a:rPr lang="en-US" altLang="zh-CN" sz="1400">
                    <a:solidFill>
                      <a:srgbClr val="FF0000"/>
                    </a:solidFill>
                    <a:latin typeface="Comic Sans MS" panose="030F0702030302020204" pitchFamily="66" charset="0"/>
                  </a:rPr>
                  <a:t>airplane routing</a:t>
                </a:r>
              </a:p>
            </p:txBody>
          </p:sp>
        </p:grpSp>
        <p:sp>
          <p:nvSpPr>
            <p:cNvPr id="122902" name="Rectangle 21"/>
            <p:cNvSpPr>
              <a:spLocks noChangeArrowheads="1"/>
            </p:cNvSpPr>
            <p:nvPr/>
          </p:nvSpPr>
          <p:spPr bwMode="auto">
            <a:xfrm>
              <a:off x="3446" y="1551"/>
              <a:ext cx="1028" cy="10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FF0000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22903" name="Text Box 22"/>
            <p:cNvSpPr txBox="1">
              <a:spLocks noChangeArrowheads="1"/>
            </p:cNvSpPr>
            <p:nvPr/>
          </p:nvSpPr>
          <p:spPr bwMode="auto">
            <a:xfrm>
              <a:off x="3412" y="1598"/>
              <a:ext cx="1071" cy="10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80000"/>
                </a:lnSpc>
              </a:pPr>
              <a:r>
                <a:rPr lang="en-US" altLang="zh-CN" sz="1400" dirty="0">
                  <a:solidFill>
                    <a:srgbClr val="FF0000"/>
                  </a:solidFill>
                  <a:latin typeface="Comic Sans MS" panose="030F0702030302020204" pitchFamily="66" charset="0"/>
                </a:rPr>
                <a:t>ticket (complain)</a:t>
              </a:r>
            </a:p>
            <a:p>
              <a:pPr algn="ctr">
                <a:lnSpc>
                  <a:spcPct val="80000"/>
                </a:lnSpc>
              </a:pPr>
              <a:endParaRPr lang="en-US" altLang="zh-CN" sz="1400" dirty="0">
                <a:solidFill>
                  <a:srgbClr val="FF0000"/>
                </a:solidFill>
                <a:latin typeface="Comic Sans MS" panose="030F0702030302020204" pitchFamily="66" charset="0"/>
              </a:endParaRPr>
            </a:p>
            <a:p>
              <a:pPr algn="ctr">
                <a:lnSpc>
                  <a:spcPct val="80000"/>
                </a:lnSpc>
              </a:pPr>
              <a:r>
                <a:rPr lang="en-US" altLang="zh-CN" sz="1400" dirty="0">
                  <a:solidFill>
                    <a:srgbClr val="FF0000"/>
                  </a:solidFill>
                  <a:latin typeface="Comic Sans MS" panose="030F0702030302020204" pitchFamily="66" charset="0"/>
                </a:rPr>
                <a:t>baggage (claim)</a:t>
              </a:r>
            </a:p>
            <a:p>
              <a:pPr algn="ctr">
                <a:lnSpc>
                  <a:spcPct val="80000"/>
                </a:lnSpc>
              </a:pPr>
              <a:endParaRPr lang="en-US" altLang="zh-CN" sz="1400" dirty="0">
                <a:solidFill>
                  <a:srgbClr val="FF0000"/>
                </a:solidFill>
                <a:latin typeface="Comic Sans MS" panose="030F0702030302020204" pitchFamily="66" charset="0"/>
              </a:endParaRPr>
            </a:p>
            <a:p>
              <a:pPr algn="ctr">
                <a:lnSpc>
                  <a:spcPct val="80000"/>
                </a:lnSpc>
              </a:pPr>
              <a:r>
                <a:rPr lang="en-US" altLang="zh-CN" sz="1400" dirty="0">
                  <a:solidFill>
                    <a:srgbClr val="FF0000"/>
                  </a:solidFill>
                  <a:latin typeface="Comic Sans MS" panose="030F0702030302020204" pitchFamily="66" charset="0"/>
                </a:rPr>
                <a:t>gates (unload)</a:t>
              </a:r>
            </a:p>
            <a:p>
              <a:pPr algn="ctr">
                <a:lnSpc>
                  <a:spcPct val="80000"/>
                </a:lnSpc>
              </a:pPr>
              <a:endParaRPr lang="en-US" altLang="zh-CN" sz="1400" dirty="0">
                <a:solidFill>
                  <a:srgbClr val="FF0000"/>
                </a:solidFill>
                <a:latin typeface="Comic Sans MS" panose="030F0702030302020204" pitchFamily="66" charset="0"/>
              </a:endParaRPr>
            </a:p>
            <a:p>
              <a:pPr algn="ctr">
                <a:lnSpc>
                  <a:spcPct val="80000"/>
                </a:lnSpc>
              </a:pPr>
              <a:r>
                <a:rPr lang="en-US" altLang="zh-CN" sz="1400" dirty="0">
                  <a:solidFill>
                    <a:srgbClr val="FF0000"/>
                  </a:solidFill>
                  <a:latin typeface="Comic Sans MS" panose="030F0702030302020204" pitchFamily="66" charset="0"/>
                </a:rPr>
                <a:t>runway (land)</a:t>
              </a:r>
            </a:p>
            <a:p>
              <a:pPr algn="ctr">
                <a:lnSpc>
                  <a:spcPct val="80000"/>
                </a:lnSpc>
              </a:pPr>
              <a:endParaRPr lang="en-US" altLang="zh-CN" sz="1400" dirty="0">
                <a:solidFill>
                  <a:srgbClr val="FF0000"/>
                </a:solidFill>
                <a:latin typeface="Comic Sans MS" panose="030F0702030302020204" pitchFamily="66" charset="0"/>
              </a:endParaRPr>
            </a:p>
            <a:p>
              <a:pPr algn="ctr">
                <a:lnSpc>
                  <a:spcPct val="80000"/>
                </a:lnSpc>
              </a:pPr>
              <a:r>
                <a:rPr lang="en-US" altLang="zh-CN" sz="1400" dirty="0">
                  <a:solidFill>
                    <a:srgbClr val="FF0000"/>
                  </a:solidFill>
                  <a:latin typeface="Comic Sans MS" panose="030F0702030302020204" pitchFamily="66" charset="0"/>
                </a:rPr>
                <a:t>airplane routing</a:t>
              </a:r>
            </a:p>
          </p:txBody>
        </p:sp>
        <p:sp>
          <p:nvSpPr>
            <p:cNvPr id="122904" name="Line 23"/>
            <p:cNvSpPr>
              <a:spLocks noChangeShapeType="1"/>
            </p:cNvSpPr>
            <p:nvPr/>
          </p:nvSpPr>
          <p:spPr bwMode="auto">
            <a:xfrm>
              <a:off x="3453" y="1777"/>
              <a:ext cx="1021" cy="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FF0000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22905" name="Line 24"/>
            <p:cNvSpPr>
              <a:spLocks noChangeShapeType="1"/>
            </p:cNvSpPr>
            <p:nvPr/>
          </p:nvSpPr>
          <p:spPr bwMode="auto">
            <a:xfrm>
              <a:off x="3457" y="1996"/>
              <a:ext cx="1021" cy="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FF0000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22906" name="Line 25"/>
            <p:cNvSpPr>
              <a:spLocks noChangeShapeType="1"/>
            </p:cNvSpPr>
            <p:nvPr/>
          </p:nvSpPr>
          <p:spPr bwMode="auto">
            <a:xfrm>
              <a:off x="3453" y="2214"/>
              <a:ext cx="1021" cy="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FF0000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22907" name="Line 26"/>
            <p:cNvSpPr>
              <a:spLocks noChangeShapeType="1"/>
            </p:cNvSpPr>
            <p:nvPr/>
          </p:nvSpPr>
          <p:spPr bwMode="auto">
            <a:xfrm>
              <a:off x="3461" y="2433"/>
              <a:ext cx="1021" cy="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FF0000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22908" name="Rectangle 27"/>
            <p:cNvSpPr>
              <a:spLocks noChangeArrowheads="1"/>
            </p:cNvSpPr>
            <p:nvPr/>
          </p:nvSpPr>
          <p:spPr bwMode="auto">
            <a:xfrm>
              <a:off x="268" y="2476"/>
              <a:ext cx="5293" cy="116"/>
            </a:xfrm>
            <a:prstGeom prst="rect">
              <a:avLst/>
            </a:prstGeom>
            <a:gradFill rotWithShape="1">
              <a:gsLst>
                <a:gs pos="0">
                  <a:schemeClr val="accent1">
                    <a:alpha val="50000"/>
                  </a:schemeClr>
                </a:gs>
                <a:gs pos="100000">
                  <a:schemeClr val="accent1">
                    <a:alpha val="53000"/>
                  </a:schemeClr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FF0000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22909" name="Rectangle 28"/>
            <p:cNvSpPr>
              <a:spLocks noChangeArrowheads="1"/>
            </p:cNvSpPr>
            <p:nvPr/>
          </p:nvSpPr>
          <p:spPr bwMode="auto">
            <a:xfrm>
              <a:off x="268" y="2256"/>
              <a:ext cx="5293" cy="123"/>
            </a:xfrm>
            <a:prstGeom prst="rect">
              <a:avLst/>
            </a:prstGeom>
            <a:gradFill rotWithShape="1">
              <a:gsLst>
                <a:gs pos="0">
                  <a:schemeClr val="accent1">
                    <a:alpha val="50000"/>
                  </a:schemeClr>
                </a:gs>
                <a:gs pos="100000">
                  <a:schemeClr val="accent1">
                    <a:alpha val="53000"/>
                  </a:schemeClr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FF0000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22910" name="Rectangle 29"/>
            <p:cNvSpPr>
              <a:spLocks noChangeArrowheads="1"/>
            </p:cNvSpPr>
            <p:nvPr/>
          </p:nvSpPr>
          <p:spPr bwMode="auto">
            <a:xfrm>
              <a:off x="268" y="2050"/>
              <a:ext cx="5293" cy="116"/>
            </a:xfrm>
            <a:prstGeom prst="rect">
              <a:avLst/>
            </a:prstGeom>
            <a:gradFill rotWithShape="1">
              <a:gsLst>
                <a:gs pos="0">
                  <a:schemeClr val="accent1">
                    <a:alpha val="50000"/>
                  </a:schemeClr>
                </a:gs>
                <a:gs pos="100000">
                  <a:schemeClr val="accent1">
                    <a:alpha val="53000"/>
                  </a:schemeClr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FF0000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22911" name="Rectangle 30"/>
            <p:cNvSpPr>
              <a:spLocks noChangeArrowheads="1"/>
            </p:cNvSpPr>
            <p:nvPr/>
          </p:nvSpPr>
          <p:spPr bwMode="auto">
            <a:xfrm>
              <a:off x="268" y="1830"/>
              <a:ext cx="5286" cy="123"/>
            </a:xfrm>
            <a:prstGeom prst="rect">
              <a:avLst/>
            </a:prstGeom>
            <a:gradFill rotWithShape="1">
              <a:gsLst>
                <a:gs pos="0">
                  <a:schemeClr val="accent1">
                    <a:alpha val="50000"/>
                  </a:schemeClr>
                </a:gs>
                <a:gs pos="100000">
                  <a:schemeClr val="accent1">
                    <a:alpha val="53000"/>
                  </a:schemeClr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FF0000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22912" name="Rectangle 31"/>
            <p:cNvSpPr>
              <a:spLocks noChangeArrowheads="1"/>
            </p:cNvSpPr>
            <p:nvPr/>
          </p:nvSpPr>
          <p:spPr bwMode="auto">
            <a:xfrm>
              <a:off x="268" y="1617"/>
              <a:ext cx="5287" cy="123"/>
            </a:xfrm>
            <a:prstGeom prst="rect">
              <a:avLst/>
            </a:prstGeom>
            <a:gradFill rotWithShape="1">
              <a:gsLst>
                <a:gs pos="0">
                  <a:schemeClr val="accent1">
                    <a:alpha val="50000"/>
                  </a:schemeClr>
                </a:gs>
                <a:gs pos="100000">
                  <a:schemeClr val="accent1">
                    <a:alpha val="53000"/>
                  </a:schemeClr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FF0000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22913" name="Text Box 32"/>
            <p:cNvSpPr txBox="1">
              <a:spLocks noChangeArrowheads="1"/>
            </p:cNvSpPr>
            <p:nvPr/>
          </p:nvSpPr>
          <p:spPr bwMode="auto">
            <a:xfrm>
              <a:off x="4751" y="1588"/>
              <a:ext cx="390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zh-CN" sz="1200">
                  <a:solidFill>
                    <a:srgbClr val="0000FF"/>
                  </a:solidFill>
                  <a:latin typeface="Comic Sans MS" panose="030F0702030302020204" pitchFamily="66" charset="0"/>
                </a:rPr>
                <a:t>ticket</a:t>
              </a:r>
            </a:p>
          </p:txBody>
        </p:sp>
        <p:sp>
          <p:nvSpPr>
            <p:cNvPr id="122914" name="Text Box 33"/>
            <p:cNvSpPr txBox="1">
              <a:spLocks noChangeArrowheads="1"/>
            </p:cNvSpPr>
            <p:nvPr/>
          </p:nvSpPr>
          <p:spPr bwMode="auto">
            <a:xfrm>
              <a:off x="4774" y="1801"/>
              <a:ext cx="487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zh-CN" sz="1200">
                  <a:solidFill>
                    <a:srgbClr val="0000FF"/>
                  </a:solidFill>
                  <a:latin typeface="Comic Sans MS" panose="030F0702030302020204" pitchFamily="66" charset="0"/>
                </a:rPr>
                <a:t>baggage</a:t>
              </a:r>
            </a:p>
          </p:txBody>
        </p:sp>
        <p:sp>
          <p:nvSpPr>
            <p:cNvPr id="122915" name="Text Box 34"/>
            <p:cNvSpPr txBox="1">
              <a:spLocks noChangeArrowheads="1"/>
            </p:cNvSpPr>
            <p:nvPr/>
          </p:nvSpPr>
          <p:spPr bwMode="auto">
            <a:xfrm>
              <a:off x="4765" y="2013"/>
              <a:ext cx="316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zh-CN" sz="1200">
                  <a:solidFill>
                    <a:srgbClr val="0000FF"/>
                  </a:solidFill>
                  <a:latin typeface="Comic Sans MS" panose="030F0702030302020204" pitchFamily="66" charset="0"/>
                </a:rPr>
                <a:t>gate</a:t>
              </a:r>
            </a:p>
          </p:txBody>
        </p:sp>
        <p:sp>
          <p:nvSpPr>
            <p:cNvPr id="122916" name="Text Box 35"/>
            <p:cNvSpPr txBox="1">
              <a:spLocks noChangeArrowheads="1"/>
            </p:cNvSpPr>
            <p:nvPr/>
          </p:nvSpPr>
          <p:spPr bwMode="auto">
            <a:xfrm>
              <a:off x="4722" y="2225"/>
              <a:ext cx="828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zh-CN" sz="1200">
                  <a:solidFill>
                    <a:srgbClr val="0000FF"/>
                  </a:solidFill>
                  <a:latin typeface="Comic Sans MS" panose="030F0702030302020204" pitchFamily="66" charset="0"/>
                </a:rPr>
                <a:t>takeoff/landing</a:t>
              </a:r>
            </a:p>
          </p:txBody>
        </p:sp>
        <p:sp>
          <p:nvSpPr>
            <p:cNvPr id="122917" name="Text Box 36"/>
            <p:cNvSpPr txBox="1">
              <a:spLocks noChangeArrowheads="1"/>
            </p:cNvSpPr>
            <p:nvPr/>
          </p:nvSpPr>
          <p:spPr bwMode="auto">
            <a:xfrm>
              <a:off x="4745" y="2444"/>
              <a:ext cx="822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zh-CN" sz="1200">
                  <a:solidFill>
                    <a:srgbClr val="0000FF"/>
                  </a:solidFill>
                  <a:latin typeface="Comic Sans MS" panose="030F0702030302020204" pitchFamily="66" charset="0"/>
                </a:rPr>
                <a:t>airplane routing</a:t>
              </a:r>
            </a:p>
          </p:txBody>
        </p:sp>
      </p:grpSp>
      <p:sp>
        <p:nvSpPr>
          <p:cNvPr id="4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960077" y="6669360"/>
            <a:ext cx="2536523" cy="18864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>
                <a:solidFill>
                  <a:schemeClr val="accent4"/>
                </a:solidFill>
                <a:latin typeface="Tahoma" panose="020B0604030504040204" pitchFamily="34" charset="0"/>
              </a:rPr>
              <a:t>1.5 protocol layers, </a:t>
            </a:r>
            <a:r>
              <a:rPr lang="en-US" altLang="zh-CN" sz="1200" dirty="0">
                <a:solidFill>
                  <a:schemeClr val="accent2"/>
                </a:solidFill>
                <a:latin typeface="Tahoma" panose="020B0604030504040204" pitchFamily="34" charset="0"/>
              </a:rPr>
              <a:t>service models</a:t>
            </a:r>
          </a:p>
        </p:txBody>
      </p:sp>
    </p:spTree>
    <p:extLst>
      <p:ext uri="{BB962C8B-B14F-4D97-AF65-F5344CB8AC3E}">
        <p14:creationId xmlns:p14="http://schemas.microsoft.com/office/powerpoint/2010/main" val="338055996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3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F3F9C77D-178B-4DFC-AC21-C5A4321EE994}" type="slidenum">
              <a:rPr lang="en-US" altLang="zh-CN" sz="1200" smtClean="0">
                <a:solidFill>
                  <a:schemeClr val="accent4"/>
                </a:solidFill>
                <a:latin typeface="Tahoma" panose="020B0604030504040204" pitchFamily="34" charset="0"/>
              </a:rPr>
              <a:pPr/>
              <a:t>65</a:t>
            </a:fld>
            <a:endParaRPr lang="en-US" altLang="zh-CN" sz="1200" dirty="0">
              <a:solidFill>
                <a:schemeClr val="accent4"/>
              </a:solidFill>
              <a:latin typeface="Tahoma" panose="020B0604030504040204" pitchFamily="34" charset="0"/>
            </a:endParaRPr>
          </a:p>
        </p:txBody>
      </p:sp>
      <p:sp>
        <p:nvSpPr>
          <p:cNvPr id="124931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351584" y="315386"/>
            <a:ext cx="4439816" cy="720725"/>
          </a:xfrm>
        </p:spPr>
        <p:txBody>
          <a:bodyPr/>
          <a:lstStyle/>
          <a:p>
            <a:pPr eaLnBrk="1" hangingPunct="1"/>
            <a:r>
              <a:rPr lang="en-US" altLang="zh-CN" dirty="0"/>
              <a:t>Why layering?</a:t>
            </a:r>
          </a:p>
        </p:txBody>
      </p:sp>
      <p:sp>
        <p:nvSpPr>
          <p:cNvPr id="138244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919536" y="1700808"/>
            <a:ext cx="7772400" cy="4648200"/>
          </a:xfrm>
        </p:spPr>
        <p:txBody>
          <a:bodyPr>
            <a:normAutofit lnSpcReduction="10000"/>
          </a:bodyPr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3200" dirty="0"/>
              <a:t>dealing with complex systems:</a:t>
            </a:r>
          </a:p>
          <a:p>
            <a:pPr eaLnBrk="1" hangingPunct="1">
              <a:buSzPct val="70000"/>
              <a:buFont typeface="Wingdings" panose="05000000000000000000" pitchFamily="2" charset="2"/>
              <a:buChar char="v"/>
            </a:pPr>
            <a:r>
              <a:rPr lang="en-US" altLang="zh-CN" dirty="0"/>
              <a:t>explicit structure allows identification, relationship of complex system’</a:t>
            </a:r>
            <a:r>
              <a:rPr lang="en-US" altLang="ja-JP" dirty="0"/>
              <a:t>s pieces</a:t>
            </a:r>
          </a:p>
          <a:p>
            <a:pPr marL="682625" lvl="1" indent="-225425"/>
            <a:r>
              <a:rPr lang="en-US" altLang="zh-CN" dirty="0">
                <a:ea typeface="宋体" panose="02010600030101010101" pitchFamily="2" charset="-122"/>
              </a:rPr>
              <a:t>layered </a:t>
            </a:r>
            <a:r>
              <a:rPr lang="en-US" altLang="zh-CN" i="1" dirty="0">
                <a:solidFill>
                  <a:srgbClr val="CC0000"/>
                </a:solidFill>
                <a:ea typeface="宋体" panose="02010600030101010101" pitchFamily="2" charset="-122"/>
              </a:rPr>
              <a:t>reference model</a:t>
            </a:r>
            <a:r>
              <a:rPr lang="en-US" altLang="zh-CN" dirty="0">
                <a:ea typeface="宋体" panose="02010600030101010101" pitchFamily="2" charset="-122"/>
              </a:rPr>
              <a:t> for discussion</a:t>
            </a:r>
          </a:p>
          <a:p>
            <a:pPr eaLnBrk="1" hangingPunct="1">
              <a:buSzPct val="70000"/>
              <a:buFont typeface="Wingdings" panose="05000000000000000000" pitchFamily="2" charset="2"/>
              <a:buChar char="v"/>
            </a:pPr>
            <a:r>
              <a:rPr lang="en-US" altLang="zh-CN" dirty="0"/>
              <a:t>modularization eases maintenance, updating of system</a:t>
            </a:r>
          </a:p>
          <a:p>
            <a:pPr marL="682625" lvl="1" indent="-225425"/>
            <a:r>
              <a:rPr lang="en-US" altLang="zh-CN" dirty="0">
                <a:ea typeface="宋体" panose="02010600030101010101" pitchFamily="2" charset="-122"/>
              </a:rPr>
              <a:t>change of implementation of layer</a:t>
            </a:r>
            <a:r>
              <a:rPr lang="ja-JP" altLang="en-US" dirty="0">
                <a:ea typeface="MS PGothic" panose="020B0600070205080204" pitchFamily="34" charset="-128"/>
              </a:rPr>
              <a:t>’</a:t>
            </a:r>
            <a:r>
              <a:rPr lang="en-US" altLang="ja-JP" dirty="0">
                <a:ea typeface="MS PGothic" panose="020B0600070205080204" pitchFamily="34" charset="-128"/>
              </a:rPr>
              <a:t>s service transparent to rest of system</a:t>
            </a:r>
          </a:p>
          <a:p>
            <a:pPr marL="682625" lvl="1" indent="-225425"/>
            <a:r>
              <a:rPr lang="en-US" altLang="zh-CN" dirty="0">
                <a:ea typeface="宋体" panose="02010600030101010101" pitchFamily="2" charset="-122"/>
              </a:rPr>
              <a:t>e.g., change in gate procedure doesn</a:t>
            </a:r>
            <a:r>
              <a:rPr lang="en-US" altLang="en-US" dirty="0">
                <a:ea typeface="MS PGothic" panose="020B0600070205080204" pitchFamily="34" charset="-128"/>
              </a:rPr>
              <a:t>’</a:t>
            </a:r>
            <a:r>
              <a:rPr lang="en-US" altLang="ja-JP" dirty="0">
                <a:ea typeface="MS PGothic" panose="020B0600070205080204" pitchFamily="34" charset="-128"/>
              </a:rPr>
              <a:t>t affect rest of system</a:t>
            </a:r>
          </a:p>
          <a:p>
            <a:pPr eaLnBrk="1" hangingPunct="1">
              <a:buSzPct val="70000"/>
              <a:buFont typeface="Wingdings" panose="05000000000000000000" pitchFamily="2" charset="2"/>
              <a:buChar char="v"/>
            </a:pPr>
            <a:r>
              <a:rPr lang="en-US" altLang="zh-CN" dirty="0">
                <a:solidFill>
                  <a:schemeClr val="bg1"/>
                </a:solidFill>
              </a:rPr>
              <a:t>layering considered harmful?</a:t>
            </a:r>
          </a:p>
        </p:txBody>
      </p:sp>
      <p:pic>
        <p:nvPicPr>
          <p:cNvPr id="124930" name="Picture 9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1701" y="1022351"/>
            <a:ext cx="3298825" cy="220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960077" y="6669360"/>
            <a:ext cx="2536523" cy="18864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>
                <a:solidFill>
                  <a:schemeClr val="accent4"/>
                </a:solidFill>
                <a:latin typeface="Tahoma" panose="020B0604030504040204" pitchFamily="34" charset="0"/>
              </a:rPr>
              <a:t>1.5 protocol layers, </a:t>
            </a:r>
            <a:r>
              <a:rPr lang="en-US" altLang="zh-CN" sz="1200" dirty="0">
                <a:solidFill>
                  <a:schemeClr val="accent2"/>
                </a:solidFill>
                <a:latin typeface="Tahoma" panose="020B0604030504040204" pitchFamily="34" charset="0"/>
              </a:rPr>
              <a:t>service models</a:t>
            </a:r>
          </a:p>
        </p:txBody>
      </p:sp>
    </p:spTree>
    <p:extLst>
      <p:ext uri="{BB962C8B-B14F-4D97-AF65-F5344CB8AC3E}">
        <p14:creationId xmlns:p14="http://schemas.microsoft.com/office/powerpoint/2010/main" val="231381801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8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6E99E730-73AC-41E0-AD3D-7F373FB48336}" type="slidenum">
              <a:rPr lang="en-US" altLang="zh-CN" sz="1200" smtClean="0">
                <a:solidFill>
                  <a:schemeClr val="accent4"/>
                </a:solidFill>
                <a:latin typeface="Tahoma" panose="020B0604030504040204" pitchFamily="34" charset="0"/>
              </a:rPr>
              <a:pPr/>
              <a:t>66</a:t>
            </a:fld>
            <a:endParaRPr lang="en-US" altLang="zh-CN" sz="1200" dirty="0">
              <a:solidFill>
                <a:schemeClr val="accent4"/>
              </a:solidFill>
              <a:latin typeface="Tahoma" panose="020B0604030504040204" pitchFamily="34" charset="0"/>
            </a:endParaRPr>
          </a:p>
        </p:txBody>
      </p:sp>
      <p:sp>
        <p:nvSpPr>
          <p:cNvPr id="126980" name="Rectangle 3"/>
          <p:cNvSpPr>
            <a:spLocks noGrp="1" noChangeArrowheads="1"/>
          </p:cNvSpPr>
          <p:nvPr>
            <p:ph type="title" idx="4294967295"/>
          </p:nvPr>
        </p:nvSpPr>
        <p:spPr>
          <a:xfrm>
            <a:off x="2087334" y="116632"/>
            <a:ext cx="4943872" cy="1028700"/>
          </a:xfrm>
        </p:spPr>
        <p:txBody>
          <a:bodyPr/>
          <a:lstStyle/>
          <a:p>
            <a:pPr eaLnBrk="1" hangingPunct="1"/>
            <a:r>
              <a:rPr lang="en-US" altLang="zh-CN" dirty="0"/>
              <a:t>Internet protocol stack</a:t>
            </a:r>
          </a:p>
        </p:txBody>
      </p:sp>
      <p:sp>
        <p:nvSpPr>
          <p:cNvPr id="140293" name="Rectangle 4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1703512" y="1556792"/>
            <a:ext cx="5554663" cy="4648200"/>
          </a:xfrm>
        </p:spPr>
        <p:txBody>
          <a:bodyPr>
            <a:normAutofit lnSpcReduction="10000"/>
          </a:bodyPr>
          <a:lstStyle/>
          <a:p>
            <a:pPr marL="287338" indent="-287338">
              <a:lnSpc>
                <a:spcPct val="80000"/>
              </a:lnSpc>
            </a:pPr>
            <a:r>
              <a:rPr lang="en-US" altLang="zh-CN" i="1" dirty="0">
                <a:solidFill>
                  <a:srgbClr val="CC0000"/>
                </a:solidFill>
              </a:rPr>
              <a:t>application:</a:t>
            </a:r>
            <a:r>
              <a:rPr lang="en-US" altLang="zh-CN" dirty="0"/>
              <a:t> supporting network applications</a:t>
            </a:r>
          </a:p>
          <a:p>
            <a:pPr marL="682625" lvl="1" indent="-225425">
              <a:lnSpc>
                <a:spcPct val="80000"/>
              </a:lnSpc>
            </a:pPr>
            <a:r>
              <a:rPr lang="en-US" altLang="zh-CN" dirty="0">
                <a:ea typeface="宋体" panose="02010600030101010101" pitchFamily="2" charset="-122"/>
              </a:rPr>
              <a:t>FTP, SMTP, HTTP</a:t>
            </a:r>
          </a:p>
          <a:p>
            <a:pPr marL="287338" indent="-287338">
              <a:lnSpc>
                <a:spcPct val="80000"/>
              </a:lnSpc>
            </a:pPr>
            <a:r>
              <a:rPr lang="en-US" altLang="zh-CN" i="1" dirty="0">
                <a:solidFill>
                  <a:srgbClr val="CC0000"/>
                </a:solidFill>
              </a:rPr>
              <a:t>transport:</a:t>
            </a:r>
            <a:r>
              <a:rPr lang="en-US" altLang="zh-CN" dirty="0"/>
              <a:t> process-process data transfer</a:t>
            </a:r>
          </a:p>
          <a:p>
            <a:pPr marL="682625" lvl="1" indent="-225425">
              <a:lnSpc>
                <a:spcPct val="80000"/>
              </a:lnSpc>
            </a:pPr>
            <a:r>
              <a:rPr lang="en-US" altLang="zh-CN" dirty="0">
                <a:ea typeface="宋体" panose="02010600030101010101" pitchFamily="2" charset="-122"/>
              </a:rPr>
              <a:t>TCP, UDP</a:t>
            </a:r>
          </a:p>
          <a:p>
            <a:pPr marL="287338" indent="-287338">
              <a:lnSpc>
                <a:spcPct val="80000"/>
              </a:lnSpc>
            </a:pPr>
            <a:r>
              <a:rPr lang="en-US" altLang="zh-CN" i="1" dirty="0">
                <a:solidFill>
                  <a:srgbClr val="CC0000"/>
                </a:solidFill>
              </a:rPr>
              <a:t>network:</a:t>
            </a:r>
            <a:r>
              <a:rPr lang="en-US" altLang="zh-CN" dirty="0"/>
              <a:t> routing of datagrams from source to destination</a:t>
            </a:r>
          </a:p>
          <a:p>
            <a:pPr marL="682625" lvl="1" indent="-225425">
              <a:lnSpc>
                <a:spcPct val="80000"/>
              </a:lnSpc>
            </a:pPr>
            <a:r>
              <a:rPr lang="en-US" altLang="zh-CN" dirty="0">
                <a:ea typeface="宋体" panose="02010600030101010101" pitchFamily="2" charset="-122"/>
              </a:rPr>
              <a:t>IP, routing protocols</a:t>
            </a:r>
          </a:p>
          <a:p>
            <a:pPr marL="287338" indent="-287338">
              <a:lnSpc>
                <a:spcPct val="80000"/>
              </a:lnSpc>
            </a:pPr>
            <a:r>
              <a:rPr lang="en-US" altLang="zh-CN" i="1" dirty="0">
                <a:solidFill>
                  <a:srgbClr val="CC0000"/>
                </a:solidFill>
              </a:rPr>
              <a:t>link:</a:t>
            </a:r>
            <a:r>
              <a:rPr lang="en-US" altLang="zh-CN" dirty="0"/>
              <a:t> data transfer between neighboring  network elements</a:t>
            </a:r>
          </a:p>
          <a:p>
            <a:pPr marL="682625" lvl="1" indent="-225425">
              <a:lnSpc>
                <a:spcPct val="80000"/>
              </a:lnSpc>
            </a:pPr>
            <a:r>
              <a:rPr lang="en-US" altLang="zh-CN" dirty="0">
                <a:ea typeface="宋体" panose="02010600030101010101" pitchFamily="2" charset="-122"/>
              </a:rPr>
              <a:t>Ethernet, 802.111 (</a:t>
            </a:r>
            <a:r>
              <a:rPr lang="en-US" altLang="zh-CN" dirty="0" err="1">
                <a:ea typeface="宋体" panose="02010600030101010101" pitchFamily="2" charset="-122"/>
              </a:rPr>
              <a:t>WiFi</a:t>
            </a:r>
            <a:r>
              <a:rPr lang="en-US" altLang="zh-CN" dirty="0">
                <a:ea typeface="宋体" panose="02010600030101010101" pitchFamily="2" charset="-122"/>
              </a:rPr>
              <a:t>), PPP</a:t>
            </a:r>
          </a:p>
          <a:p>
            <a:pPr marL="287338" indent="-287338">
              <a:lnSpc>
                <a:spcPct val="80000"/>
              </a:lnSpc>
            </a:pPr>
            <a:r>
              <a:rPr lang="en-US" altLang="zh-CN" i="1" dirty="0">
                <a:solidFill>
                  <a:srgbClr val="CC0000"/>
                </a:solidFill>
              </a:rPr>
              <a:t>physical:</a:t>
            </a:r>
            <a:r>
              <a:rPr lang="en-US" altLang="zh-CN" dirty="0"/>
              <a:t> bits </a:t>
            </a:r>
            <a:r>
              <a:rPr lang="en-US" altLang="ja-JP" dirty="0"/>
              <a:t>"on the wire"</a:t>
            </a:r>
          </a:p>
          <a:p>
            <a:pPr marL="287338" indent="-287338">
              <a:lnSpc>
                <a:spcPct val="80000"/>
              </a:lnSpc>
            </a:pPr>
            <a:endParaRPr lang="en-US" altLang="zh-CN" dirty="0"/>
          </a:p>
        </p:txBody>
      </p:sp>
      <p:pic>
        <p:nvPicPr>
          <p:cNvPr id="126978" name="Picture 16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3552" y="931019"/>
            <a:ext cx="4834536" cy="1217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6979" name="Rectangle 2"/>
          <p:cNvSpPr>
            <a:spLocks noChangeArrowheads="1"/>
          </p:cNvSpPr>
          <p:nvPr/>
        </p:nvSpPr>
        <p:spPr bwMode="auto">
          <a:xfrm>
            <a:off x="8099425" y="1727200"/>
            <a:ext cx="1892300" cy="3530600"/>
          </a:xfrm>
          <a:prstGeom prst="rect">
            <a:avLst/>
          </a:pr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FF"/>
              </a:solidFill>
            </a:endParaRPr>
          </a:p>
        </p:txBody>
      </p:sp>
      <p:sp>
        <p:nvSpPr>
          <p:cNvPr id="126982" name="Rectangle 6"/>
          <p:cNvSpPr>
            <a:spLocks noChangeArrowheads="1"/>
          </p:cNvSpPr>
          <p:nvPr/>
        </p:nvSpPr>
        <p:spPr bwMode="auto">
          <a:xfrm>
            <a:off x="7981950" y="1824038"/>
            <a:ext cx="1892300" cy="35306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FF"/>
              </a:solidFill>
            </a:endParaRPr>
          </a:p>
        </p:txBody>
      </p:sp>
      <p:sp>
        <p:nvSpPr>
          <p:cNvPr id="126983" name="Text Box 7"/>
          <p:cNvSpPr txBox="1">
            <a:spLocks noChangeArrowheads="1"/>
          </p:cNvSpPr>
          <p:nvPr/>
        </p:nvSpPr>
        <p:spPr bwMode="auto">
          <a:xfrm>
            <a:off x="8079337" y="1920875"/>
            <a:ext cx="1659429" cy="3416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zh-CN">
                <a:solidFill>
                  <a:srgbClr val="0000FF"/>
                </a:solidFill>
              </a:rPr>
              <a:t>application</a:t>
            </a:r>
          </a:p>
          <a:p>
            <a:pPr algn="ctr"/>
            <a:endParaRPr lang="en-US" altLang="zh-CN">
              <a:solidFill>
                <a:srgbClr val="0000FF"/>
              </a:solidFill>
            </a:endParaRPr>
          </a:p>
          <a:p>
            <a:pPr algn="ctr"/>
            <a:r>
              <a:rPr lang="en-US" altLang="zh-CN">
                <a:solidFill>
                  <a:srgbClr val="0000FF"/>
                </a:solidFill>
              </a:rPr>
              <a:t>transport</a:t>
            </a:r>
          </a:p>
          <a:p>
            <a:pPr algn="ctr"/>
            <a:endParaRPr lang="en-US" altLang="zh-CN">
              <a:solidFill>
                <a:srgbClr val="0000FF"/>
              </a:solidFill>
            </a:endParaRPr>
          </a:p>
          <a:p>
            <a:pPr algn="ctr"/>
            <a:r>
              <a:rPr lang="en-US" altLang="zh-CN">
                <a:solidFill>
                  <a:srgbClr val="0000FF"/>
                </a:solidFill>
              </a:rPr>
              <a:t>network</a:t>
            </a:r>
          </a:p>
          <a:p>
            <a:pPr algn="ctr"/>
            <a:endParaRPr lang="en-US" altLang="zh-CN">
              <a:solidFill>
                <a:srgbClr val="0000FF"/>
              </a:solidFill>
            </a:endParaRPr>
          </a:p>
          <a:p>
            <a:pPr algn="ctr"/>
            <a:r>
              <a:rPr lang="en-US" altLang="zh-CN">
                <a:solidFill>
                  <a:srgbClr val="0000FF"/>
                </a:solidFill>
              </a:rPr>
              <a:t>link</a:t>
            </a:r>
          </a:p>
          <a:p>
            <a:pPr algn="ctr"/>
            <a:endParaRPr lang="en-US" altLang="zh-CN">
              <a:solidFill>
                <a:srgbClr val="0000FF"/>
              </a:solidFill>
            </a:endParaRPr>
          </a:p>
          <a:p>
            <a:pPr algn="ctr"/>
            <a:r>
              <a:rPr lang="en-US" altLang="zh-CN">
                <a:solidFill>
                  <a:srgbClr val="0000FF"/>
                </a:solidFill>
              </a:rPr>
              <a:t>physical</a:t>
            </a:r>
          </a:p>
        </p:txBody>
      </p:sp>
      <p:sp>
        <p:nvSpPr>
          <p:cNvPr id="126984" name="Line 8"/>
          <p:cNvSpPr>
            <a:spLocks noChangeShapeType="1"/>
          </p:cNvSpPr>
          <p:nvPr/>
        </p:nvSpPr>
        <p:spPr bwMode="auto">
          <a:xfrm>
            <a:off x="7975600" y="2516188"/>
            <a:ext cx="188595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0000FF"/>
              </a:solidFill>
            </a:endParaRPr>
          </a:p>
        </p:txBody>
      </p:sp>
      <p:sp>
        <p:nvSpPr>
          <p:cNvPr id="126985" name="Line 9"/>
          <p:cNvSpPr>
            <a:spLocks noChangeShapeType="1"/>
          </p:cNvSpPr>
          <p:nvPr/>
        </p:nvSpPr>
        <p:spPr bwMode="auto">
          <a:xfrm>
            <a:off x="7975600" y="3221038"/>
            <a:ext cx="188595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0000FF"/>
              </a:solidFill>
            </a:endParaRPr>
          </a:p>
        </p:txBody>
      </p:sp>
      <p:sp>
        <p:nvSpPr>
          <p:cNvPr id="126986" name="Line 10"/>
          <p:cNvSpPr>
            <a:spLocks noChangeShapeType="1"/>
          </p:cNvSpPr>
          <p:nvPr/>
        </p:nvSpPr>
        <p:spPr bwMode="auto">
          <a:xfrm>
            <a:off x="7975600" y="3932238"/>
            <a:ext cx="188595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0000FF"/>
              </a:solidFill>
            </a:endParaRPr>
          </a:p>
        </p:txBody>
      </p:sp>
      <p:sp>
        <p:nvSpPr>
          <p:cNvPr id="126987" name="Line 11"/>
          <p:cNvSpPr>
            <a:spLocks noChangeShapeType="1"/>
          </p:cNvSpPr>
          <p:nvPr/>
        </p:nvSpPr>
        <p:spPr bwMode="auto">
          <a:xfrm>
            <a:off x="7975600" y="4643438"/>
            <a:ext cx="188595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0000FF"/>
              </a:solidFill>
            </a:endParaRPr>
          </a:p>
        </p:txBody>
      </p:sp>
      <p:sp>
        <p:nvSpPr>
          <p:cNvPr id="14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960077" y="6669360"/>
            <a:ext cx="2536523" cy="18864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>
                <a:solidFill>
                  <a:schemeClr val="accent4"/>
                </a:solidFill>
                <a:latin typeface="Tahoma" panose="020B0604030504040204" pitchFamily="34" charset="0"/>
              </a:rPr>
              <a:t>1.5 protocol layers, </a:t>
            </a:r>
            <a:r>
              <a:rPr lang="en-US" altLang="zh-CN" sz="1200" dirty="0">
                <a:solidFill>
                  <a:schemeClr val="accent2"/>
                </a:solidFill>
                <a:latin typeface="Tahoma" panose="020B0604030504040204" pitchFamily="34" charset="0"/>
              </a:rPr>
              <a:t>service models</a:t>
            </a:r>
          </a:p>
        </p:txBody>
      </p:sp>
    </p:spTree>
    <p:extLst>
      <p:ext uri="{BB962C8B-B14F-4D97-AF65-F5344CB8AC3E}">
        <p14:creationId xmlns:p14="http://schemas.microsoft.com/office/powerpoint/2010/main" val="402812122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3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C4D1D9E7-E80D-4E3E-BCA3-41F50D641428}" type="slidenum">
              <a:rPr lang="en-US" altLang="zh-CN" sz="1200" smtClean="0">
                <a:solidFill>
                  <a:schemeClr val="accent4"/>
                </a:solidFill>
                <a:latin typeface="Tahoma" panose="020B0604030504040204" pitchFamily="34" charset="0"/>
              </a:rPr>
              <a:pPr/>
              <a:t>67</a:t>
            </a:fld>
            <a:endParaRPr lang="en-US" altLang="zh-CN" sz="1200" dirty="0">
              <a:solidFill>
                <a:schemeClr val="accent4"/>
              </a:solidFill>
              <a:latin typeface="Tahoma" panose="020B0604030504040204" pitchFamily="34" charset="0"/>
            </a:endParaRPr>
          </a:p>
        </p:txBody>
      </p:sp>
      <p:sp>
        <p:nvSpPr>
          <p:cNvPr id="129027" name="Rectangle 3"/>
          <p:cNvSpPr>
            <a:spLocks noGrp="1" noChangeArrowheads="1"/>
          </p:cNvSpPr>
          <p:nvPr>
            <p:ph type="title" idx="4294967295"/>
          </p:nvPr>
        </p:nvSpPr>
        <p:spPr>
          <a:xfrm>
            <a:off x="1996642" y="69851"/>
            <a:ext cx="6503988" cy="1143000"/>
          </a:xfrm>
        </p:spPr>
        <p:txBody>
          <a:bodyPr/>
          <a:lstStyle/>
          <a:p>
            <a:pPr eaLnBrk="1" hangingPunct="1"/>
            <a:r>
              <a:rPr lang="en-US" altLang="zh-CN" dirty="0"/>
              <a:t>ISO/OSI reference model</a:t>
            </a:r>
          </a:p>
        </p:txBody>
      </p:sp>
      <p:sp>
        <p:nvSpPr>
          <p:cNvPr id="129028" name="Rectangle 4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1487488" y="1484784"/>
            <a:ext cx="5154613" cy="4648200"/>
          </a:xfrm>
        </p:spPr>
        <p:txBody>
          <a:bodyPr>
            <a:normAutofit fontScale="92500" lnSpcReduction="20000"/>
          </a:bodyPr>
          <a:lstStyle/>
          <a:p>
            <a:pPr marL="287338" indent="-287338"/>
            <a:r>
              <a:rPr lang="en-US" altLang="zh-CN" i="1" dirty="0">
                <a:solidFill>
                  <a:srgbClr val="CC0000"/>
                </a:solidFill>
              </a:rPr>
              <a:t>presentation:</a:t>
            </a:r>
            <a:r>
              <a:rPr lang="en-US" altLang="zh-CN" dirty="0"/>
              <a:t> allow applications to interpret meaning of data, e.g., encryption, compression, machine-specific conventions</a:t>
            </a:r>
          </a:p>
          <a:p>
            <a:pPr marL="287338" indent="-287338"/>
            <a:r>
              <a:rPr lang="en-US" altLang="zh-CN" i="1" dirty="0">
                <a:solidFill>
                  <a:srgbClr val="CC0000"/>
                </a:solidFill>
              </a:rPr>
              <a:t>session:</a:t>
            </a:r>
            <a:r>
              <a:rPr lang="en-US" altLang="zh-CN" dirty="0"/>
              <a:t> synchronization, </a:t>
            </a:r>
            <a:r>
              <a:rPr lang="en-US" altLang="zh-CN" dirty="0" err="1"/>
              <a:t>checkpointing</a:t>
            </a:r>
            <a:r>
              <a:rPr lang="en-US" altLang="zh-CN" dirty="0"/>
              <a:t>, recovery of data exchange</a:t>
            </a:r>
          </a:p>
          <a:p>
            <a:pPr marL="287338" indent="-287338"/>
            <a:r>
              <a:rPr lang="en-US" altLang="zh-CN" dirty="0"/>
              <a:t>Internet stack </a:t>
            </a:r>
            <a:r>
              <a:rPr lang="en-US" altLang="ja-JP" dirty="0"/>
              <a:t>"missing" these layers!</a:t>
            </a:r>
          </a:p>
          <a:p>
            <a:pPr marL="682625" lvl="1" indent="-225425"/>
            <a:r>
              <a:rPr lang="en-US" altLang="zh-CN" dirty="0">
                <a:ea typeface="宋体" panose="02010600030101010101" pitchFamily="2" charset="-122"/>
              </a:rPr>
              <a:t>these services, </a:t>
            </a:r>
            <a:r>
              <a:rPr lang="en-US" altLang="zh-CN" i="1" dirty="0">
                <a:ea typeface="宋体" panose="02010600030101010101" pitchFamily="2" charset="-122"/>
              </a:rPr>
              <a:t>if needed,</a:t>
            </a:r>
            <a:r>
              <a:rPr lang="en-US" altLang="zh-CN" dirty="0">
                <a:ea typeface="宋体" panose="02010600030101010101" pitchFamily="2" charset="-122"/>
              </a:rPr>
              <a:t> must be implemented in application</a:t>
            </a:r>
          </a:p>
          <a:p>
            <a:pPr marL="682625" lvl="1" indent="-225425"/>
            <a:r>
              <a:rPr lang="en-US" altLang="zh-CN" dirty="0">
                <a:ea typeface="宋体" panose="02010600030101010101" pitchFamily="2" charset="-122"/>
              </a:rPr>
              <a:t>needed?</a:t>
            </a:r>
          </a:p>
        </p:txBody>
      </p:sp>
      <p:sp>
        <p:nvSpPr>
          <p:cNvPr id="129026" name="Rectangle 2"/>
          <p:cNvSpPr>
            <a:spLocks noChangeArrowheads="1"/>
          </p:cNvSpPr>
          <p:nvPr/>
        </p:nvSpPr>
        <p:spPr bwMode="auto">
          <a:xfrm>
            <a:off x="8029575" y="1638300"/>
            <a:ext cx="1892300" cy="3530600"/>
          </a:xfrm>
          <a:prstGeom prst="rect">
            <a:avLst/>
          </a:pr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FF"/>
              </a:solidFill>
              <a:latin typeface="Comic Sans MS" panose="030F0702030302020204" pitchFamily="66" charset="0"/>
            </a:endParaRPr>
          </a:p>
        </p:txBody>
      </p:sp>
      <p:sp>
        <p:nvSpPr>
          <p:cNvPr id="129029" name="Rectangle 6"/>
          <p:cNvSpPr>
            <a:spLocks noChangeArrowheads="1"/>
          </p:cNvSpPr>
          <p:nvPr/>
        </p:nvSpPr>
        <p:spPr bwMode="auto">
          <a:xfrm>
            <a:off x="7915275" y="1774826"/>
            <a:ext cx="1892300" cy="358616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FF"/>
              </a:solidFill>
              <a:latin typeface="Comic Sans MS" panose="030F0702030302020204" pitchFamily="66" charset="0"/>
            </a:endParaRPr>
          </a:p>
        </p:txBody>
      </p:sp>
      <p:sp>
        <p:nvSpPr>
          <p:cNvPr id="129030" name="Text Box 7"/>
          <p:cNvSpPr txBox="1">
            <a:spLocks noChangeArrowheads="1"/>
          </p:cNvSpPr>
          <p:nvPr/>
        </p:nvSpPr>
        <p:spPr bwMode="auto">
          <a:xfrm>
            <a:off x="7872414" y="1946276"/>
            <a:ext cx="1982787" cy="34532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70000"/>
              </a:lnSpc>
            </a:pPr>
            <a:r>
              <a:rPr lang="en-US" altLang="zh-CN">
                <a:solidFill>
                  <a:srgbClr val="0000FF"/>
                </a:solidFill>
                <a:latin typeface="Comic Sans MS" panose="030F0702030302020204" pitchFamily="66" charset="0"/>
              </a:rPr>
              <a:t>application</a:t>
            </a:r>
          </a:p>
          <a:p>
            <a:pPr algn="ctr">
              <a:lnSpc>
                <a:spcPct val="70000"/>
              </a:lnSpc>
            </a:pPr>
            <a:endParaRPr lang="en-US" altLang="zh-CN">
              <a:solidFill>
                <a:srgbClr val="0000FF"/>
              </a:solidFill>
              <a:latin typeface="Comic Sans MS" panose="030F0702030302020204" pitchFamily="66" charset="0"/>
            </a:endParaRPr>
          </a:p>
          <a:p>
            <a:pPr algn="ctr">
              <a:lnSpc>
                <a:spcPct val="70000"/>
              </a:lnSpc>
            </a:pPr>
            <a:r>
              <a:rPr lang="en-US" altLang="zh-CN">
                <a:solidFill>
                  <a:srgbClr val="0000FF"/>
                </a:solidFill>
                <a:latin typeface="Comic Sans MS" panose="030F0702030302020204" pitchFamily="66" charset="0"/>
              </a:rPr>
              <a:t>presentation</a:t>
            </a:r>
          </a:p>
          <a:p>
            <a:pPr algn="ctr">
              <a:lnSpc>
                <a:spcPct val="70000"/>
              </a:lnSpc>
            </a:pPr>
            <a:endParaRPr lang="en-US" altLang="zh-CN">
              <a:solidFill>
                <a:srgbClr val="0000FF"/>
              </a:solidFill>
              <a:latin typeface="Comic Sans MS" panose="030F0702030302020204" pitchFamily="66" charset="0"/>
            </a:endParaRPr>
          </a:p>
          <a:p>
            <a:pPr algn="ctr">
              <a:lnSpc>
                <a:spcPct val="70000"/>
              </a:lnSpc>
            </a:pPr>
            <a:r>
              <a:rPr lang="en-US" altLang="zh-CN">
                <a:solidFill>
                  <a:srgbClr val="0000FF"/>
                </a:solidFill>
                <a:latin typeface="Comic Sans MS" panose="030F0702030302020204" pitchFamily="66" charset="0"/>
              </a:rPr>
              <a:t>session</a:t>
            </a:r>
          </a:p>
          <a:p>
            <a:pPr algn="ctr">
              <a:lnSpc>
                <a:spcPct val="70000"/>
              </a:lnSpc>
            </a:pPr>
            <a:endParaRPr lang="en-US" altLang="zh-CN">
              <a:solidFill>
                <a:srgbClr val="0000FF"/>
              </a:solidFill>
              <a:latin typeface="Comic Sans MS" panose="030F0702030302020204" pitchFamily="66" charset="0"/>
            </a:endParaRPr>
          </a:p>
          <a:p>
            <a:pPr algn="ctr">
              <a:lnSpc>
                <a:spcPct val="70000"/>
              </a:lnSpc>
            </a:pPr>
            <a:r>
              <a:rPr lang="en-US" altLang="zh-CN">
                <a:solidFill>
                  <a:srgbClr val="0000FF"/>
                </a:solidFill>
                <a:latin typeface="Comic Sans MS" panose="030F0702030302020204" pitchFamily="66" charset="0"/>
              </a:rPr>
              <a:t>transport</a:t>
            </a:r>
          </a:p>
          <a:p>
            <a:pPr algn="ctr">
              <a:lnSpc>
                <a:spcPct val="70000"/>
              </a:lnSpc>
            </a:pPr>
            <a:endParaRPr lang="en-US" altLang="zh-CN">
              <a:solidFill>
                <a:srgbClr val="0000FF"/>
              </a:solidFill>
              <a:latin typeface="Comic Sans MS" panose="030F0702030302020204" pitchFamily="66" charset="0"/>
            </a:endParaRPr>
          </a:p>
          <a:p>
            <a:pPr algn="ctr">
              <a:lnSpc>
                <a:spcPct val="70000"/>
              </a:lnSpc>
            </a:pPr>
            <a:r>
              <a:rPr lang="en-US" altLang="zh-CN">
                <a:solidFill>
                  <a:srgbClr val="0000FF"/>
                </a:solidFill>
                <a:latin typeface="Comic Sans MS" panose="030F0702030302020204" pitchFamily="66" charset="0"/>
              </a:rPr>
              <a:t>network</a:t>
            </a:r>
          </a:p>
          <a:p>
            <a:pPr algn="ctr">
              <a:lnSpc>
                <a:spcPct val="70000"/>
              </a:lnSpc>
            </a:pPr>
            <a:endParaRPr lang="en-US" altLang="zh-CN">
              <a:solidFill>
                <a:srgbClr val="0000FF"/>
              </a:solidFill>
              <a:latin typeface="Comic Sans MS" panose="030F0702030302020204" pitchFamily="66" charset="0"/>
            </a:endParaRPr>
          </a:p>
          <a:p>
            <a:pPr algn="ctr">
              <a:lnSpc>
                <a:spcPct val="70000"/>
              </a:lnSpc>
            </a:pPr>
            <a:r>
              <a:rPr lang="en-US" altLang="zh-CN">
                <a:solidFill>
                  <a:srgbClr val="0000FF"/>
                </a:solidFill>
                <a:latin typeface="Comic Sans MS" panose="030F0702030302020204" pitchFamily="66" charset="0"/>
              </a:rPr>
              <a:t>link</a:t>
            </a:r>
          </a:p>
          <a:p>
            <a:pPr algn="ctr">
              <a:lnSpc>
                <a:spcPct val="70000"/>
              </a:lnSpc>
            </a:pPr>
            <a:endParaRPr lang="en-US" altLang="zh-CN">
              <a:solidFill>
                <a:srgbClr val="0000FF"/>
              </a:solidFill>
              <a:latin typeface="Comic Sans MS" panose="030F0702030302020204" pitchFamily="66" charset="0"/>
            </a:endParaRPr>
          </a:p>
          <a:p>
            <a:pPr algn="ctr">
              <a:lnSpc>
                <a:spcPct val="70000"/>
              </a:lnSpc>
            </a:pPr>
            <a:r>
              <a:rPr lang="en-US" altLang="zh-CN">
                <a:solidFill>
                  <a:srgbClr val="0000FF"/>
                </a:solidFill>
                <a:latin typeface="Comic Sans MS" panose="030F0702030302020204" pitchFamily="66" charset="0"/>
              </a:rPr>
              <a:t>physical</a:t>
            </a:r>
          </a:p>
        </p:txBody>
      </p:sp>
      <p:sp>
        <p:nvSpPr>
          <p:cNvPr id="129031" name="Line 8"/>
          <p:cNvSpPr>
            <a:spLocks noChangeShapeType="1"/>
          </p:cNvSpPr>
          <p:nvPr/>
        </p:nvSpPr>
        <p:spPr bwMode="auto">
          <a:xfrm>
            <a:off x="7894638" y="2366963"/>
            <a:ext cx="188595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0000FF"/>
              </a:solidFill>
              <a:latin typeface="Comic Sans MS" panose="030F0702030302020204" pitchFamily="66" charset="0"/>
            </a:endParaRPr>
          </a:p>
        </p:txBody>
      </p:sp>
      <p:sp>
        <p:nvSpPr>
          <p:cNvPr id="129032" name="Line 9"/>
          <p:cNvSpPr>
            <a:spLocks noChangeShapeType="1"/>
          </p:cNvSpPr>
          <p:nvPr/>
        </p:nvSpPr>
        <p:spPr bwMode="auto">
          <a:xfrm>
            <a:off x="7908925" y="3343275"/>
            <a:ext cx="188595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0000FF"/>
              </a:solidFill>
              <a:latin typeface="Comic Sans MS" panose="030F0702030302020204" pitchFamily="66" charset="0"/>
            </a:endParaRPr>
          </a:p>
        </p:txBody>
      </p:sp>
      <p:sp>
        <p:nvSpPr>
          <p:cNvPr id="129033" name="Line 10"/>
          <p:cNvSpPr>
            <a:spLocks noChangeShapeType="1"/>
          </p:cNvSpPr>
          <p:nvPr/>
        </p:nvSpPr>
        <p:spPr bwMode="auto">
          <a:xfrm>
            <a:off x="7908925" y="3883025"/>
            <a:ext cx="188595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0000FF"/>
              </a:solidFill>
              <a:latin typeface="Comic Sans MS" panose="030F0702030302020204" pitchFamily="66" charset="0"/>
            </a:endParaRPr>
          </a:p>
        </p:txBody>
      </p:sp>
      <p:sp>
        <p:nvSpPr>
          <p:cNvPr id="129034" name="Line 11"/>
          <p:cNvSpPr>
            <a:spLocks noChangeShapeType="1"/>
          </p:cNvSpPr>
          <p:nvPr/>
        </p:nvSpPr>
        <p:spPr bwMode="auto">
          <a:xfrm>
            <a:off x="7910513" y="4899025"/>
            <a:ext cx="188595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0000FF"/>
              </a:solidFill>
              <a:latin typeface="Comic Sans MS" panose="030F0702030302020204" pitchFamily="66" charset="0"/>
            </a:endParaRPr>
          </a:p>
        </p:txBody>
      </p:sp>
      <p:sp>
        <p:nvSpPr>
          <p:cNvPr id="129035" name="Line 12"/>
          <p:cNvSpPr>
            <a:spLocks noChangeShapeType="1"/>
          </p:cNvSpPr>
          <p:nvPr/>
        </p:nvSpPr>
        <p:spPr bwMode="auto">
          <a:xfrm>
            <a:off x="7894638" y="4416425"/>
            <a:ext cx="188595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0000FF"/>
              </a:solidFill>
              <a:latin typeface="Comic Sans MS" panose="030F0702030302020204" pitchFamily="66" charset="0"/>
            </a:endParaRPr>
          </a:p>
        </p:txBody>
      </p:sp>
      <p:sp>
        <p:nvSpPr>
          <p:cNvPr id="129036" name="Line 13"/>
          <p:cNvSpPr>
            <a:spLocks noChangeShapeType="1"/>
          </p:cNvSpPr>
          <p:nvPr/>
        </p:nvSpPr>
        <p:spPr bwMode="auto">
          <a:xfrm>
            <a:off x="7893050" y="2886075"/>
            <a:ext cx="188595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0000FF"/>
              </a:solidFill>
              <a:latin typeface="Comic Sans MS" panose="030F0702030302020204" pitchFamily="66" charset="0"/>
            </a:endParaRPr>
          </a:p>
        </p:txBody>
      </p:sp>
      <p:pic>
        <p:nvPicPr>
          <p:cNvPr id="129037" name="Picture 18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4538" y="895350"/>
            <a:ext cx="5377606" cy="457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960077" y="6669360"/>
            <a:ext cx="2536523" cy="18864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>
                <a:solidFill>
                  <a:schemeClr val="accent4"/>
                </a:solidFill>
                <a:latin typeface="Tahoma" panose="020B0604030504040204" pitchFamily="34" charset="0"/>
              </a:rPr>
              <a:t>1.5 protocol layers, </a:t>
            </a:r>
            <a:r>
              <a:rPr lang="en-US" altLang="zh-CN" sz="1200" dirty="0">
                <a:solidFill>
                  <a:schemeClr val="accent2"/>
                </a:solidFill>
                <a:latin typeface="Tahoma" panose="020B0604030504040204" pitchFamily="34" charset="0"/>
              </a:rPr>
              <a:t>service models</a:t>
            </a:r>
          </a:p>
        </p:txBody>
      </p:sp>
    </p:spTree>
    <p:extLst>
      <p:ext uri="{BB962C8B-B14F-4D97-AF65-F5344CB8AC3E}">
        <p14:creationId xmlns:p14="http://schemas.microsoft.com/office/powerpoint/2010/main" val="61308546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3" name="Freeform 99"/>
          <p:cNvSpPr>
            <a:spLocks/>
          </p:cNvSpPr>
          <p:nvPr/>
        </p:nvSpPr>
        <p:spPr bwMode="auto">
          <a:xfrm>
            <a:off x="8502650" y="4156076"/>
            <a:ext cx="655638" cy="1135063"/>
          </a:xfrm>
          <a:custGeom>
            <a:avLst/>
            <a:gdLst>
              <a:gd name="T0" fmla="*/ 2147483647 w 413"/>
              <a:gd name="T1" fmla="*/ 2147483647 h 715"/>
              <a:gd name="T2" fmla="*/ 2147483647 w 413"/>
              <a:gd name="T3" fmla="*/ 0 h 715"/>
              <a:gd name="T4" fmla="*/ 0 w 413"/>
              <a:gd name="T5" fmla="*/ 2147483647 h 715"/>
              <a:gd name="T6" fmla="*/ 2147483647 w 413"/>
              <a:gd name="T7" fmla="*/ 2147483647 h 715"/>
              <a:gd name="T8" fmla="*/ 2147483647 w 413"/>
              <a:gd name="T9" fmla="*/ 2147483647 h 71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13"/>
              <a:gd name="T16" fmla="*/ 0 h 715"/>
              <a:gd name="T17" fmla="*/ 413 w 413"/>
              <a:gd name="T18" fmla="*/ 715 h 71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13" h="715">
                <a:moveTo>
                  <a:pt x="413" y="570"/>
                </a:moveTo>
                <a:lnTo>
                  <a:pt x="9" y="0"/>
                </a:lnTo>
                <a:lnTo>
                  <a:pt x="0" y="604"/>
                </a:lnTo>
                <a:lnTo>
                  <a:pt x="397" y="715"/>
                </a:lnTo>
                <a:lnTo>
                  <a:pt x="413" y="570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>
              <a:solidFill>
                <a:srgbClr val="0000FF"/>
              </a:solidFill>
              <a:latin typeface="Comic Sans MS" panose="030F0702030302020204" pitchFamily="66" charset="0"/>
            </a:endParaRPr>
          </a:p>
        </p:txBody>
      </p:sp>
      <p:grpSp>
        <p:nvGrpSpPr>
          <p:cNvPr id="131074" name="Group 347"/>
          <p:cNvGrpSpPr>
            <a:grpSpLocks/>
          </p:cNvGrpSpPr>
          <p:nvPr/>
        </p:nvGrpSpPr>
        <p:grpSpPr bwMode="auto">
          <a:xfrm>
            <a:off x="9104313" y="4918076"/>
            <a:ext cx="984250" cy="600075"/>
            <a:chOff x="1871277" y="1576300"/>
            <a:chExt cx="1128371" cy="437861"/>
          </a:xfrm>
        </p:grpSpPr>
        <p:sp>
          <p:nvSpPr>
            <p:cNvPr id="146" name="Oval 145"/>
            <p:cNvSpPr>
              <a:spLocks noChangeArrowheads="1"/>
            </p:cNvSpPr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47" name="Rectangle 146"/>
            <p:cNvSpPr/>
            <p:nvPr/>
          </p:nvSpPr>
          <p:spPr bwMode="auto">
            <a:xfrm>
              <a:off x="1871277" y="1739629"/>
              <a:ext cx="1128371" cy="115836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48" name="Oval 147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49" name="Freeform 148"/>
            <p:cNvSpPr/>
            <p:nvPr/>
          </p:nvSpPr>
          <p:spPr bwMode="auto">
            <a:xfrm>
              <a:off x="2158830" y="1673602"/>
              <a:ext cx="549626" cy="161013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50" name="Freeform 149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51" name="Freeform 150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52" name="Freeform 151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153" name="Straight Connector 152"/>
            <p:cNvCxnSpPr>
              <a:cxnSpLocks noChangeShapeType="1"/>
              <a:endCxn id="148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4" name="Straight Connector 153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131119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6D8F8394-0466-45D9-859F-A5C72F27131E}" type="slidenum">
              <a:rPr lang="en-US" altLang="zh-CN" sz="1200" smtClean="0">
                <a:solidFill>
                  <a:schemeClr val="accent4"/>
                </a:solidFill>
                <a:latin typeface="Tahoma" panose="020B0604030504040204" pitchFamily="34" charset="0"/>
              </a:rPr>
              <a:pPr/>
              <a:t>68</a:t>
            </a:fld>
            <a:endParaRPr lang="en-US" altLang="zh-CN" sz="1200" dirty="0">
              <a:solidFill>
                <a:schemeClr val="accent4"/>
              </a:solidFill>
              <a:latin typeface="Tahoma" panose="020B0604030504040204" pitchFamily="34" charset="0"/>
            </a:endParaRPr>
          </a:p>
        </p:txBody>
      </p:sp>
      <p:sp>
        <p:nvSpPr>
          <p:cNvPr id="131111" name="Rectangle 168"/>
          <p:cNvSpPr>
            <a:spLocks noGrp="1" noChangeArrowheads="1"/>
          </p:cNvSpPr>
          <p:nvPr>
            <p:ph type="title" idx="4294967295"/>
          </p:nvPr>
        </p:nvSpPr>
        <p:spPr>
          <a:xfrm>
            <a:off x="6740525" y="-7711"/>
            <a:ext cx="3805237" cy="1143000"/>
          </a:xfrm>
        </p:spPr>
        <p:txBody>
          <a:bodyPr/>
          <a:lstStyle/>
          <a:p>
            <a:pPr eaLnBrk="1" hangingPunct="1"/>
            <a:r>
              <a:rPr lang="en-US" altLang="zh-CN" dirty="0"/>
              <a:t>Encapsulation</a:t>
            </a:r>
          </a:p>
        </p:txBody>
      </p:sp>
      <p:pic>
        <p:nvPicPr>
          <p:cNvPr id="131076" name="Picture 193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7176" y="795338"/>
            <a:ext cx="3370263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1077" name="Freeform 3"/>
          <p:cNvSpPr>
            <a:spLocks/>
          </p:cNvSpPr>
          <p:nvPr/>
        </p:nvSpPr>
        <p:spPr bwMode="auto">
          <a:xfrm>
            <a:off x="8653464" y="2246314"/>
            <a:ext cx="638175" cy="852487"/>
          </a:xfrm>
          <a:custGeom>
            <a:avLst/>
            <a:gdLst>
              <a:gd name="T0" fmla="*/ 2147483647 w 402"/>
              <a:gd name="T1" fmla="*/ 2147483647 h 537"/>
              <a:gd name="T2" fmla="*/ 2147483647 w 402"/>
              <a:gd name="T3" fmla="*/ 0 h 537"/>
              <a:gd name="T4" fmla="*/ 0 w 402"/>
              <a:gd name="T5" fmla="*/ 2147483647 h 537"/>
              <a:gd name="T6" fmla="*/ 2147483647 w 402"/>
              <a:gd name="T7" fmla="*/ 2147483647 h 537"/>
              <a:gd name="T8" fmla="*/ 2147483647 w 402"/>
              <a:gd name="T9" fmla="*/ 2147483647 h 53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02"/>
              <a:gd name="T16" fmla="*/ 0 h 537"/>
              <a:gd name="T17" fmla="*/ 402 w 402"/>
              <a:gd name="T18" fmla="*/ 537 h 537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02" h="537">
                <a:moveTo>
                  <a:pt x="402" y="363"/>
                </a:moveTo>
                <a:lnTo>
                  <a:pt x="28" y="0"/>
                </a:lnTo>
                <a:lnTo>
                  <a:pt x="0" y="470"/>
                </a:lnTo>
                <a:lnTo>
                  <a:pt x="242" y="537"/>
                </a:lnTo>
                <a:lnTo>
                  <a:pt x="402" y="363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>
              <a:solidFill>
                <a:srgbClr val="0000FF"/>
              </a:solidFill>
              <a:latin typeface="Comic Sans MS" panose="030F0702030302020204" pitchFamily="66" charset="0"/>
            </a:endParaRPr>
          </a:p>
        </p:txBody>
      </p:sp>
      <p:grpSp>
        <p:nvGrpSpPr>
          <p:cNvPr id="131078" name="Group 180"/>
          <p:cNvGrpSpPr>
            <a:grpSpLocks/>
          </p:cNvGrpSpPr>
          <p:nvPr/>
        </p:nvGrpSpPr>
        <p:grpSpPr bwMode="auto">
          <a:xfrm>
            <a:off x="8853488" y="2754313"/>
            <a:ext cx="1052512" cy="355600"/>
            <a:chOff x="4410" y="1365"/>
            <a:chExt cx="663" cy="224"/>
          </a:xfrm>
        </p:grpSpPr>
        <p:sp>
          <p:nvSpPr>
            <p:cNvPr id="131205" name="Rectangle 181"/>
            <p:cNvSpPr>
              <a:spLocks noChangeArrowheads="1"/>
            </p:cNvSpPr>
            <p:nvPr/>
          </p:nvSpPr>
          <p:spPr bwMode="auto">
            <a:xfrm>
              <a:off x="4410" y="1500"/>
              <a:ext cx="495" cy="87"/>
            </a:xfrm>
            <a:prstGeom prst="rect">
              <a:avLst/>
            </a:prstGeom>
            <a:gradFill rotWithShape="1">
              <a:gsLst>
                <a:gs pos="0">
                  <a:srgbClr val="009999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/>
            </a:p>
          </p:txBody>
        </p:sp>
        <p:sp>
          <p:nvSpPr>
            <p:cNvPr id="131206" name="AutoShape 182"/>
            <p:cNvSpPr>
              <a:spLocks noChangeArrowheads="1"/>
            </p:cNvSpPr>
            <p:nvPr/>
          </p:nvSpPr>
          <p:spPr bwMode="auto">
            <a:xfrm>
              <a:off x="4410" y="1368"/>
              <a:ext cx="663" cy="135"/>
            </a:xfrm>
            <a:prstGeom prst="parallelogram">
              <a:avLst>
                <a:gd name="adj" fmla="val 122778"/>
              </a:avLst>
            </a:prstGeom>
            <a:gradFill rotWithShape="1">
              <a:gsLst>
                <a:gs pos="0">
                  <a:srgbClr val="009999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/>
            </a:p>
          </p:txBody>
        </p:sp>
        <p:sp>
          <p:nvSpPr>
            <p:cNvPr id="131207" name="Freeform 183"/>
            <p:cNvSpPr>
              <a:spLocks/>
            </p:cNvSpPr>
            <p:nvPr/>
          </p:nvSpPr>
          <p:spPr bwMode="auto">
            <a:xfrm>
              <a:off x="4904" y="1365"/>
              <a:ext cx="169" cy="224"/>
            </a:xfrm>
            <a:custGeom>
              <a:avLst/>
              <a:gdLst>
                <a:gd name="T0" fmla="*/ 0 w 169"/>
                <a:gd name="T1" fmla="*/ 138 h 224"/>
                <a:gd name="T2" fmla="*/ 0 w 169"/>
                <a:gd name="T3" fmla="*/ 224 h 224"/>
                <a:gd name="T4" fmla="*/ 169 w 169"/>
                <a:gd name="T5" fmla="*/ 77 h 224"/>
                <a:gd name="T6" fmla="*/ 169 w 169"/>
                <a:gd name="T7" fmla="*/ 0 h 224"/>
                <a:gd name="T8" fmla="*/ 0 w 169"/>
                <a:gd name="T9" fmla="*/ 138 h 22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9"/>
                <a:gd name="T16" fmla="*/ 0 h 224"/>
                <a:gd name="T17" fmla="*/ 169 w 169"/>
                <a:gd name="T18" fmla="*/ 224 h 22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9" h="224">
                  <a:moveTo>
                    <a:pt x="0" y="138"/>
                  </a:moveTo>
                  <a:lnTo>
                    <a:pt x="0" y="224"/>
                  </a:lnTo>
                  <a:lnTo>
                    <a:pt x="169" y="77"/>
                  </a:lnTo>
                  <a:lnTo>
                    <a:pt x="169" y="0"/>
                  </a:lnTo>
                  <a:lnTo>
                    <a:pt x="0" y="138"/>
                  </a:lnTo>
                  <a:close/>
                </a:path>
              </a:pathLst>
            </a:custGeom>
            <a:solidFill>
              <a:srgbClr val="BBE0E3"/>
            </a:solidFill>
            <a:ln w="6350" cmpd="sng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1208" name="Freeform 184"/>
            <p:cNvSpPr>
              <a:spLocks/>
            </p:cNvSpPr>
            <p:nvPr/>
          </p:nvSpPr>
          <p:spPr bwMode="auto">
            <a:xfrm>
              <a:off x="4475" y="1395"/>
              <a:ext cx="506" cy="80"/>
            </a:xfrm>
            <a:custGeom>
              <a:avLst/>
              <a:gdLst>
                <a:gd name="T0" fmla="*/ 0 w 280"/>
                <a:gd name="T1" fmla="*/ 1801 h 63"/>
                <a:gd name="T2" fmla="*/ 147159 w 280"/>
                <a:gd name="T3" fmla="*/ 1752 h 63"/>
                <a:gd name="T4" fmla="*/ 868488 w 280"/>
                <a:gd name="T5" fmla="*/ 0 h 63"/>
                <a:gd name="T6" fmla="*/ 1108812 w 280"/>
                <a:gd name="T7" fmla="*/ 0 h 6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80"/>
                <a:gd name="T13" fmla="*/ 0 h 63"/>
                <a:gd name="T14" fmla="*/ 280 w 280"/>
                <a:gd name="T15" fmla="*/ 63 h 6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80" h="63">
                  <a:moveTo>
                    <a:pt x="0" y="63"/>
                  </a:moveTo>
                  <a:lnTo>
                    <a:pt x="37" y="62"/>
                  </a:lnTo>
                  <a:lnTo>
                    <a:pt x="219" y="0"/>
                  </a:lnTo>
                  <a:lnTo>
                    <a:pt x="280" y="0"/>
                  </a:lnTo>
                </a:path>
              </a:pathLst>
            </a:custGeom>
            <a:noFill/>
            <a:ln w="19050" cap="flat" cmpd="sng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31209" name="Freeform 185"/>
            <p:cNvSpPr>
              <a:spLocks/>
            </p:cNvSpPr>
            <p:nvPr/>
          </p:nvSpPr>
          <p:spPr bwMode="auto">
            <a:xfrm>
              <a:off x="4593" y="1391"/>
              <a:ext cx="293" cy="93"/>
            </a:xfrm>
            <a:custGeom>
              <a:avLst/>
              <a:gdLst>
                <a:gd name="T0" fmla="*/ 0 w 293"/>
                <a:gd name="T1" fmla="*/ 0 h 93"/>
                <a:gd name="T2" fmla="*/ 67 w 293"/>
                <a:gd name="T3" fmla="*/ 1 h 93"/>
                <a:gd name="T4" fmla="*/ 195 w 293"/>
                <a:gd name="T5" fmla="*/ 93 h 93"/>
                <a:gd name="T6" fmla="*/ 293 w 293"/>
                <a:gd name="T7" fmla="*/ 93 h 9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93"/>
                <a:gd name="T13" fmla="*/ 0 h 93"/>
                <a:gd name="T14" fmla="*/ 293 w 293"/>
                <a:gd name="T15" fmla="*/ 93 h 9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93" h="93">
                  <a:moveTo>
                    <a:pt x="0" y="0"/>
                  </a:moveTo>
                  <a:lnTo>
                    <a:pt x="67" y="1"/>
                  </a:lnTo>
                  <a:lnTo>
                    <a:pt x="195" y="93"/>
                  </a:lnTo>
                  <a:lnTo>
                    <a:pt x="293" y="93"/>
                  </a:lnTo>
                </a:path>
              </a:pathLst>
            </a:custGeom>
            <a:noFill/>
            <a:ln w="19050" cap="flat" cmpd="sng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sp>
        <p:nvSpPr>
          <p:cNvPr id="131079" name="Freeform 2"/>
          <p:cNvSpPr>
            <a:spLocks/>
          </p:cNvSpPr>
          <p:nvPr/>
        </p:nvSpPr>
        <p:spPr bwMode="auto">
          <a:xfrm>
            <a:off x="5341939" y="1447801"/>
            <a:ext cx="4048125" cy="3833813"/>
          </a:xfrm>
          <a:custGeom>
            <a:avLst/>
            <a:gdLst>
              <a:gd name="T0" fmla="*/ 2147483647 w 2550"/>
              <a:gd name="T1" fmla="*/ 0 h 2415"/>
              <a:gd name="T2" fmla="*/ 2147483647 w 2550"/>
              <a:gd name="T3" fmla="*/ 0 h 2415"/>
              <a:gd name="T4" fmla="*/ 2147483647 w 2550"/>
              <a:gd name="T5" fmla="*/ 2147483647 h 2415"/>
              <a:gd name="T6" fmla="*/ 0 w 2550"/>
              <a:gd name="T7" fmla="*/ 2147483647 h 2415"/>
              <a:gd name="T8" fmla="*/ 0 60000 65536"/>
              <a:gd name="T9" fmla="*/ 0 60000 65536"/>
              <a:gd name="T10" fmla="*/ 0 60000 65536"/>
              <a:gd name="T11" fmla="*/ 0 60000 65536"/>
              <a:gd name="T12" fmla="*/ 0 w 2550"/>
              <a:gd name="T13" fmla="*/ 0 h 2415"/>
              <a:gd name="T14" fmla="*/ 2550 w 2550"/>
              <a:gd name="T15" fmla="*/ 2415 h 241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550" h="2415">
                <a:moveTo>
                  <a:pt x="592" y="0"/>
                </a:moveTo>
                <a:lnTo>
                  <a:pt x="2544" y="0"/>
                </a:lnTo>
                <a:lnTo>
                  <a:pt x="2550" y="2415"/>
                </a:lnTo>
                <a:lnTo>
                  <a:pt x="0" y="2415"/>
                </a:lnTo>
              </a:path>
            </a:pathLst>
          </a:cu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31080" name="Text Box 8"/>
          <p:cNvSpPr txBox="1">
            <a:spLocks noChangeArrowheads="1"/>
          </p:cNvSpPr>
          <p:nvPr/>
        </p:nvSpPr>
        <p:spPr bwMode="auto">
          <a:xfrm>
            <a:off x="4240214" y="223838"/>
            <a:ext cx="113043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i="1" dirty="0">
                <a:solidFill>
                  <a:srgbClr val="000099"/>
                </a:solidFill>
                <a:latin typeface="Comic Sans MS" panose="030F0702030302020204" pitchFamily="66" charset="0"/>
              </a:rPr>
              <a:t>source</a:t>
            </a:r>
          </a:p>
        </p:txBody>
      </p:sp>
      <p:sp>
        <p:nvSpPr>
          <p:cNvPr id="131081" name="Freeform 10"/>
          <p:cNvSpPr>
            <a:spLocks/>
          </p:cNvSpPr>
          <p:nvPr/>
        </p:nvSpPr>
        <p:spPr bwMode="auto">
          <a:xfrm>
            <a:off x="5392738" y="650876"/>
            <a:ext cx="360362" cy="1577975"/>
          </a:xfrm>
          <a:custGeom>
            <a:avLst/>
            <a:gdLst>
              <a:gd name="T0" fmla="*/ 2147483647 w 267"/>
              <a:gd name="T1" fmla="*/ 2147483647 h 1186"/>
              <a:gd name="T2" fmla="*/ 0 w 267"/>
              <a:gd name="T3" fmla="*/ 0 h 1186"/>
              <a:gd name="T4" fmla="*/ 0 w 267"/>
              <a:gd name="T5" fmla="*/ 2147483647 h 1186"/>
              <a:gd name="T6" fmla="*/ 2147483647 w 267"/>
              <a:gd name="T7" fmla="*/ 2147483647 h 1186"/>
              <a:gd name="T8" fmla="*/ 2147483647 w 267"/>
              <a:gd name="T9" fmla="*/ 2147483647 h 118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67"/>
              <a:gd name="T16" fmla="*/ 0 h 1186"/>
              <a:gd name="T17" fmla="*/ 267 w 267"/>
              <a:gd name="T18" fmla="*/ 1186 h 118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67" h="1186">
                <a:moveTo>
                  <a:pt x="254" y="466"/>
                </a:moveTo>
                <a:lnTo>
                  <a:pt x="0" y="0"/>
                </a:lnTo>
                <a:lnTo>
                  <a:pt x="0" y="1186"/>
                </a:lnTo>
                <a:lnTo>
                  <a:pt x="267" y="652"/>
                </a:lnTo>
                <a:lnTo>
                  <a:pt x="254" y="466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131082" name="Rectangle 23"/>
          <p:cNvSpPr>
            <a:spLocks noChangeArrowheads="1"/>
          </p:cNvSpPr>
          <p:nvPr/>
        </p:nvSpPr>
        <p:spPr bwMode="auto">
          <a:xfrm>
            <a:off x="4168775" y="660401"/>
            <a:ext cx="1296988" cy="1546225"/>
          </a:xfrm>
          <a:prstGeom prst="rect">
            <a:avLst/>
          </a:pr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latin typeface="Comic Sans MS" panose="030F0702030302020204" pitchFamily="66" charset="0"/>
            </a:endParaRPr>
          </a:p>
        </p:txBody>
      </p:sp>
      <p:sp>
        <p:nvSpPr>
          <p:cNvPr id="131083" name="Rectangle 24"/>
          <p:cNvSpPr>
            <a:spLocks noChangeArrowheads="1"/>
          </p:cNvSpPr>
          <p:nvPr/>
        </p:nvSpPr>
        <p:spPr bwMode="auto">
          <a:xfrm>
            <a:off x="4121151" y="731838"/>
            <a:ext cx="1273175" cy="15367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FF"/>
              </a:solidFill>
              <a:latin typeface="Comic Sans MS" panose="030F0702030302020204" pitchFamily="66" charset="0"/>
            </a:endParaRPr>
          </a:p>
        </p:txBody>
      </p:sp>
      <p:sp>
        <p:nvSpPr>
          <p:cNvPr id="131084" name="Line 25"/>
          <p:cNvSpPr>
            <a:spLocks noChangeShapeType="1"/>
          </p:cNvSpPr>
          <p:nvPr/>
        </p:nvSpPr>
        <p:spPr bwMode="auto">
          <a:xfrm>
            <a:off x="4121150" y="1049339"/>
            <a:ext cx="1263650" cy="31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0000FF"/>
              </a:solidFill>
              <a:latin typeface="Comic Sans MS" panose="030F0702030302020204" pitchFamily="66" charset="0"/>
            </a:endParaRPr>
          </a:p>
        </p:txBody>
      </p:sp>
      <p:sp>
        <p:nvSpPr>
          <p:cNvPr id="131085" name="Text Box 26"/>
          <p:cNvSpPr txBox="1">
            <a:spLocks noChangeArrowheads="1"/>
          </p:cNvSpPr>
          <p:nvPr/>
        </p:nvSpPr>
        <p:spPr bwMode="auto">
          <a:xfrm>
            <a:off x="4078289" y="698500"/>
            <a:ext cx="1317625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10000"/>
              </a:lnSpc>
            </a:pPr>
            <a:r>
              <a:rPr lang="en-US" altLang="zh-CN" sz="1800">
                <a:solidFill>
                  <a:srgbClr val="0000FF"/>
                </a:solidFill>
                <a:latin typeface="Comic Sans MS" panose="030F0702030302020204" pitchFamily="66" charset="0"/>
              </a:rPr>
              <a:t>application</a:t>
            </a:r>
          </a:p>
          <a:p>
            <a:pPr algn="ctr">
              <a:lnSpc>
                <a:spcPct val="110000"/>
              </a:lnSpc>
            </a:pPr>
            <a:r>
              <a:rPr lang="en-US" altLang="zh-CN" sz="1800">
                <a:solidFill>
                  <a:srgbClr val="0000FF"/>
                </a:solidFill>
                <a:latin typeface="Comic Sans MS" panose="030F0702030302020204" pitchFamily="66" charset="0"/>
              </a:rPr>
              <a:t>transport</a:t>
            </a:r>
          </a:p>
          <a:p>
            <a:pPr algn="ctr">
              <a:lnSpc>
                <a:spcPct val="110000"/>
              </a:lnSpc>
            </a:pPr>
            <a:r>
              <a:rPr lang="en-US" altLang="zh-CN" sz="1800">
                <a:solidFill>
                  <a:srgbClr val="0000FF"/>
                </a:solidFill>
                <a:latin typeface="Comic Sans MS" panose="030F0702030302020204" pitchFamily="66" charset="0"/>
              </a:rPr>
              <a:t>network</a:t>
            </a:r>
          </a:p>
          <a:p>
            <a:pPr algn="ctr">
              <a:lnSpc>
                <a:spcPct val="110000"/>
              </a:lnSpc>
            </a:pPr>
            <a:r>
              <a:rPr lang="en-US" altLang="zh-CN" sz="1800">
                <a:solidFill>
                  <a:srgbClr val="0000FF"/>
                </a:solidFill>
                <a:latin typeface="Comic Sans MS" panose="030F0702030302020204" pitchFamily="66" charset="0"/>
              </a:rPr>
              <a:t>link</a:t>
            </a:r>
          </a:p>
          <a:p>
            <a:pPr algn="ctr">
              <a:lnSpc>
                <a:spcPct val="110000"/>
              </a:lnSpc>
            </a:pPr>
            <a:r>
              <a:rPr lang="en-US" altLang="zh-CN" sz="1800">
                <a:solidFill>
                  <a:srgbClr val="0000FF"/>
                </a:solidFill>
                <a:latin typeface="Comic Sans MS" panose="030F0702030302020204" pitchFamily="66" charset="0"/>
              </a:rPr>
              <a:t>physical</a:t>
            </a:r>
          </a:p>
        </p:txBody>
      </p:sp>
      <p:sp>
        <p:nvSpPr>
          <p:cNvPr id="131086" name="Line 27"/>
          <p:cNvSpPr>
            <a:spLocks noChangeShapeType="1"/>
          </p:cNvSpPr>
          <p:nvPr/>
        </p:nvSpPr>
        <p:spPr bwMode="auto">
          <a:xfrm>
            <a:off x="4129088" y="1370014"/>
            <a:ext cx="1263650" cy="31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0000FF"/>
              </a:solidFill>
              <a:latin typeface="Comic Sans MS" panose="030F0702030302020204" pitchFamily="66" charset="0"/>
            </a:endParaRPr>
          </a:p>
        </p:txBody>
      </p:sp>
      <p:sp>
        <p:nvSpPr>
          <p:cNvPr id="131087" name="Line 28"/>
          <p:cNvSpPr>
            <a:spLocks noChangeShapeType="1"/>
          </p:cNvSpPr>
          <p:nvPr/>
        </p:nvSpPr>
        <p:spPr bwMode="auto">
          <a:xfrm>
            <a:off x="4133850" y="1651001"/>
            <a:ext cx="1263650" cy="31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0000FF"/>
              </a:solidFill>
              <a:latin typeface="Comic Sans MS" panose="030F0702030302020204" pitchFamily="66" charset="0"/>
            </a:endParaRPr>
          </a:p>
        </p:txBody>
      </p:sp>
      <p:sp>
        <p:nvSpPr>
          <p:cNvPr id="131088" name="Line 29"/>
          <p:cNvSpPr>
            <a:spLocks noChangeShapeType="1"/>
          </p:cNvSpPr>
          <p:nvPr/>
        </p:nvSpPr>
        <p:spPr bwMode="auto">
          <a:xfrm>
            <a:off x="4133850" y="1927226"/>
            <a:ext cx="1263650" cy="31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0000FF"/>
              </a:solidFill>
              <a:latin typeface="Comic Sans MS" panose="030F0702030302020204" pitchFamily="66" charset="0"/>
            </a:endParaRPr>
          </a:p>
        </p:txBody>
      </p:sp>
      <p:grpSp>
        <p:nvGrpSpPr>
          <p:cNvPr id="5" name="Group 39"/>
          <p:cNvGrpSpPr>
            <a:grpSpLocks/>
          </p:cNvGrpSpPr>
          <p:nvPr/>
        </p:nvGrpSpPr>
        <p:grpSpPr bwMode="auto">
          <a:xfrm>
            <a:off x="2743200" y="1368426"/>
            <a:ext cx="1208088" cy="303213"/>
            <a:chOff x="501" y="1990"/>
            <a:chExt cx="761" cy="191"/>
          </a:xfrm>
        </p:grpSpPr>
        <p:sp>
          <p:nvSpPr>
            <p:cNvPr id="131199" name="Rectangle 40"/>
            <p:cNvSpPr>
              <a:spLocks noChangeArrowheads="1"/>
            </p:cNvSpPr>
            <p:nvPr/>
          </p:nvSpPr>
          <p:spPr bwMode="auto">
            <a:xfrm>
              <a:off x="501" y="2007"/>
              <a:ext cx="682" cy="16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Comic Sans MS" panose="030F0702030302020204" pitchFamily="66" charset="0"/>
              </a:endParaRPr>
            </a:p>
          </p:txBody>
        </p:sp>
        <p:sp>
          <p:nvSpPr>
            <p:cNvPr id="131200" name="Rectangle 41"/>
            <p:cNvSpPr>
              <a:spLocks noChangeArrowheads="1"/>
            </p:cNvSpPr>
            <p:nvPr/>
          </p:nvSpPr>
          <p:spPr bwMode="auto">
            <a:xfrm>
              <a:off x="704" y="1990"/>
              <a:ext cx="187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zh-CN" sz="1400" dirty="0" err="1">
                  <a:solidFill>
                    <a:srgbClr val="0000FF"/>
                  </a:solidFill>
                  <a:latin typeface="Comic Sans MS" panose="030F0702030302020204" pitchFamily="66" charset="0"/>
                </a:rPr>
                <a:t>H</a:t>
              </a:r>
              <a:r>
                <a:rPr lang="en-US" altLang="zh-CN" sz="1800" baseline="-25000" dirty="0" err="1">
                  <a:solidFill>
                    <a:srgbClr val="0000FF"/>
                  </a:solidFill>
                  <a:latin typeface="Comic Sans MS" panose="030F0702030302020204" pitchFamily="66" charset="0"/>
                </a:rPr>
                <a:t>t</a:t>
              </a:r>
              <a:endParaRPr lang="en-US" altLang="zh-CN" sz="1800" baseline="-25000" dirty="0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31201" name="Rectangle 42"/>
            <p:cNvSpPr>
              <a:spLocks noChangeArrowheads="1"/>
            </p:cNvSpPr>
            <p:nvPr/>
          </p:nvSpPr>
          <p:spPr bwMode="auto">
            <a:xfrm>
              <a:off x="518" y="1990"/>
              <a:ext cx="187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zh-CN" sz="1400">
                  <a:latin typeface="Comic Sans MS" panose="030F0702030302020204" pitchFamily="66" charset="0"/>
                </a:rPr>
                <a:t>H</a:t>
              </a:r>
              <a:r>
                <a:rPr lang="en-US" altLang="zh-CN" sz="1800" baseline="-25000">
                  <a:latin typeface="Comic Sans MS" panose="030F0702030302020204" pitchFamily="66" charset="0"/>
                </a:rPr>
                <a:t>n</a:t>
              </a:r>
            </a:p>
          </p:txBody>
        </p:sp>
        <p:sp>
          <p:nvSpPr>
            <p:cNvPr id="131202" name="Rectangle 43"/>
            <p:cNvSpPr>
              <a:spLocks noChangeArrowheads="1"/>
            </p:cNvSpPr>
            <p:nvPr/>
          </p:nvSpPr>
          <p:spPr bwMode="auto">
            <a:xfrm>
              <a:off x="834" y="1991"/>
              <a:ext cx="428" cy="1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zh-CN" sz="1400" dirty="0">
                  <a:solidFill>
                    <a:srgbClr val="0000FF"/>
                  </a:solidFill>
                  <a:latin typeface="Comic Sans MS" panose="030F0702030302020204" pitchFamily="66" charset="0"/>
                </a:rPr>
                <a:t>M</a:t>
              </a:r>
            </a:p>
          </p:txBody>
        </p:sp>
        <p:sp>
          <p:nvSpPr>
            <p:cNvPr id="131203" name="Line 44"/>
            <p:cNvSpPr>
              <a:spLocks noChangeShapeType="1"/>
            </p:cNvSpPr>
            <p:nvPr/>
          </p:nvSpPr>
          <p:spPr bwMode="auto">
            <a:xfrm>
              <a:off x="688" y="2013"/>
              <a:ext cx="0" cy="15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131204" name="Line 45"/>
            <p:cNvSpPr>
              <a:spLocks noChangeShapeType="1"/>
            </p:cNvSpPr>
            <p:nvPr/>
          </p:nvSpPr>
          <p:spPr bwMode="auto">
            <a:xfrm>
              <a:off x="880" y="2010"/>
              <a:ext cx="0" cy="1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</p:grpSp>
      <p:sp>
        <p:nvSpPr>
          <p:cNvPr id="112645" name="Text Box 5"/>
          <p:cNvSpPr txBox="1">
            <a:spLocks noChangeArrowheads="1"/>
          </p:cNvSpPr>
          <p:nvPr/>
        </p:nvSpPr>
        <p:spPr bwMode="auto">
          <a:xfrm>
            <a:off x="1919288" y="996950"/>
            <a:ext cx="97975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600">
                <a:solidFill>
                  <a:srgbClr val="CC0000"/>
                </a:solidFill>
                <a:latin typeface="Comic Sans MS" panose="030F0702030302020204" pitchFamily="66" charset="0"/>
              </a:rPr>
              <a:t>segment</a:t>
            </a:r>
          </a:p>
        </p:txBody>
      </p:sp>
      <p:grpSp>
        <p:nvGrpSpPr>
          <p:cNvPr id="6" name="Group 178"/>
          <p:cNvGrpSpPr>
            <a:grpSpLocks/>
          </p:cNvGrpSpPr>
          <p:nvPr/>
        </p:nvGrpSpPr>
        <p:grpSpPr bwMode="auto">
          <a:xfrm>
            <a:off x="3057526" y="1033463"/>
            <a:ext cx="301625" cy="292100"/>
            <a:chOff x="1962" y="2058"/>
            <a:chExt cx="190" cy="184"/>
          </a:xfrm>
        </p:grpSpPr>
        <p:sp>
          <p:nvSpPr>
            <p:cNvPr id="131197" name="Rectangle 47"/>
            <p:cNvSpPr>
              <a:spLocks noChangeArrowheads="1"/>
            </p:cNvSpPr>
            <p:nvPr/>
          </p:nvSpPr>
          <p:spPr bwMode="auto">
            <a:xfrm>
              <a:off x="1962" y="2075"/>
              <a:ext cx="177" cy="16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Comic Sans MS" panose="030F0702030302020204" pitchFamily="66" charset="0"/>
              </a:endParaRPr>
            </a:p>
          </p:txBody>
        </p:sp>
        <p:sp>
          <p:nvSpPr>
            <p:cNvPr id="131198" name="Rectangle 48"/>
            <p:cNvSpPr>
              <a:spLocks noChangeArrowheads="1"/>
            </p:cNvSpPr>
            <p:nvPr/>
          </p:nvSpPr>
          <p:spPr bwMode="auto">
            <a:xfrm>
              <a:off x="1965" y="2058"/>
              <a:ext cx="187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zh-CN" sz="1400">
                  <a:latin typeface="Comic Sans MS" panose="030F0702030302020204" pitchFamily="66" charset="0"/>
                </a:rPr>
                <a:t>H</a:t>
              </a:r>
              <a:r>
                <a:rPr lang="en-US" altLang="zh-CN" sz="1800" baseline="-25000">
                  <a:latin typeface="Comic Sans MS" panose="030F0702030302020204" pitchFamily="66" charset="0"/>
                </a:rPr>
                <a:t>t</a:t>
              </a:r>
            </a:p>
          </p:txBody>
        </p:sp>
      </p:grpSp>
      <p:sp>
        <p:nvSpPr>
          <p:cNvPr id="112644" name="Text Box 4"/>
          <p:cNvSpPr txBox="1">
            <a:spLocks noChangeArrowheads="1"/>
          </p:cNvSpPr>
          <p:nvPr/>
        </p:nvSpPr>
        <p:spPr bwMode="auto">
          <a:xfrm>
            <a:off x="1719264" y="1336675"/>
            <a:ext cx="1085554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600">
                <a:solidFill>
                  <a:srgbClr val="CC0000"/>
                </a:solidFill>
                <a:latin typeface="Comic Sans MS" panose="030F0702030302020204" pitchFamily="66" charset="0"/>
              </a:rPr>
              <a:t>datagram</a:t>
            </a:r>
          </a:p>
        </p:txBody>
      </p:sp>
      <p:sp>
        <p:nvSpPr>
          <p:cNvPr id="131093" name="Text Box 54"/>
          <p:cNvSpPr txBox="1">
            <a:spLocks noChangeArrowheads="1"/>
          </p:cNvSpPr>
          <p:nvPr/>
        </p:nvSpPr>
        <p:spPr bwMode="auto">
          <a:xfrm>
            <a:off x="3071814" y="4157664"/>
            <a:ext cx="152157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2000" i="1">
                <a:solidFill>
                  <a:srgbClr val="000099"/>
                </a:solidFill>
                <a:latin typeface="Comic Sans MS" panose="030F0702030302020204" pitchFamily="66" charset="0"/>
              </a:rPr>
              <a:t>destination</a:t>
            </a:r>
          </a:p>
        </p:txBody>
      </p:sp>
      <p:sp>
        <p:nvSpPr>
          <p:cNvPr id="131094" name="Freeform 56"/>
          <p:cNvSpPr>
            <a:spLocks/>
          </p:cNvSpPr>
          <p:nvPr/>
        </p:nvSpPr>
        <p:spPr bwMode="auto">
          <a:xfrm>
            <a:off x="4503738" y="4540251"/>
            <a:ext cx="360362" cy="1577975"/>
          </a:xfrm>
          <a:custGeom>
            <a:avLst/>
            <a:gdLst>
              <a:gd name="T0" fmla="*/ 2147483647 w 267"/>
              <a:gd name="T1" fmla="*/ 2147483647 h 1186"/>
              <a:gd name="T2" fmla="*/ 0 w 267"/>
              <a:gd name="T3" fmla="*/ 0 h 1186"/>
              <a:gd name="T4" fmla="*/ 0 w 267"/>
              <a:gd name="T5" fmla="*/ 2147483647 h 1186"/>
              <a:gd name="T6" fmla="*/ 2147483647 w 267"/>
              <a:gd name="T7" fmla="*/ 2147483647 h 1186"/>
              <a:gd name="T8" fmla="*/ 2147483647 w 267"/>
              <a:gd name="T9" fmla="*/ 2147483647 h 118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67"/>
              <a:gd name="T16" fmla="*/ 0 h 1186"/>
              <a:gd name="T17" fmla="*/ 267 w 267"/>
              <a:gd name="T18" fmla="*/ 1186 h 118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67" h="1186">
                <a:moveTo>
                  <a:pt x="254" y="466"/>
                </a:moveTo>
                <a:lnTo>
                  <a:pt x="0" y="0"/>
                </a:lnTo>
                <a:lnTo>
                  <a:pt x="0" y="1186"/>
                </a:lnTo>
                <a:lnTo>
                  <a:pt x="267" y="652"/>
                </a:lnTo>
                <a:lnTo>
                  <a:pt x="254" y="466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>
              <a:solidFill>
                <a:srgbClr val="0000FF"/>
              </a:solidFill>
              <a:latin typeface="Comic Sans MS" panose="030F0702030302020204" pitchFamily="66" charset="0"/>
            </a:endParaRPr>
          </a:p>
        </p:txBody>
      </p:sp>
      <p:sp>
        <p:nvSpPr>
          <p:cNvPr id="131095" name="Rectangle 57"/>
          <p:cNvSpPr>
            <a:spLocks noChangeArrowheads="1"/>
          </p:cNvSpPr>
          <p:nvPr/>
        </p:nvSpPr>
        <p:spPr bwMode="auto">
          <a:xfrm>
            <a:off x="3279775" y="4546601"/>
            <a:ext cx="1296988" cy="1546225"/>
          </a:xfrm>
          <a:prstGeom prst="rect">
            <a:avLst/>
          </a:pr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FF"/>
              </a:solidFill>
              <a:latin typeface="Comic Sans MS" panose="030F0702030302020204" pitchFamily="66" charset="0"/>
            </a:endParaRPr>
          </a:p>
        </p:txBody>
      </p:sp>
      <p:sp>
        <p:nvSpPr>
          <p:cNvPr id="131096" name="Rectangle 58"/>
          <p:cNvSpPr>
            <a:spLocks noChangeArrowheads="1"/>
          </p:cNvSpPr>
          <p:nvPr/>
        </p:nvSpPr>
        <p:spPr bwMode="auto">
          <a:xfrm>
            <a:off x="3232151" y="4618038"/>
            <a:ext cx="1273175" cy="15367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FF"/>
              </a:solidFill>
              <a:latin typeface="Comic Sans MS" panose="030F0702030302020204" pitchFamily="66" charset="0"/>
            </a:endParaRPr>
          </a:p>
        </p:txBody>
      </p:sp>
      <p:sp>
        <p:nvSpPr>
          <p:cNvPr id="131097" name="Line 59"/>
          <p:cNvSpPr>
            <a:spLocks noChangeShapeType="1"/>
          </p:cNvSpPr>
          <p:nvPr/>
        </p:nvSpPr>
        <p:spPr bwMode="auto">
          <a:xfrm>
            <a:off x="3232150" y="4935539"/>
            <a:ext cx="1263650" cy="31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0000FF"/>
              </a:solidFill>
              <a:latin typeface="Comic Sans MS" panose="030F0702030302020204" pitchFamily="66" charset="0"/>
            </a:endParaRPr>
          </a:p>
        </p:txBody>
      </p:sp>
      <p:sp>
        <p:nvSpPr>
          <p:cNvPr id="131098" name="Text Box 60"/>
          <p:cNvSpPr txBox="1">
            <a:spLocks noChangeArrowheads="1"/>
          </p:cNvSpPr>
          <p:nvPr/>
        </p:nvSpPr>
        <p:spPr bwMode="auto">
          <a:xfrm>
            <a:off x="3189289" y="4584700"/>
            <a:ext cx="1317625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10000"/>
              </a:lnSpc>
            </a:pPr>
            <a:r>
              <a:rPr lang="en-US" altLang="zh-CN" sz="1800">
                <a:solidFill>
                  <a:srgbClr val="0000FF"/>
                </a:solidFill>
                <a:latin typeface="Comic Sans MS" panose="030F0702030302020204" pitchFamily="66" charset="0"/>
              </a:rPr>
              <a:t>application</a:t>
            </a:r>
          </a:p>
          <a:p>
            <a:pPr algn="ctr">
              <a:lnSpc>
                <a:spcPct val="110000"/>
              </a:lnSpc>
            </a:pPr>
            <a:r>
              <a:rPr lang="en-US" altLang="zh-CN" sz="1800">
                <a:solidFill>
                  <a:srgbClr val="0000FF"/>
                </a:solidFill>
                <a:latin typeface="Comic Sans MS" panose="030F0702030302020204" pitchFamily="66" charset="0"/>
              </a:rPr>
              <a:t>transport</a:t>
            </a:r>
          </a:p>
          <a:p>
            <a:pPr algn="ctr">
              <a:lnSpc>
                <a:spcPct val="110000"/>
              </a:lnSpc>
            </a:pPr>
            <a:r>
              <a:rPr lang="en-US" altLang="zh-CN" sz="1800">
                <a:solidFill>
                  <a:srgbClr val="0000FF"/>
                </a:solidFill>
                <a:latin typeface="Comic Sans MS" panose="030F0702030302020204" pitchFamily="66" charset="0"/>
              </a:rPr>
              <a:t>network</a:t>
            </a:r>
          </a:p>
          <a:p>
            <a:pPr algn="ctr">
              <a:lnSpc>
                <a:spcPct val="110000"/>
              </a:lnSpc>
            </a:pPr>
            <a:r>
              <a:rPr lang="en-US" altLang="zh-CN" sz="1800">
                <a:solidFill>
                  <a:srgbClr val="0000FF"/>
                </a:solidFill>
                <a:latin typeface="Comic Sans MS" panose="030F0702030302020204" pitchFamily="66" charset="0"/>
              </a:rPr>
              <a:t>link</a:t>
            </a:r>
          </a:p>
          <a:p>
            <a:pPr algn="ctr">
              <a:lnSpc>
                <a:spcPct val="110000"/>
              </a:lnSpc>
            </a:pPr>
            <a:r>
              <a:rPr lang="en-US" altLang="zh-CN" sz="1800">
                <a:solidFill>
                  <a:srgbClr val="0000FF"/>
                </a:solidFill>
                <a:latin typeface="Comic Sans MS" panose="030F0702030302020204" pitchFamily="66" charset="0"/>
              </a:rPr>
              <a:t>physical</a:t>
            </a:r>
          </a:p>
        </p:txBody>
      </p:sp>
      <p:sp>
        <p:nvSpPr>
          <p:cNvPr id="131099" name="Line 61"/>
          <p:cNvSpPr>
            <a:spLocks noChangeShapeType="1"/>
          </p:cNvSpPr>
          <p:nvPr/>
        </p:nvSpPr>
        <p:spPr bwMode="auto">
          <a:xfrm>
            <a:off x="3240088" y="5256214"/>
            <a:ext cx="1263650" cy="31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0000FF"/>
              </a:solidFill>
              <a:latin typeface="Comic Sans MS" panose="030F0702030302020204" pitchFamily="66" charset="0"/>
            </a:endParaRPr>
          </a:p>
        </p:txBody>
      </p:sp>
      <p:sp>
        <p:nvSpPr>
          <p:cNvPr id="131100" name="Line 62"/>
          <p:cNvSpPr>
            <a:spLocks noChangeShapeType="1"/>
          </p:cNvSpPr>
          <p:nvPr/>
        </p:nvSpPr>
        <p:spPr bwMode="auto">
          <a:xfrm>
            <a:off x="3244850" y="5537201"/>
            <a:ext cx="1263650" cy="31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0000FF"/>
              </a:solidFill>
              <a:latin typeface="Comic Sans MS" panose="030F0702030302020204" pitchFamily="66" charset="0"/>
            </a:endParaRPr>
          </a:p>
        </p:txBody>
      </p:sp>
      <p:sp>
        <p:nvSpPr>
          <p:cNvPr id="131101" name="Line 63"/>
          <p:cNvSpPr>
            <a:spLocks noChangeShapeType="1"/>
          </p:cNvSpPr>
          <p:nvPr/>
        </p:nvSpPr>
        <p:spPr bwMode="auto">
          <a:xfrm>
            <a:off x="3244850" y="5813426"/>
            <a:ext cx="1263650" cy="31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0000FF"/>
              </a:solidFill>
              <a:latin typeface="Comic Sans MS" panose="030F0702030302020204" pitchFamily="66" charset="0"/>
            </a:endParaRPr>
          </a:p>
        </p:txBody>
      </p:sp>
      <p:grpSp>
        <p:nvGrpSpPr>
          <p:cNvPr id="3" name="Group 2"/>
          <p:cNvGrpSpPr>
            <a:grpSpLocks/>
          </p:cNvGrpSpPr>
          <p:nvPr/>
        </p:nvGrpSpPr>
        <p:grpSpPr bwMode="auto">
          <a:xfrm>
            <a:off x="1676400" y="4610100"/>
            <a:ext cx="1479550" cy="1220788"/>
            <a:chOff x="152400" y="4610100"/>
            <a:chExt cx="1479550" cy="1220788"/>
          </a:xfrm>
        </p:grpSpPr>
        <p:grpSp>
          <p:nvGrpSpPr>
            <p:cNvPr id="131173" name="Group 64"/>
            <p:cNvGrpSpPr>
              <a:grpSpLocks/>
            </p:cNvGrpSpPr>
            <p:nvPr/>
          </p:nvGrpSpPr>
          <p:grpSpPr bwMode="auto">
            <a:xfrm>
              <a:off x="152400" y="5527675"/>
              <a:ext cx="1479550" cy="303213"/>
              <a:chOff x="332" y="2224"/>
              <a:chExt cx="932" cy="191"/>
            </a:xfrm>
          </p:grpSpPr>
          <p:sp>
            <p:nvSpPr>
              <p:cNvPr id="131189" name="Rectangle 65"/>
              <p:cNvSpPr>
                <a:spLocks noChangeArrowheads="1"/>
              </p:cNvSpPr>
              <p:nvPr/>
            </p:nvSpPr>
            <p:spPr bwMode="auto">
              <a:xfrm>
                <a:off x="345" y="2241"/>
                <a:ext cx="840" cy="16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1190" name="Rectangle 66"/>
              <p:cNvSpPr>
                <a:spLocks noChangeArrowheads="1"/>
              </p:cNvSpPr>
              <p:nvPr/>
            </p:nvSpPr>
            <p:spPr bwMode="auto">
              <a:xfrm>
                <a:off x="706" y="2224"/>
                <a:ext cx="187" cy="1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altLang="zh-CN" sz="1400">
                    <a:solidFill>
                      <a:srgbClr val="0000FF"/>
                    </a:solidFill>
                    <a:latin typeface="Comic Sans MS" panose="030F0702030302020204" pitchFamily="66" charset="0"/>
                  </a:rPr>
                  <a:t>H</a:t>
                </a:r>
                <a:r>
                  <a:rPr lang="en-US" altLang="zh-CN" sz="1800" baseline="-25000">
                    <a:solidFill>
                      <a:srgbClr val="0000FF"/>
                    </a:solidFill>
                    <a:latin typeface="Comic Sans MS" panose="030F0702030302020204" pitchFamily="66" charset="0"/>
                  </a:rPr>
                  <a:t>t</a:t>
                </a:r>
              </a:p>
            </p:txBody>
          </p:sp>
          <p:sp>
            <p:nvSpPr>
              <p:cNvPr id="131191" name="Rectangle 67"/>
              <p:cNvSpPr>
                <a:spLocks noChangeArrowheads="1"/>
              </p:cNvSpPr>
              <p:nvPr/>
            </p:nvSpPr>
            <p:spPr bwMode="auto">
              <a:xfrm>
                <a:off x="520" y="2224"/>
                <a:ext cx="187" cy="1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altLang="zh-CN" sz="1400">
                    <a:solidFill>
                      <a:srgbClr val="0000FF"/>
                    </a:solidFill>
                    <a:latin typeface="Comic Sans MS" panose="030F0702030302020204" pitchFamily="66" charset="0"/>
                  </a:rPr>
                  <a:t>H</a:t>
                </a:r>
                <a:r>
                  <a:rPr lang="en-US" altLang="zh-CN" sz="1800" baseline="-25000">
                    <a:solidFill>
                      <a:srgbClr val="0000FF"/>
                    </a:solidFill>
                    <a:latin typeface="Comic Sans MS" panose="030F0702030302020204" pitchFamily="66" charset="0"/>
                  </a:rPr>
                  <a:t>n</a:t>
                </a:r>
              </a:p>
            </p:txBody>
          </p:sp>
          <p:sp>
            <p:nvSpPr>
              <p:cNvPr id="131192" name="Rectangle 68"/>
              <p:cNvSpPr>
                <a:spLocks noChangeArrowheads="1"/>
              </p:cNvSpPr>
              <p:nvPr/>
            </p:nvSpPr>
            <p:spPr bwMode="auto">
              <a:xfrm>
                <a:off x="332" y="2224"/>
                <a:ext cx="187" cy="1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altLang="zh-CN" sz="1400">
                    <a:solidFill>
                      <a:srgbClr val="0000FF"/>
                    </a:solidFill>
                    <a:latin typeface="Comic Sans MS" panose="030F0702030302020204" pitchFamily="66" charset="0"/>
                  </a:rPr>
                  <a:t>H</a:t>
                </a:r>
                <a:r>
                  <a:rPr lang="en-US" altLang="zh-CN" sz="1800" baseline="-25000">
                    <a:solidFill>
                      <a:srgbClr val="0000FF"/>
                    </a:solidFill>
                    <a:latin typeface="Comic Sans MS" panose="030F0702030302020204" pitchFamily="66" charset="0"/>
                  </a:rPr>
                  <a:t>l</a:t>
                </a:r>
              </a:p>
            </p:txBody>
          </p:sp>
          <p:sp>
            <p:nvSpPr>
              <p:cNvPr id="131193" name="Rectangle 69"/>
              <p:cNvSpPr>
                <a:spLocks noChangeArrowheads="1"/>
              </p:cNvSpPr>
              <p:nvPr/>
            </p:nvSpPr>
            <p:spPr bwMode="auto">
              <a:xfrm>
                <a:off x="836" y="2225"/>
                <a:ext cx="428" cy="1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altLang="zh-CN" sz="1400">
                    <a:solidFill>
                      <a:srgbClr val="0000FF"/>
                    </a:solidFill>
                    <a:latin typeface="Comic Sans MS" panose="030F0702030302020204" pitchFamily="66" charset="0"/>
                  </a:rPr>
                  <a:t>M</a:t>
                </a:r>
              </a:p>
            </p:txBody>
          </p:sp>
          <p:sp>
            <p:nvSpPr>
              <p:cNvPr id="131194" name="Line 70"/>
              <p:cNvSpPr>
                <a:spLocks noChangeShapeType="1"/>
              </p:cNvSpPr>
              <p:nvPr/>
            </p:nvSpPr>
            <p:spPr bwMode="auto">
              <a:xfrm>
                <a:off x="510" y="2241"/>
                <a:ext cx="0" cy="16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1195" name="Line 71"/>
              <p:cNvSpPr>
                <a:spLocks noChangeShapeType="1"/>
              </p:cNvSpPr>
              <p:nvPr/>
            </p:nvSpPr>
            <p:spPr bwMode="auto">
              <a:xfrm>
                <a:off x="690" y="2247"/>
                <a:ext cx="0" cy="15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1196" name="Line 72"/>
              <p:cNvSpPr>
                <a:spLocks noChangeShapeType="1"/>
              </p:cNvSpPr>
              <p:nvPr/>
            </p:nvSpPr>
            <p:spPr bwMode="auto">
              <a:xfrm>
                <a:off x="882" y="2244"/>
                <a:ext cx="0" cy="15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FF"/>
                  </a:solidFill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131174" name="Group 73"/>
            <p:cNvGrpSpPr>
              <a:grpSpLocks/>
            </p:cNvGrpSpPr>
            <p:nvPr/>
          </p:nvGrpSpPr>
          <p:grpSpPr bwMode="auto">
            <a:xfrm>
              <a:off x="420688" y="5229225"/>
              <a:ext cx="1208087" cy="303213"/>
              <a:chOff x="501" y="1990"/>
              <a:chExt cx="761" cy="191"/>
            </a:xfrm>
          </p:grpSpPr>
          <p:sp>
            <p:nvSpPr>
              <p:cNvPr id="131183" name="Rectangle 74"/>
              <p:cNvSpPr>
                <a:spLocks noChangeArrowheads="1"/>
              </p:cNvSpPr>
              <p:nvPr/>
            </p:nvSpPr>
            <p:spPr bwMode="auto">
              <a:xfrm>
                <a:off x="501" y="2007"/>
                <a:ext cx="682" cy="16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1184" name="Rectangle 75"/>
              <p:cNvSpPr>
                <a:spLocks noChangeArrowheads="1"/>
              </p:cNvSpPr>
              <p:nvPr/>
            </p:nvSpPr>
            <p:spPr bwMode="auto">
              <a:xfrm>
                <a:off x="704" y="1990"/>
                <a:ext cx="187" cy="1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altLang="zh-CN" sz="1400">
                    <a:solidFill>
                      <a:srgbClr val="0000FF"/>
                    </a:solidFill>
                    <a:latin typeface="Comic Sans MS" panose="030F0702030302020204" pitchFamily="66" charset="0"/>
                  </a:rPr>
                  <a:t>H</a:t>
                </a:r>
                <a:r>
                  <a:rPr lang="en-US" altLang="zh-CN" sz="1800" baseline="-25000">
                    <a:solidFill>
                      <a:srgbClr val="0000FF"/>
                    </a:solidFill>
                    <a:latin typeface="Comic Sans MS" panose="030F0702030302020204" pitchFamily="66" charset="0"/>
                  </a:rPr>
                  <a:t>t</a:t>
                </a:r>
              </a:p>
            </p:txBody>
          </p:sp>
          <p:sp>
            <p:nvSpPr>
              <p:cNvPr id="131185" name="Rectangle 76"/>
              <p:cNvSpPr>
                <a:spLocks noChangeArrowheads="1"/>
              </p:cNvSpPr>
              <p:nvPr/>
            </p:nvSpPr>
            <p:spPr bwMode="auto">
              <a:xfrm>
                <a:off x="518" y="1990"/>
                <a:ext cx="187" cy="1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altLang="zh-CN" sz="1400">
                    <a:solidFill>
                      <a:srgbClr val="0000FF"/>
                    </a:solidFill>
                    <a:latin typeface="Comic Sans MS" panose="030F0702030302020204" pitchFamily="66" charset="0"/>
                  </a:rPr>
                  <a:t>H</a:t>
                </a:r>
                <a:r>
                  <a:rPr lang="en-US" altLang="zh-CN" sz="1800" baseline="-25000">
                    <a:solidFill>
                      <a:srgbClr val="0000FF"/>
                    </a:solidFill>
                    <a:latin typeface="Comic Sans MS" panose="030F0702030302020204" pitchFamily="66" charset="0"/>
                  </a:rPr>
                  <a:t>n</a:t>
                </a:r>
              </a:p>
            </p:txBody>
          </p:sp>
          <p:sp>
            <p:nvSpPr>
              <p:cNvPr id="131186" name="Rectangle 77"/>
              <p:cNvSpPr>
                <a:spLocks noChangeArrowheads="1"/>
              </p:cNvSpPr>
              <p:nvPr/>
            </p:nvSpPr>
            <p:spPr bwMode="auto">
              <a:xfrm>
                <a:off x="834" y="1991"/>
                <a:ext cx="428" cy="1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altLang="zh-CN" sz="1400">
                    <a:solidFill>
                      <a:srgbClr val="0000FF"/>
                    </a:solidFill>
                    <a:latin typeface="Comic Sans MS" panose="030F0702030302020204" pitchFamily="66" charset="0"/>
                  </a:rPr>
                  <a:t>M</a:t>
                </a:r>
              </a:p>
            </p:txBody>
          </p:sp>
          <p:sp>
            <p:nvSpPr>
              <p:cNvPr id="131187" name="Line 78"/>
              <p:cNvSpPr>
                <a:spLocks noChangeShapeType="1"/>
              </p:cNvSpPr>
              <p:nvPr/>
            </p:nvSpPr>
            <p:spPr bwMode="auto">
              <a:xfrm>
                <a:off x="688" y="2013"/>
                <a:ext cx="0" cy="15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1188" name="Line 79"/>
              <p:cNvSpPr>
                <a:spLocks noChangeShapeType="1"/>
              </p:cNvSpPr>
              <p:nvPr/>
            </p:nvSpPr>
            <p:spPr bwMode="auto">
              <a:xfrm>
                <a:off x="880" y="2010"/>
                <a:ext cx="0" cy="15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FF"/>
                  </a:solidFill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131175" name="Group 80"/>
            <p:cNvGrpSpPr>
              <a:grpSpLocks/>
            </p:cNvGrpSpPr>
            <p:nvPr/>
          </p:nvGrpSpPr>
          <p:grpSpPr bwMode="auto">
            <a:xfrm>
              <a:off x="723900" y="4921250"/>
              <a:ext cx="890588" cy="303213"/>
              <a:chOff x="645" y="1734"/>
              <a:chExt cx="561" cy="191"/>
            </a:xfrm>
          </p:grpSpPr>
          <p:sp>
            <p:nvSpPr>
              <p:cNvPr id="131179" name="Rectangle 81"/>
              <p:cNvSpPr>
                <a:spLocks noChangeArrowheads="1"/>
              </p:cNvSpPr>
              <p:nvPr/>
            </p:nvSpPr>
            <p:spPr bwMode="auto">
              <a:xfrm>
                <a:off x="645" y="1751"/>
                <a:ext cx="482" cy="16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1180" name="Rectangle 82"/>
              <p:cNvSpPr>
                <a:spLocks noChangeArrowheads="1"/>
              </p:cNvSpPr>
              <p:nvPr/>
            </p:nvSpPr>
            <p:spPr bwMode="auto">
              <a:xfrm>
                <a:off x="648" y="1734"/>
                <a:ext cx="187" cy="1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altLang="zh-CN" sz="1400">
                    <a:solidFill>
                      <a:srgbClr val="0000FF"/>
                    </a:solidFill>
                    <a:latin typeface="Comic Sans MS" panose="030F0702030302020204" pitchFamily="66" charset="0"/>
                  </a:rPr>
                  <a:t>H</a:t>
                </a:r>
                <a:r>
                  <a:rPr lang="en-US" altLang="zh-CN" sz="1800" baseline="-25000">
                    <a:solidFill>
                      <a:srgbClr val="0000FF"/>
                    </a:solidFill>
                    <a:latin typeface="Comic Sans MS" panose="030F0702030302020204" pitchFamily="66" charset="0"/>
                  </a:rPr>
                  <a:t>t</a:t>
                </a:r>
              </a:p>
            </p:txBody>
          </p:sp>
          <p:sp>
            <p:nvSpPr>
              <p:cNvPr id="131181" name="Rectangle 83"/>
              <p:cNvSpPr>
                <a:spLocks noChangeArrowheads="1"/>
              </p:cNvSpPr>
              <p:nvPr/>
            </p:nvSpPr>
            <p:spPr bwMode="auto">
              <a:xfrm>
                <a:off x="778" y="1735"/>
                <a:ext cx="428" cy="1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altLang="zh-CN" sz="1400">
                    <a:solidFill>
                      <a:srgbClr val="0000FF"/>
                    </a:solidFill>
                    <a:latin typeface="Comic Sans MS" panose="030F0702030302020204" pitchFamily="66" charset="0"/>
                  </a:rPr>
                  <a:t>M</a:t>
                </a:r>
              </a:p>
            </p:txBody>
          </p:sp>
          <p:sp>
            <p:nvSpPr>
              <p:cNvPr id="131182" name="Line 84"/>
              <p:cNvSpPr>
                <a:spLocks noChangeShapeType="1"/>
              </p:cNvSpPr>
              <p:nvPr/>
            </p:nvSpPr>
            <p:spPr bwMode="auto">
              <a:xfrm>
                <a:off x="824" y="1754"/>
                <a:ext cx="0" cy="15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FF"/>
                  </a:solidFill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131176" name="Group 85"/>
            <p:cNvGrpSpPr>
              <a:grpSpLocks/>
            </p:cNvGrpSpPr>
            <p:nvPr/>
          </p:nvGrpSpPr>
          <p:grpSpPr bwMode="auto">
            <a:xfrm>
              <a:off x="930275" y="4610100"/>
              <a:ext cx="679450" cy="301625"/>
              <a:chOff x="780" y="1553"/>
              <a:chExt cx="428" cy="190"/>
            </a:xfrm>
          </p:grpSpPr>
          <p:sp>
            <p:nvSpPr>
              <p:cNvPr id="131177" name="Rectangle 86"/>
              <p:cNvSpPr>
                <a:spLocks noChangeArrowheads="1"/>
              </p:cNvSpPr>
              <p:nvPr/>
            </p:nvSpPr>
            <p:spPr bwMode="auto">
              <a:xfrm>
                <a:off x="817" y="1569"/>
                <a:ext cx="312" cy="16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1178" name="Rectangle 87"/>
              <p:cNvSpPr>
                <a:spLocks noChangeArrowheads="1"/>
              </p:cNvSpPr>
              <p:nvPr/>
            </p:nvSpPr>
            <p:spPr bwMode="auto">
              <a:xfrm>
                <a:off x="780" y="1553"/>
                <a:ext cx="428" cy="1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altLang="zh-CN" sz="1400">
                    <a:solidFill>
                      <a:srgbClr val="0000FF"/>
                    </a:solidFill>
                    <a:latin typeface="Comic Sans MS" panose="030F0702030302020204" pitchFamily="66" charset="0"/>
                  </a:rPr>
                  <a:t>M</a:t>
                </a:r>
              </a:p>
            </p:txBody>
          </p:sp>
        </p:grpSp>
      </p:grpSp>
      <p:grpSp>
        <p:nvGrpSpPr>
          <p:cNvPr id="131103" name="Group 88"/>
          <p:cNvGrpSpPr>
            <a:grpSpLocks/>
          </p:cNvGrpSpPr>
          <p:nvPr/>
        </p:nvGrpSpPr>
        <p:grpSpPr bwMode="auto">
          <a:xfrm>
            <a:off x="7178676" y="4164013"/>
            <a:ext cx="1387475" cy="1035050"/>
            <a:chOff x="3601" y="168"/>
            <a:chExt cx="874" cy="652"/>
          </a:xfrm>
        </p:grpSpPr>
        <p:sp>
          <p:nvSpPr>
            <p:cNvPr id="131168" name="Rectangle 89"/>
            <p:cNvSpPr>
              <a:spLocks noChangeArrowheads="1"/>
            </p:cNvSpPr>
            <p:nvPr/>
          </p:nvSpPr>
          <p:spPr bwMode="auto">
            <a:xfrm>
              <a:off x="3658" y="168"/>
              <a:ext cx="817" cy="596"/>
            </a:xfrm>
            <a:prstGeom prst="rect">
              <a:avLst/>
            </a:pr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31169" name="Rectangle 90"/>
            <p:cNvSpPr>
              <a:spLocks noChangeArrowheads="1"/>
            </p:cNvSpPr>
            <p:nvPr/>
          </p:nvSpPr>
          <p:spPr bwMode="auto">
            <a:xfrm>
              <a:off x="3628" y="213"/>
              <a:ext cx="802" cy="59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31170" name="Line 91"/>
            <p:cNvSpPr>
              <a:spLocks noChangeShapeType="1"/>
            </p:cNvSpPr>
            <p:nvPr/>
          </p:nvSpPr>
          <p:spPr bwMode="auto">
            <a:xfrm>
              <a:off x="3628" y="413"/>
              <a:ext cx="796" cy="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31171" name="Text Box 92"/>
            <p:cNvSpPr txBox="1">
              <a:spLocks noChangeArrowheads="1"/>
            </p:cNvSpPr>
            <p:nvPr/>
          </p:nvSpPr>
          <p:spPr bwMode="auto">
            <a:xfrm>
              <a:off x="3601" y="192"/>
              <a:ext cx="830" cy="6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10000"/>
                </a:lnSpc>
              </a:pPr>
              <a:r>
                <a:rPr lang="en-US" altLang="zh-CN" sz="1800">
                  <a:solidFill>
                    <a:srgbClr val="0000FF"/>
                  </a:solidFill>
                  <a:latin typeface="Comic Sans MS" panose="030F0702030302020204" pitchFamily="66" charset="0"/>
                </a:rPr>
                <a:t>network</a:t>
              </a:r>
            </a:p>
            <a:p>
              <a:pPr algn="ctr">
                <a:lnSpc>
                  <a:spcPct val="110000"/>
                </a:lnSpc>
              </a:pPr>
              <a:r>
                <a:rPr lang="en-US" altLang="zh-CN" sz="1800">
                  <a:solidFill>
                    <a:srgbClr val="0000FF"/>
                  </a:solidFill>
                  <a:latin typeface="Comic Sans MS" panose="030F0702030302020204" pitchFamily="66" charset="0"/>
                </a:rPr>
                <a:t>link</a:t>
              </a:r>
            </a:p>
            <a:p>
              <a:pPr algn="ctr">
                <a:lnSpc>
                  <a:spcPct val="110000"/>
                </a:lnSpc>
              </a:pPr>
              <a:r>
                <a:rPr lang="en-US" altLang="zh-CN" sz="1800">
                  <a:solidFill>
                    <a:srgbClr val="0000FF"/>
                  </a:solidFill>
                  <a:latin typeface="Comic Sans MS" panose="030F0702030302020204" pitchFamily="66" charset="0"/>
                </a:rPr>
                <a:t>physical</a:t>
              </a:r>
            </a:p>
          </p:txBody>
        </p:sp>
        <p:sp>
          <p:nvSpPr>
            <p:cNvPr id="131172" name="Line 93"/>
            <p:cNvSpPr>
              <a:spLocks noChangeShapeType="1"/>
            </p:cNvSpPr>
            <p:nvPr/>
          </p:nvSpPr>
          <p:spPr bwMode="auto">
            <a:xfrm>
              <a:off x="3633" y="615"/>
              <a:ext cx="796" cy="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</p:grpSp>
      <p:grpSp>
        <p:nvGrpSpPr>
          <p:cNvPr id="131104" name="Group 94"/>
          <p:cNvGrpSpPr>
            <a:grpSpLocks/>
          </p:cNvGrpSpPr>
          <p:nvPr/>
        </p:nvGrpSpPr>
        <p:grpSpPr bwMode="auto">
          <a:xfrm>
            <a:off x="7345364" y="2271714"/>
            <a:ext cx="1387475" cy="733425"/>
            <a:chOff x="4696" y="597"/>
            <a:chExt cx="874" cy="462"/>
          </a:xfrm>
        </p:grpSpPr>
        <p:sp>
          <p:nvSpPr>
            <p:cNvPr id="131164" name="Rectangle 95"/>
            <p:cNvSpPr>
              <a:spLocks noChangeArrowheads="1"/>
            </p:cNvSpPr>
            <p:nvPr/>
          </p:nvSpPr>
          <p:spPr bwMode="auto">
            <a:xfrm>
              <a:off x="4753" y="597"/>
              <a:ext cx="817" cy="416"/>
            </a:xfrm>
            <a:prstGeom prst="rect">
              <a:avLst/>
            </a:pr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31165" name="Rectangle 96"/>
            <p:cNvSpPr>
              <a:spLocks noChangeArrowheads="1"/>
            </p:cNvSpPr>
            <p:nvPr/>
          </p:nvSpPr>
          <p:spPr bwMode="auto">
            <a:xfrm>
              <a:off x="4723" y="642"/>
              <a:ext cx="802" cy="413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31166" name="Line 97"/>
            <p:cNvSpPr>
              <a:spLocks noChangeShapeType="1"/>
            </p:cNvSpPr>
            <p:nvPr/>
          </p:nvSpPr>
          <p:spPr bwMode="auto">
            <a:xfrm>
              <a:off x="4723" y="842"/>
              <a:ext cx="796" cy="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31167" name="Text Box 98"/>
            <p:cNvSpPr txBox="1">
              <a:spLocks noChangeArrowheads="1"/>
            </p:cNvSpPr>
            <p:nvPr/>
          </p:nvSpPr>
          <p:spPr bwMode="auto">
            <a:xfrm>
              <a:off x="4696" y="621"/>
              <a:ext cx="830" cy="4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10000"/>
                </a:lnSpc>
              </a:pPr>
              <a:r>
                <a:rPr lang="en-US" altLang="zh-CN" sz="1800">
                  <a:solidFill>
                    <a:srgbClr val="0000FF"/>
                  </a:solidFill>
                  <a:latin typeface="Comic Sans MS" panose="030F0702030302020204" pitchFamily="66" charset="0"/>
                </a:rPr>
                <a:t>link</a:t>
              </a:r>
            </a:p>
            <a:p>
              <a:pPr algn="ctr">
                <a:lnSpc>
                  <a:spcPct val="110000"/>
                </a:lnSpc>
              </a:pPr>
              <a:r>
                <a:rPr lang="en-US" altLang="zh-CN" sz="1800">
                  <a:solidFill>
                    <a:srgbClr val="0000FF"/>
                  </a:solidFill>
                  <a:latin typeface="Comic Sans MS" panose="030F0702030302020204" pitchFamily="66" charset="0"/>
                </a:rPr>
                <a:t>physical</a:t>
              </a:r>
            </a:p>
          </p:txBody>
        </p:sp>
      </p:grpSp>
      <p:sp>
        <p:nvSpPr>
          <p:cNvPr id="131105" name="Freeform 114"/>
          <p:cNvSpPr>
            <a:spLocks/>
          </p:cNvSpPr>
          <p:nvPr/>
        </p:nvSpPr>
        <p:spPr bwMode="auto">
          <a:xfrm>
            <a:off x="3352800" y="533400"/>
            <a:ext cx="5264150" cy="5494338"/>
          </a:xfrm>
          <a:custGeom>
            <a:avLst/>
            <a:gdLst>
              <a:gd name="T0" fmla="*/ 2147483647 w 3316"/>
              <a:gd name="T1" fmla="*/ 0 h 3461"/>
              <a:gd name="T2" fmla="*/ 2147483647 w 3316"/>
              <a:gd name="T3" fmla="*/ 2147483647 h 3461"/>
              <a:gd name="T4" fmla="*/ 2147483647 w 3316"/>
              <a:gd name="T5" fmla="*/ 2147483647 h 3461"/>
              <a:gd name="T6" fmla="*/ 2147483647 w 3316"/>
              <a:gd name="T7" fmla="*/ 2147483647 h 3461"/>
              <a:gd name="T8" fmla="*/ 2147483647 w 3316"/>
              <a:gd name="T9" fmla="*/ 2147483647 h 3461"/>
              <a:gd name="T10" fmla="*/ 2147483647 w 3316"/>
              <a:gd name="T11" fmla="*/ 2147483647 h 3461"/>
              <a:gd name="T12" fmla="*/ 2147483647 w 3316"/>
              <a:gd name="T13" fmla="*/ 2147483647 h 3461"/>
              <a:gd name="T14" fmla="*/ 2147483647 w 3316"/>
              <a:gd name="T15" fmla="*/ 2147483647 h 3461"/>
              <a:gd name="T16" fmla="*/ 2147483647 w 3316"/>
              <a:gd name="T17" fmla="*/ 2147483647 h 3461"/>
              <a:gd name="T18" fmla="*/ 2147483647 w 3316"/>
              <a:gd name="T19" fmla="*/ 2147483647 h 3461"/>
              <a:gd name="T20" fmla="*/ 2147483647 w 3316"/>
              <a:gd name="T21" fmla="*/ 2147483647 h 3461"/>
              <a:gd name="T22" fmla="*/ 0 w 3316"/>
              <a:gd name="T23" fmla="*/ 2147483647 h 3461"/>
              <a:gd name="T24" fmla="*/ 0 w 3316"/>
              <a:gd name="T25" fmla="*/ 2147483647 h 3461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3316"/>
              <a:gd name="T40" fmla="*/ 0 h 3461"/>
              <a:gd name="T41" fmla="*/ 3316 w 3316"/>
              <a:gd name="T42" fmla="*/ 3461 h 3461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3316" h="3461">
                <a:moveTo>
                  <a:pt x="872" y="0"/>
                </a:moveTo>
                <a:lnTo>
                  <a:pt x="878" y="1481"/>
                </a:lnTo>
                <a:lnTo>
                  <a:pt x="2612" y="1481"/>
                </a:lnTo>
                <a:lnTo>
                  <a:pt x="2612" y="1179"/>
                </a:lnTo>
                <a:lnTo>
                  <a:pt x="3294" y="1179"/>
                </a:lnTo>
                <a:lnTo>
                  <a:pt x="3316" y="3131"/>
                </a:lnTo>
                <a:lnTo>
                  <a:pt x="3148" y="2986"/>
                </a:lnTo>
                <a:lnTo>
                  <a:pt x="3143" y="2387"/>
                </a:lnTo>
                <a:lnTo>
                  <a:pt x="2505" y="2387"/>
                </a:lnTo>
                <a:lnTo>
                  <a:pt x="2505" y="3070"/>
                </a:lnTo>
                <a:lnTo>
                  <a:pt x="1057" y="3461"/>
                </a:lnTo>
                <a:lnTo>
                  <a:pt x="0" y="3461"/>
                </a:lnTo>
                <a:lnTo>
                  <a:pt x="0" y="2505"/>
                </a:lnTo>
              </a:path>
            </a:pathLst>
          </a:custGeom>
          <a:noFill/>
          <a:ln w="28575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2" name="Group 1"/>
          <p:cNvGrpSpPr>
            <a:grpSpLocks/>
          </p:cNvGrpSpPr>
          <p:nvPr/>
        </p:nvGrpSpPr>
        <p:grpSpPr bwMode="auto">
          <a:xfrm>
            <a:off x="5762625" y="4240213"/>
            <a:ext cx="1479550" cy="609600"/>
            <a:chOff x="4238625" y="4240213"/>
            <a:chExt cx="1479550" cy="609600"/>
          </a:xfrm>
        </p:grpSpPr>
        <p:grpSp>
          <p:nvGrpSpPr>
            <p:cNvPr id="131148" name="Group 115"/>
            <p:cNvGrpSpPr>
              <a:grpSpLocks/>
            </p:cNvGrpSpPr>
            <p:nvPr/>
          </p:nvGrpSpPr>
          <p:grpSpPr bwMode="auto">
            <a:xfrm>
              <a:off x="4238625" y="4546600"/>
              <a:ext cx="1479550" cy="303213"/>
              <a:chOff x="332" y="2224"/>
              <a:chExt cx="932" cy="191"/>
            </a:xfrm>
          </p:grpSpPr>
          <p:sp>
            <p:nvSpPr>
              <p:cNvPr id="131156" name="Rectangle 116"/>
              <p:cNvSpPr>
                <a:spLocks noChangeArrowheads="1"/>
              </p:cNvSpPr>
              <p:nvPr/>
            </p:nvSpPr>
            <p:spPr bwMode="auto">
              <a:xfrm>
                <a:off x="345" y="2241"/>
                <a:ext cx="840" cy="16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1157" name="Rectangle 117"/>
              <p:cNvSpPr>
                <a:spLocks noChangeArrowheads="1"/>
              </p:cNvSpPr>
              <p:nvPr/>
            </p:nvSpPr>
            <p:spPr bwMode="auto">
              <a:xfrm>
                <a:off x="706" y="2224"/>
                <a:ext cx="187" cy="1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altLang="zh-CN" sz="1400">
                    <a:solidFill>
                      <a:srgbClr val="0000FF"/>
                    </a:solidFill>
                    <a:latin typeface="Comic Sans MS" panose="030F0702030302020204" pitchFamily="66" charset="0"/>
                  </a:rPr>
                  <a:t>H</a:t>
                </a:r>
                <a:r>
                  <a:rPr lang="en-US" altLang="zh-CN" sz="1800" baseline="-25000">
                    <a:solidFill>
                      <a:srgbClr val="0000FF"/>
                    </a:solidFill>
                    <a:latin typeface="Comic Sans MS" panose="030F0702030302020204" pitchFamily="66" charset="0"/>
                  </a:rPr>
                  <a:t>t</a:t>
                </a:r>
              </a:p>
            </p:txBody>
          </p:sp>
          <p:sp>
            <p:nvSpPr>
              <p:cNvPr id="131158" name="Rectangle 118"/>
              <p:cNvSpPr>
                <a:spLocks noChangeArrowheads="1"/>
              </p:cNvSpPr>
              <p:nvPr/>
            </p:nvSpPr>
            <p:spPr bwMode="auto">
              <a:xfrm>
                <a:off x="520" y="2224"/>
                <a:ext cx="187" cy="1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altLang="zh-CN" sz="1400">
                    <a:solidFill>
                      <a:srgbClr val="0000FF"/>
                    </a:solidFill>
                    <a:latin typeface="Comic Sans MS" panose="030F0702030302020204" pitchFamily="66" charset="0"/>
                  </a:rPr>
                  <a:t>H</a:t>
                </a:r>
                <a:r>
                  <a:rPr lang="en-US" altLang="zh-CN" sz="1800" baseline="-25000">
                    <a:solidFill>
                      <a:srgbClr val="0000FF"/>
                    </a:solidFill>
                    <a:latin typeface="Comic Sans MS" panose="030F0702030302020204" pitchFamily="66" charset="0"/>
                  </a:rPr>
                  <a:t>n</a:t>
                </a:r>
              </a:p>
            </p:txBody>
          </p:sp>
          <p:sp>
            <p:nvSpPr>
              <p:cNvPr id="131159" name="Rectangle 119"/>
              <p:cNvSpPr>
                <a:spLocks noChangeArrowheads="1"/>
              </p:cNvSpPr>
              <p:nvPr/>
            </p:nvSpPr>
            <p:spPr bwMode="auto">
              <a:xfrm>
                <a:off x="332" y="2224"/>
                <a:ext cx="187" cy="1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altLang="zh-CN" sz="1400">
                    <a:solidFill>
                      <a:srgbClr val="0000FF"/>
                    </a:solidFill>
                    <a:latin typeface="Comic Sans MS" panose="030F0702030302020204" pitchFamily="66" charset="0"/>
                  </a:rPr>
                  <a:t>H</a:t>
                </a:r>
                <a:r>
                  <a:rPr lang="en-US" altLang="zh-CN" sz="1800" baseline="-25000">
                    <a:solidFill>
                      <a:srgbClr val="0000FF"/>
                    </a:solidFill>
                    <a:latin typeface="Comic Sans MS" panose="030F0702030302020204" pitchFamily="66" charset="0"/>
                  </a:rPr>
                  <a:t>l</a:t>
                </a:r>
              </a:p>
            </p:txBody>
          </p:sp>
          <p:sp>
            <p:nvSpPr>
              <p:cNvPr id="131160" name="Rectangle 120"/>
              <p:cNvSpPr>
                <a:spLocks noChangeArrowheads="1"/>
              </p:cNvSpPr>
              <p:nvPr/>
            </p:nvSpPr>
            <p:spPr bwMode="auto">
              <a:xfrm>
                <a:off x="836" y="2225"/>
                <a:ext cx="428" cy="1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altLang="zh-CN" sz="1400">
                    <a:solidFill>
                      <a:srgbClr val="0000FF"/>
                    </a:solidFill>
                    <a:latin typeface="Comic Sans MS" panose="030F0702030302020204" pitchFamily="66" charset="0"/>
                  </a:rPr>
                  <a:t>M</a:t>
                </a:r>
              </a:p>
            </p:txBody>
          </p:sp>
          <p:sp>
            <p:nvSpPr>
              <p:cNvPr id="131161" name="Line 121"/>
              <p:cNvSpPr>
                <a:spLocks noChangeShapeType="1"/>
              </p:cNvSpPr>
              <p:nvPr/>
            </p:nvSpPr>
            <p:spPr bwMode="auto">
              <a:xfrm>
                <a:off x="510" y="2241"/>
                <a:ext cx="0" cy="16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1162" name="Line 122"/>
              <p:cNvSpPr>
                <a:spLocks noChangeShapeType="1"/>
              </p:cNvSpPr>
              <p:nvPr/>
            </p:nvSpPr>
            <p:spPr bwMode="auto">
              <a:xfrm>
                <a:off x="690" y="2247"/>
                <a:ext cx="0" cy="15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1163" name="Line 123"/>
              <p:cNvSpPr>
                <a:spLocks noChangeShapeType="1"/>
              </p:cNvSpPr>
              <p:nvPr/>
            </p:nvSpPr>
            <p:spPr bwMode="auto">
              <a:xfrm>
                <a:off x="882" y="2244"/>
                <a:ext cx="0" cy="15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FF"/>
                  </a:solidFill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131149" name="Group 124"/>
            <p:cNvGrpSpPr>
              <a:grpSpLocks/>
            </p:cNvGrpSpPr>
            <p:nvPr/>
          </p:nvGrpSpPr>
          <p:grpSpPr bwMode="auto">
            <a:xfrm>
              <a:off x="4497388" y="4240213"/>
              <a:ext cx="1208087" cy="303212"/>
              <a:chOff x="501" y="1990"/>
              <a:chExt cx="761" cy="191"/>
            </a:xfrm>
          </p:grpSpPr>
          <p:sp>
            <p:nvSpPr>
              <p:cNvPr id="131150" name="Rectangle 125"/>
              <p:cNvSpPr>
                <a:spLocks noChangeArrowheads="1"/>
              </p:cNvSpPr>
              <p:nvPr/>
            </p:nvSpPr>
            <p:spPr bwMode="auto">
              <a:xfrm>
                <a:off x="501" y="2007"/>
                <a:ext cx="682" cy="16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1151" name="Rectangle 126"/>
              <p:cNvSpPr>
                <a:spLocks noChangeArrowheads="1"/>
              </p:cNvSpPr>
              <p:nvPr/>
            </p:nvSpPr>
            <p:spPr bwMode="auto">
              <a:xfrm>
                <a:off x="704" y="1990"/>
                <a:ext cx="187" cy="1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altLang="zh-CN" sz="1400">
                    <a:solidFill>
                      <a:srgbClr val="0000FF"/>
                    </a:solidFill>
                    <a:latin typeface="Comic Sans MS" panose="030F0702030302020204" pitchFamily="66" charset="0"/>
                  </a:rPr>
                  <a:t>H</a:t>
                </a:r>
                <a:r>
                  <a:rPr lang="en-US" altLang="zh-CN" sz="1800" baseline="-25000">
                    <a:solidFill>
                      <a:srgbClr val="0000FF"/>
                    </a:solidFill>
                    <a:latin typeface="Comic Sans MS" panose="030F0702030302020204" pitchFamily="66" charset="0"/>
                  </a:rPr>
                  <a:t>t</a:t>
                </a:r>
              </a:p>
            </p:txBody>
          </p:sp>
          <p:sp>
            <p:nvSpPr>
              <p:cNvPr id="131152" name="Rectangle 127"/>
              <p:cNvSpPr>
                <a:spLocks noChangeArrowheads="1"/>
              </p:cNvSpPr>
              <p:nvPr/>
            </p:nvSpPr>
            <p:spPr bwMode="auto">
              <a:xfrm>
                <a:off x="518" y="1990"/>
                <a:ext cx="187" cy="1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altLang="zh-CN" sz="1400">
                    <a:solidFill>
                      <a:srgbClr val="0000FF"/>
                    </a:solidFill>
                    <a:latin typeface="Comic Sans MS" panose="030F0702030302020204" pitchFamily="66" charset="0"/>
                  </a:rPr>
                  <a:t>H</a:t>
                </a:r>
                <a:r>
                  <a:rPr lang="en-US" altLang="zh-CN" sz="1800" baseline="-25000">
                    <a:solidFill>
                      <a:srgbClr val="0000FF"/>
                    </a:solidFill>
                    <a:latin typeface="Comic Sans MS" panose="030F0702030302020204" pitchFamily="66" charset="0"/>
                  </a:rPr>
                  <a:t>n</a:t>
                </a:r>
              </a:p>
            </p:txBody>
          </p:sp>
          <p:sp>
            <p:nvSpPr>
              <p:cNvPr id="131153" name="Rectangle 128"/>
              <p:cNvSpPr>
                <a:spLocks noChangeArrowheads="1"/>
              </p:cNvSpPr>
              <p:nvPr/>
            </p:nvSpPr>
            <p:spPr bwMode="auto">
              <a:xfrm>
                <a:off x="834" y="1991"/>
                <a:ext cx="428" cy="1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altLang="zh-CN" sz="1400">
                    <a:solidFill>
                      <a:srgbClr val="0000FF"/>
                    </a:solidFill>
                    <a:latin typeface="Comic Sans MS" panose="030F0702030302020204" pitchFamily="66" charset="0"/>
                  </a:rPr>
                  <a:t>M</a:t>
                </a:r>
              </a:p>
            </p:txBody>
          </p:sp>
          <p:sp>
            <p:nvSpPr>
              <p:cNvPr id="131154" name="Line 129"/>
              <p:cNvSpPr>
                <a:spLocks noChangeShapeType="1"/>
              </p:cNvSpPr>
              <p:nvPr/>
            </p:nvSpPr>
            <p:spPr bwMode="auto">
              <a:xfrm>
                <a:off x="688" y="2013"/>
                <a:ext cx="0" cy="15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1155" name="Line 130"/>
              <p:cNvSpPr>
                <a:spLocks noChangeShapeType="1"/>
              </p:cNvSpPr>
              <p:nvPr/>
            </p:nvSpPr>
            <p:spPr bwMode="auto">
              <a:xfrm>
                <a:off x="880" y="2010"/>
                <a:ext cx="0" cy="15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FF"/>
                  </a:solidFill>
                  <a:latin typeface="Comic Sans MS" panose="030F0702030302020204" pitchFamily="66" charset="0"/>
                </a:endParaRPr>
              </a:p>
            </p:txBody>
          </p:sp>
        </p:grpSp>
      </p:grpSp>
      <p:grpSp>
        <p:nvGrpSpPr>
          <p:cNvPr id="15" name="Group 140"/>
          <p:cNvGrpSpPr>
            <a:grpSpLocks/>
          </p:cNvGrpSpPr>
          <p:nvPr/>
        </p:nvGrpSpPr>
        <p:grpSpPr bwMode="auto">
          <a:xfrm>
            <a:off x="8793164" y="4606926"/>
            <a:ext cx="1208087" cy="303213"/>
            <a:chOff x="501" y="1990"/>
            <a:chExt cx="761" cy="191"/>
          </a:xfrm>
        </p:grpSpPr>
        <p:sp>
          <p:nvSpPr>
            <p:cNvPr id="131142" name="Rectangle 141"/>
            <p:cNvSpPr>
              <a:spLocks noChangeArrowheads="1"/>
            </p:cNvSpPr>
            <p:nvPr/>
          </p:nvSpPr>
          <p:spPr bwMode="auto">
            <a:xfrm>
              <a:off x="501" y="2007"/>
              <a:ext cx="682" cy="16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31143" name="Rectangle 142"/>
            <p:cNvSpPr>
              <a:spLocks noChangeArrowheads="1"/>
            </p:cNvSpPr>
            <p:nvPr/>
          </p:nvSpPr>
          <p:spPr bwMode="auto">
            <a:xfrm>
              <a:off x="704" y="1990"/>
              <a:ext cx="187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zh-CN" sz="1400">
                  <a:solidFill>
                    <a:srgbClr val="0000FF"/>
                  </a:solidFill>
                  <a:latin typeface="Comic Sans MS" panose="030F0702030302020204" pitchFamily="66" charset="0"/>
                </a:rPr>
                <a:t>H</a:t>
              </a:r>
              <a:r>
                <a:rPr lang="en-US" altLang="zh-CN" sz="1800" baseline="-25000">
                  <a:solidFill>
                    <a:srgbClr val="0000FF"/>
                  </a:solidFill>
                  <a:latin typeface="Comic Sans MS" panose="030F0702030302020204" pitchFamily="66" charset="0"/>
                </a:rPr>
                <a:t>t</a:t>
              </a:r>
            </a:p>
          </p:txBody>
        </p:sp>
        <p:sp>
          <p:nvSpPr>
            <p:cNvPr id="131144" name="Rectangle 143"/>
            <p:cNvSpPr>
              <a:spLocks noChangeArrowheads="1"/>
            </p:cNvSpPr>
            <p:nvPr/>
          </p:nvSpPr>
          <p:spPr bwMode="auto">
            <a:xfrm>
              <a:off x="518" y="1990"/>
              <a:ext cx="187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zh-CN" sz="1400">
                  <a:solidFill>
                    <a:srgbClr val="0000FF"/>
                  </a:solidFill>
                  <a:latin typeface="Comic Sans MS" panose="030F0702030302020204" pitchFamily="66" charset="0"/>
                </a:rPr>
                <a:t>H</a:t>
              </a:r>
              <a:r>
                <a:rPr lang="en-US" altLang="zh-CN" sz="1800" baseline="-25000">
                  <a:solidFill>
                    <a:srgbClr val="0000FF"/>
                  </a:solidFill>
                  <a:latin typeface="Comic Sans MS" panose="030F0702030302020204" pitchFamily="66" charset="0"/>
                </a:rPr>
                <a:t>n</a:t>
              </a:r>
            </a:p>
          </p:txBody>
        </p:sp>
        <p:sp>
          <p:nvSpPr>
            <p:cNvPr id="131145" name="Rectangle 144"/>
            <p:cNvSpPr>
              <a:spLocks noChangeArrowheads="1"/>
            </p:cNvSpPr>
            <p:nvPr/>
          </p:nvSpPr>
          <p:spPr bwMode="auto">
            <a:xfrm>
              <a:off x="834" y="1991"/>
              <a:ext cx="428" cy="1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zh-CN" sz="1400">
                  <a:solidFill>
                    <a:srgbClr val="0000FF"/>
                  </a:solidFill>
                  <a:latin typeface="Comic Sans MS" panose="030F0702030302020204" pitchFamily="66" charset="0"/>
                </a:rPr>
                <a:t>M</a:t>
              </a:r>
            </a:p>
          </p:txBody>
        </p:sp>
        <p:sp>
          <p:nvSpPr>
            <p:cNvPr id="131146" name="Line 145"/>
            <p:cNvSpPr>
              <a:spLocks noChangeShapeType="1"/>
            </p:cNvSpPr>
            <p:nvPr/>
          </p:nvSpPr>
          <p:spPr bwMode="auto">
            <a:xfrm>
              <a:off x="688" y="2013"/>
              <a:ext cx="0" cy="15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31147" name="Line 146"/>
            <p:cNvSpPr>
              <a:spLocks noChangeShapeType="1"/>
            </p:cNvSpPr>
            <p:nvPr/>
          </p:nvSpPr>
          <p:spPr bwMode="auto">
            <a:xfrm>
              <a:off x="880" y="2010"/>
              <a:ext cx="0" cy="1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</p:grpSp>
      <p:grpSp>
        <p:nvGrpSpPr>
          <p:cNvPr id="16" name="Group 156"/>
          <p:cNvGrpSpPr>
            <a:grpSpLocks/>
          </p:cNvGrpSpPr>
          <p:nvPr/>
        </p:nvGrpSpPr>
        <p:grpSpPr bwMode="auto">
          <a:xfrm>
            <a:off x="2462213" y="1665288"/>
            <a:ext cx="1479550" cy="303212"/>
            <a:chOff x="332" y="2224"/>
            <a:chExt cx="932" cy="191"/>
          </a:xfrm>
        </p:grpSpPr>
        <p:sp>
          <p:nvSpPr>
            <p:cNvPr id="131134" name="Rectangle 157"/>
            <p:cNvSpPr>
              <a:spLocks noChangeArrowheads="1"/>
            </p:cNvSpPr>
            <p:nvPr/>
          </p:nvSpPr>
          <p:spPr bwMode="auto">
            <a:xfrm>
              <a:off x="345" y="2241"/>
              <a:ext cx="840" cy="16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Comic Sans MS" panose="030F0702030302020204" pitchFamily="66" charset="0"/>
              </a:endParaRPr>
            </a:p>
          </p:txBody>
        </p:sp>
        <p:sp>
          <p:nvSpPr>
            <p:cNvPr id="131135" name="Rectangle 158"/>
            <p:cNvSpPr>
              <a:spLocks noChangeArrowheads="1"/>
            </p:cNvSpPr>
            <p:nvPr/>
          </p:nvSpPr>
          <p:spPr bwMode="auto">
            <a:xfrm>
              <a:off x="706" y="2224"/>
              <a:ext cx="187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zh-CN" sz="1400" dirty="0" err="1">
                  <a:solidFill>
                    <a:srgbClr val="0000FF"/>
                  </a:solidFill>
                  <a:latin typeface="Comic Sans MS" panose="030F0702030302020204" pitchFamily="66" charset="0"/>
                </a:rPr>
                <a:t>H</a:t>
              </a:r>
              <a:r>
                <a:rPr lang="en-US" altLang="zh-CN" sz="1800" baseline="-25000" dirty="0" err="1">
                  <a:solidFill>
                    <a:srgbClr val="0000FF"/>
                  </a:solidFill>
                  <a:latin typeface="Comic Sans MS" panose="030F0702030302020204" pitchFamily="66" charset="0"/>
                </a:rPr>
                <a:t>t</a:t>
              </a:r>
              <a:endParaRPr lang="en-US" altLang="zh-CN" sz="1800" baseline="-25000" dirty="0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31136" name="Rectangle 159"/>
            <p:cNvSpPr>
              <a:spLocks noChangeArrowheads="1"/>
            </p:cNvSpPr>
            <p:nvPr/>
          </p:nvSpPr>
          <p:spPr bwMode="auto">
            <a:xfrm>
              <a:off x="520" y="2224"/>
              <a:ext cx="187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zh-CN" sz="1400">
                  <a:solidFill>
                    <a:srgbClr val="0000FF"/>
                  </a:solidFill>
                  <a:latin typeface="Comic Sans MS" panose="030F0702030302020204" pitchFamily="66" charset="0"/>
                </a:rPr>
                <a:t>H</a:t>
              </a:r>
              <a:r>
                <a:rPr lang="en-US" altLang="zh-CN" sz="1800" baseline="-25000">
                  <a:solidFill>
                    <a:srgbClr val="0000FF"/>
                  </a:solidFill>
                  <a:latin typeface="Comic Sans MS" panose="030F0702030302020204" pitchFamily="66" charset="0"/>
                </a:rPr>
                <a:t>n</a:t>
              </a:r>
            </a:p>
          </p:txBody>
        </p:sp>
        <p:sp>
          <p:nvSpPr>
            <p:cNvPr id="131137" name="Rectangle 160"/>
            <p:cNvSpPr>
              <a:spLocks noChangeArrowheads="1"/>
            </p:cNvSpPr>
            <p:nvPr/>
          </p:nvSpPr>
          <p:spPr bwMode="auto">
            <a:xfrm>
              <a:off x="332" y="2224"/>
              <a:ext cx="187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zh-CN" sz="1400" dirty="0">
                  <a:solidFill>
                    <a:srgbClr val="0000FF"/>
                  </a:solidFill>
                  <a:latin typeface="Comic Sans MS" panose="030F0702030302020204" pitchFamily="66" charset="0"/>
                </a:rPr>
                <a:t>H</a:t>
              </a:r>
              <a:r>
                <a:rPr lang="en-US" altLang="zh-CN" sz="1800" baseline="-25000" dirty="0">
                  <a:solidFill>
                    <a:srgbClr val="0000FF"/>
                  </a:solidFill>
                  <a:latin typeface="Comic Sans MS" panose="030F0702030302020204" pitchFamily="66" charset="0"/>
                </a:rPr>
                <a:t>l</a:t>
              </a:r>
            </a:p>
          </p:txBody>
        </p:sp>
        <p:sp>
          <p:nvSpPr>
            <p:cNvPr id="131138" name="Rectangle 161"/>
            <p:cNvSpPr>
              <a:spLocks noChangeArrowheads="1"/>
            </p:cNvSpPr>
            <p:nvPr/>
          </p:nvSpPr>
          <p:spPr bwMode="auto">
            <a:xfrm>
              <a:off x="836" y="2225"/>
              <a:ext cx="428" cy="1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zh-CN" sz="1400" dirty="0">
                  <a:solidFill>
                    <a:srgbClr val="0000FF"/>
                  </a:solidFill>
                  <a:latin typeface="Comic Sans MS" panose="030F0702030302020204" pitchFamily="66" charset="0"/>
                </a:rPr>
                <a:t>M</a:t>
              </a:r>
            </a:p>
          </p:txBody>
        </p:sp>
        <p:sp>
          <p:nvSpPr>
            <p:cNvPr id="131139" name="Line 162"/>
            <p:cNvSpPr>
              <a:spLocks noChangeShapeType="1"/>
            </p:cNvSpPr>
            <p:nvPr/>
          </p:nvSpPr>
          <p:spPr bwMode="auto">
            <a:xfrm>
              <a:off x="510" y="2241"/>
              <a:ext cx="0" cy="1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131140" name="Line 163"/>
            <p:cNvSpPr>
              <a:spLocks noChangeShapeType="1"/>
            </p:cNvSpPr>
            <p:nvPr/>
          </p:nvSpPr>
          <p:spPr bwMode="auto">
            <a:xfrm>
              <a:off x="690" y="2247"/>
              <a:ext cx="0" cy="15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131141" name="Line 164"/>
            <p:cNvSpPr>
              <a:spLocks noChangeShapeType="1"/>
            </p:cNvSpPr>
            <p:nvPr/>
          </p:nvSpPr>
          <p:spPr bwMode="auto">
            <a:xfrm>
              <a:off x="882" y="2244"/>
              <a:ext cx="0" cy="1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</p:grpSp>
      <p:sp>
        <p:nvSpPr>
          <p:cNvPr id="131109" name="Text Box 166"/>
          <p:cNvSpPr txBox="1">
            <a:spLocks noChangeArrowheads="1"/>
          </p:cNvSpPr>
          <p:nvPr/>
        </p:nvSpPr>
        <p:spPr bwMode="auto">
          <a:xfrm>
            <a:off x="9445625" y="5411788"/>
            <a:ext cx="88678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CN" sz="1800" b="1">
                <a:solidFill>
                  <a:srgbClr val="0000FF"/>
                </a:solidFill>
                <a:latin typeface="Comic Sans MS" panose="030F0702030302020204" pitchFamily="66" charset="0"/>
              </a:rPr>
              <a:t>router</a:t>
            </a:r>
          </a:p>
        </p:txBody>
      </p:sp>
      <p:sp>
        <p:nvSpPr>
          <p:cNvPr id="131110" name="Text Box 167"/>
          <p:cNvSpPr txBox="1">
            <a:spLocks noChangeArrowheads="1"/>
          </p:cNvSpPr>
          <p:nvPr/>
        </p:nvSpPr>
        <p:spPr bwMode="auto">
          <a:xfrm>
            <a:off x="9459913" y="3098801"/>
            <a:ext cx="8953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CN" sz="1800" b="1" dirty="0">
                <a:solidFill>
                  <a:srgbClr val="0000FF"/>
                </a:solidFill>
                <a:latin typeface="Comic Sans MS" panose="030F0702030302020204" pitchFamily="66" charset="0"/>
              </a:rPr>
              <a:t>switch</a:t>
            </a:r>
          </a:p>
        </p:txBody>
      </p:sp>
      <p:sp>
        <p:nvSpPr>
          <p:cNvPr id="112814" name="Text Box 174"/>
          <p:cNvSpPr txBox="1">
            <a:spLocks noChangeArrowheads="1"/>
          </p:cNvSpPr>
          <p:nvPr/>
        </p:nvSpPr>
        <p:spPr bwMode="auto">
          <a:xfrm>
            <a:off x="2227263" y="692150"/>
            <a:ext cx="1008062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600">
                <a:solidFill>
                  <a:srgbClr val="CC0000"/>
                </a:solidFill>
                <a:latin typeface="Comic Sans MS" panose="030F0702030302020204" pitchFamily="66" charset="0"/>
              </a:rPr>
              <a:t>message</a:t>
            </a:r>
          </a:p>
        </p:txBody>
      </p:sp>
      <p:grpSp>
        <p:nvGrpSpPr>
          <p:cNvPr id="17" name="Group 175"/>
          <p:cNvGrpSpPr>
            <a:grpSpLocks/>
          </p:cNvGrpSpPr>
          <p:nvPr/>
        </p:nvGrpSpPr>
        <p:grpSpPr bwMode="auto">
          <a:xfrm>
            <a:off x="3287713" y="719139"/>
            <a:ext cx="679450" cy="301625"/>
            <a:chOff x="780" y="1553"/>
            <a:chExt cx="428" cy="190"/>
          </a:xfrm>
        </p:grpSpPr>
        <p:sp>
          <p:nvSpPr>
            <p:cNvPr id="131132" name="Rectangle 176"/>
            <p:cNvSpPr>
              <a:spLocks noChangeArrowheads="1"/>
            </p:cNvSpPr>
            <p:nvPr/>
          </p:nvSpPr>
          <p:spPr bwMode="auto">
            <a:xfrm>
              <a:off x="817" y="1569"/>
              <a:ext cx="312" cy="16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31133" name="Rectangle 177"/>
            <p:cNvSpPr>
              <a:spLocks noChangeArrowheads="1"/>
            </p:cNvSpPr>
            <p:nvPr/>
          </p:nvSpPr>
          <p:spPr bwMode="auto">
            <a:xfrm>
              <a:off x="780" y="1553"/>
              <a:ext cx="428" cy="1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zh-CN" sz="1400">
                  <a:solidFill>
                    <a:srgbClr val="0000FF"/>
                  </a:solidFill>
                  <a:latin typeface="Comic Sans MS" panose="030F0702030302020204" pitchFamily="66" charset="0"/>
                </a:rPr>
                <a:t>M</a:t>
              </a:r>
            </a:p>
          </p:txBody>
        </p:sp>
      </p:grpSp>
      <p:grpSp>
        <p:nvGrpSpPr>
          <p:cNvPr id="18" name="Group 185"/>
          <p:cNvGrpSpPr>
            <a:grpSpLocks/>
          </p:cNvGrpSpPr>
          <p:nvPr/>
        </p:nvGrpSpPr>
        <p:grpSpPr bwMode="auto">
          <a:xfrm>
            <a:off x="3052764" y="1039814"/>
            <a:ext cx="903287" cy="301625"/>
            <a:chOff x="1851" y="2046"/>
            <a:chExt cx="569" cy="190"/>
          </a:xfrm>
        </p:grpSpPr>
        <p:grpSp>
          <p:nvGrpSpPr>
            <p:cNvPr id="131126" name="Group 179"/>
            <p:cNvGrpSpPr>
              <a:grpSpLocks/>
            </p:cNvGrpSpPr>
            <p:nvPr/>
          </p:nvGrpSpPr>
          <p:grpSpPr bwMode="auto">
            <a:xfrm>
              <a:off x="1851" y="2047"/>
              <a:ext cx="190" cy="184"/>
              <a:chOff x="1962" y="2058"/>
              <a:chExt cx="190" cy="184"/>
            </a:xfrm>
          </p:grpSpPr>
          <p:sp>
            <p:nvSpPr>
              <p:cNvPr id="131130" name="Rectangle 180"/>
              <p:cNvSpPr>
                <a:spLocks noChangeArrowheads="1"/>
              </p:cNvSpPr>
              <p:nvPr/>
            </p:nvSpPr>
            <p:spPr bwMode="auto">
              <a:xfrm>
                <a:off x="1962" y="2075"/>
                <a:ext cx="177" cy="16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1131" name="Rectangle 181"/>
              <p:cNvSpPr>
                <a:spLocks noChangeArrowheads="1"/>
              </p:cNvSpPr>
              <p:nvPr/>
            </p:nvSpPr>
            <p:spPr bwMode="auto">
              <a:xfrm>
                <a:off x="1965" y="2058"/>
                <a:ext cx="187" cy="1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altLang="zh-CN" sz="1400">
                    <a:solidFill>
                      <a:srgbClr val="0000FF"/>
                    </a:solidFill>
                    <a:latin typeface="Comic Sans MS" panose="030F0702030302020204" pitchFamily="66" charset="0"/>
                  </a:rPr>
                  <a:t>H</a:t>
                </a:r>
                <a:r>
                  <a:rPr lang="en-US" altLang="zh-CN" sz="1800" baseline="-25000">
                    <a:solidFill>
                      <a:srgbClr val="0000FF"/>
                    </a:solidFill>
                    <a:latin typeface="Comic Sans MS" panose="030F0702030302020204" pitchFamily="66" charset="0"/>
                  </a:rPr>
                  <a:t>t</a:t>
                </a:r>
              </a:p>
            </p:txBody>
          </p:sp>
        </p:grpSp>
        <p:grpSp>
          <p:nvGrpSpPr>
            <p:cNvPr id="131127" name="Group 182"/>
            <p:cNvGrpSpPr>
              <a:grpSpLocks/>
            </p:cNvGrpSpPr>
            <p:nvPr/>
          </p:nvGrpSpPr>
          <p:grpSpPr bwMode="auto">
            <a:xfrm>
              <a:off x="1992" y="2046"/>
              <a:ext cx="428" cy="190"/>
              <a:chOff x="780" y="1553"/>
              <a:chExt cx="428" cy="190"/>
            </a:xfrm>
          </p:grpSpPr>
          <p:sp>
            <p:nvSpPr>
              <p:cNvPr id="131128" name="Rectangle 183"/>
              <p:cNvSpPr>
                <a:spLocks noChangeArrowheads="1"/>
              </p:cNvSpPr>
              <p:nvPr/>
            </p:nvSpPr>
            <p:spPr bwMode="auto">
              <a:xfrm>
                <a:off x="817" y="1569"/>
                <a:ext cx="312" cy="16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1129" name="Rectangle 184"/>
              <p:cNvSpPr>
                <a:spLocks noChangeArrowheads="1"/>
              </p:cNvSpPr>
              <p:nvPr/>
            </p:nvSpPr>
            <p:spPr bwMode="auto">
              <a:xfrm>
                <a:off x="780" y="1553"/>
                <a:ext cx="428" cy="1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altLang="zh-CN" sz="1400">
                    <a:solidFill>
                      <a:srgbClr val="0000FF"/>
                    </a:solidFill>
                    <a:latin typeface="Comic Sans MS" panose="030F0702030302020204" pitchFamily="66" charset="0"/>
                  </a:rPr>
                  <a:t>M</a:t>
                </a:r>
              </a:p>
            </p:txBody>
          </p:sp>
        </p:grpSp>
      </p:grpSp>
      <p:grpSp>
        <p:nvGrpSpPr>
          <p:cNvPr id="21" name="Group 187"/>
          <p:cNvGrpSpPr>
            <a:grpSpLocks/>
          </p:cNvGrpSpPr>
          <p:nvPr/>
        </p:nvGrpSpPr>
        <p:grpSpPr bwMode="auto">
          <a:xfrm>
            <a:off x="2759076" y="1363663"/>
            <a:ext cx="301625" cy="292100"/>
            <a:chOff x="1962" y="2058"/>
            <a:chExt cx="190" cy="184"/>
          </a:xfrm>
        </p:grpSpPr>
        <p:sp>
          <p:nvSpPr>
            <p:cNvPr id="131124" name="Rectangle 188"/>
            <p:cNvSpPr>
              <a:spLocks noChangeArrowheads="1"/>
            </p:cNvSpPr>
            <p:nvPr/>
          </p:nvSpPr>
          <p:spPr bwMode="auto">
            <a:xfrm>
              <a:off x="1962" y="2075"/>
              <a:ext cx="177" cy="16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31125" name="Rectangle 189"/>
            <p:cNvSpPr>
              <a:spLocks noChangeArrowheads="1"/>
            </p:cNvSpPr>
            <p:nvPr/>
          </p:nvSpPr>
          <p:spPr bwMode="auto">
            <a:xfrm>
              <a:off x="1965" y="2058"/>
              <a:ext cx="187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zh-CN" sz="1400">
                  <a:solidFill>
                    <a:srgbClr val="0000FF"/>
                  </a:solidFill>
                  <a:latin typeface="Comic Sans MS" panose="030F0702030302020204" pitchFamily="66" charset="0"/>
                </a:rPr>
                <a:t>H</a:t>
              </a:r>
              <a:r>
                <a:rPr lang="en-US" altLang="zh-CN" sz="1800" baseline="-25000">
                  <a:solidFill>
                    <a:srgbClr val="0000FF"/>
                  </a:solidFill>
                  <a:latin typeface="Comic Sans MS" panose="030F0702030302020204" pitchFamily="66" charset="0"/>
                </a:rPr>
                <a:t>n</a:t>
              </a:r>
            </a:p>
          </p:txBody>
        </p:sp>
      </p:grpSp>
      <p:sp>
        <p:nvSpPr>
          <p:cNvPr id="112647" name="Text Box 7"/>
          <p:cNvSpPr txBox="1">
            <a:spLocks noChangeArrowheads="1"/>
          </p:cNvSpPr>
          <p:nvPr/>
        </p:nvSpPr>
        <p:spPr bwMode="auto">
          <a:xfrm>
            <a:off x="1681163" y="1643063"/>
            <a:ext cx="76495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600">
                <a:solidFill>
                  <a:srgbClr val="CC0000"/>
                </a:solidFill>
                <a:latin typeface="Comic Sans MS" panose="030F0702030302020204" pitchFamily="66" charset="0"/>
              </a:rPr>
              <a:t>frame</a:t>
            </a:r>
          </a:p>
        </p:txBody>
      </p:sp>
      <p:grpSp>
        <p:nvGrpSpPr>
          <p:cNvPr id="131117" name="Group 187"/>
          <p:cNvGrpSpPr>
            <a:grpSpLocks/>
          </p:cNvGrpSpPr>
          <p:nvPr/>
        </p:nvGrpSpPr>
        <p:grpSpPr bwMode="auto">
          <a:xfrm flipH="1">
            <a:off x="4702176" y="4970464"/>
            <a:ext cx="803275" cy="771525"/>
            <a:chOff x="-44" y="1473"/>
            <a:chExt cx="981" cy="1105"/>
          </a:xfrm>
        </p:grpSpPr>
        <p:pic>
          <p:nvPicPr>
            <p:cNvPr id="131122" name="Picture 188" descr="desktop_computer_stylized_medium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1123" name="Freeform 189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131118" name="Group 190"/>
          <p:cNvGrpSpPr>
            <a:grpSpLocks/>
          </p:cNvGrpSpPr>
          <p:nvPr/>
        </p:nvGrpSpPr>
        <p:grpSpPr bwMode="auto">
          <a:xfrm flipH="1">
            <a:off x="5664201" y="1087439"/>
            <a:ext cx="803275" cy="771525"/>
            <a:chOff x="-44" y="1473"/>
            <a:chExt cx="981" cy="1105"/>
          </a:xfrm>
        </p:grpSpPr>
        <p:pic>
          <p:nvPicPr>
            <p:cNvPr id="131120" name="Picture 191" descr="desktop_computer_stylized_medium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1121" name="Freeform 192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>
                <a:solidFill>
                  <a:srgbClr val="0000FF"/>
                </a:solidFill>
              </a:endParaRPr>
            </a:p>
          </p:txBody>
        </p:sp>
      </p:grpSp>
      <p:sp>
        <p:nvSpPr>
          <p:cNvPr id="155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960077" y="6669360"/>
            <a:ext cx="2536523" cy="18864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>
                <a:solidFill>
                  <a:schemeClr val="accent4"/>
                </a:solidFill>
                <a:latin typeface="Tahoma" panose="020B0604030504040204" pitchFamily="34" charset="0"/>
              </a:rPr>
              <a:t>1.5 protocol layers, </a:t>
            </a:r>
            <a:r>
              <a:rPr lang="en-US" altLang="zh-CN" sz="1200" dirty="0">
                <a:solidFill>
                  <a:schemeClr val="accent2"/>
                </a:solidFill>
                <a:latin typeface="Tahoma" panose="020B0604030504040204" pitchFamily="34" charset="0"/>
              </a:rPr>
              <a:t>service models</a:t>
            </a:r>
          </a:p>
        </p:txBody>
      </p:sp>
    </p:spTree>
    <p:extLst>
      <p:ext uri="{BB962C8B-B14F-4D97-AF65-F5344CB8AC3E}">
        <p14:creationId xmlns:p14="http://schemas.microsoft.com/office/powerpoint/2010/main" val="108456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0.0037 L -4.72222E-6 0.0458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47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2000"/>
                                        <p:tgtEl>
                                          <p:spTgt spid="1128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2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-0.00926 L -3.05556E-6 0.04792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2.22222E-6 L -3.05556E-6 0.04213 " pathEditMode="relative" rAng="0" ptsTypes="AA">
                                      <p:cBhvr>
                                        <p:cTn id="4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-4.81481E-6 L 3.05556E-6 0.13889 L 0.40295 0.13889 L 0.40295 0.09885 L 0.57152 0.10093 L 0.57152 0.57709 L 0.66371 0.50857 L 0.66371 0.42848 " pathEditMode="relative" rAng="0" ptsTypes="AAAAAAAA">
                                      <p:cBhvr>
                                        <p:cTn id="61" dur="3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177" y="2884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56 -0.00046 L 0.00156 -0.04815 " pathEditMode="relative" rAng="0" ptsTypes="AA">
                                      <p:cBhvr>
                                        <p:cTn id="71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8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 nodeType="clickPar">
                      <p:stCondLst>
                        <p:cond delay="indefinite"/>
                      </p:stCondLst>
                      <p:childTnLst>
                        <p:par>
                          <p:cTn id="7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45" grpId="0"/>
      <p:bldP spid="112645" grpId="1"/>
      <p:bldP spid="112644" grpId="0"/>
      <p:bldP spid="112644" grpId="1"/>
      <p:bldP spid="112814" grpId="0"/>
      <p:bldP spid="112647" grpId="0"/>
      <p:bldP spid="112647" grpId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196262" y="257004"/>
            <a:ext cx="4367808" cy="720725"/>
          </a:xfrm>
        </p:spPr>
        <p:txBody>
          <a:bodyPr/>
          <a:lstStyle/>
          <a:p>
            <a:pPr eaLnBrk="1" hangingPunct="1"/>
            <a:r>
              <a:rPr lang="en-US" altLang="zh-CN" dirty="0"/>
              <a:t>Chapter 1: roadmap</a:t>
            </a:r>
          </a:p>
        </p:txBody>
      </p:sp>
      <p:sp>
        <p:nvSpPr>
          <p:cNvPr id="133124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487488" y="1340768"/>
            <a:ext cx="8207375" cy="4648200"/>
          </a:xfrm>
        </p:spPr>
        <p:txBody>
          <a:bodyPr/>
          <a:lstStyle/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zh-CN" sz="2800" dirty="0">
                <a:ea typeface="宋体" panose="02010600030101010101" pitchFamily="2" charset="-122"/>
              </a:rPr>
              <a:t>1.1 what </a:t>
            </a:r>
            <a:r>
              <a:rPr lang="en-US" altLang="zh-CN" sz="2800" i="1" dirty="0">
                <a:ea typeface="宋体" panose="02010600030101010101" pitchFamily="2" charset="-122"/>
              </a:rPr>
              <a:t>is</a:t>
            </a:r>
            <a:r>
              <a:rPr lang="en-US" altLang="zh-CN" sz="2800" dirty="0">
                <a:ea typeface="宋体" panose="02010600030101010101" pitchFamily="2" charset="-122"/>
              </a:rPr>
              <a:t> the Internet?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zh-CN" sz="2800" dirty="0">
                <a:ea typeface="宋体" panose="02010600030101010101" pitchFamily="2" charset="-122"/>
              </a:rPr>
              <a:t>1.2 network edge</a:t>
            </a:r>
          </a:p>
          <a:p>
            <a:pPr lvl="2" eaLnBrk="1" hangingPunct="1">
              <a:buClr>
                <a:srgbClr val="000099"/>
              </a:buClr>
              <a:buSzPct val="70000"/>
              <a:buFont typeface="Wingdings" panose="05000000000000000000" pitchFamily="2" charset="2"/>
              <a:buChar char="v"/>
            </a:pPr>
            <a:r>
              <a:rPr lang="en-US" altLang="zh-CN" sz="2400" dirty="0">
                <a:latin typeface="Gill Sans MT" panose="020B0502020104020203" pitchFamily="34" charset="0"/>
                <a:ea typeface="宋体" panose="02010600030101010101" pitchFamily="2" charset="-122"/>
              </a:rPr>
              <a:t>end systems, access networks, links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zh-CN" sz="2800" dirty="0">
                <a:ea typeface="宋体" panose="02010600030101010101" pitchFamily="2" charset="-122"/>
              </a:rPr>
              <a:t>1.3 network core</a:t>
            </a:r>
          </a:p>
          <a:p>
            <a:pPr lvl="2">
              <a:buClr>
                <a:srgbClr val="000099"/>
              </a:buClr>
              <a:buSzPct val="70000"/>
              <a:buFont typeface="Wingdings" panose="05000000000000000000" pitchFamily="2" charset="2"/>
              <a:buChar char="v"/>
            </a:pPr>
            <a:r>
              <a:rPr lang="en-US" altLang="zh-CN" sz="2400" dirty="0">
                <a:latin typeface="Gill Sans MT" panose="020B0502020104020203" pitchFamily="34" charset="0"/>
                <a:ea typeface="宋体" panose="02010600030101010101" pitchFamily="2" charset="-122"/>
              </a:rPr>
              <a:t>packet switching, circuit switching, network structure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zh-CN" sz="2800" dirty="0">
                <a:ea typeface="宋体" panose="02010600030101010101" pitchFamily="2" charset="-122"/>
              </a:rPr>
              <a:t>1.4 delay, loss, throughput in networks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zh-CN" sz="2800" dirty="0">
                <a:ea typeface="宋体" panose="02010600030101010101" pitchFamily="2" charset="-122"/>
              </a:rPr>
              <a:t>1.5 protocol layers, service models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zh-CN" sz="2800" dirty="0">
                <a:solidFill>
                  <a:srgbClr val="CC0000"/>
                </a:solidFill>
                <a:ea typeface="宋体" panose="02010600030101010101" pitchFamily="2" charset="-122"/>
              </a:rPr>
              <a:t>1.6 networks under attack: security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zh-CN" sz="2800" dirty="0">
                <a:ea typeface="宋体" panose="02010600030101010101" pitchFamily="2" charset="-122"/>
              </a:rPr>
              <a:t>1.7 history</a:t>
            </a:r>
          </a:p>
          <a:p>
            <a:pPr eaLnBrk="1" hangingPunct="1"/>
            <a:endParaRPr lang="en-US" altLang="zh-CN" dirty="0"/>
          </a:p>
        </p:txBody>
      </p:sp>
      <p:pic>
        <p:nvPicPr>
          <p:cNvPr id="133122" name="Picture 2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3451" y="1028700"/>
            <a:ext cx="4570413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145257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241300"/>
            <a:ext cx="7772400" cy="1143000"/>
          </a:xfrm>
        </p:spPr>
        <p:txBody>
          <a:bodyPr/>
          <a:lstStyle/>
          <a:p>
            <a:r>
              <a:rPr lang="en-US" altLang="zh-CN">
                <a:solidFill>
                  <a:srgbClr val="000099"/>
                </a:solidFill>
                <a:ea typeface="宋体" panose="02010600030101010101" pitchFamily="2" charset="-122"/>
              </a:rPr>
              <a:t>Chapter 1: Introduction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057400" y="1371600"/>
            <a:ext cx="3581400" cy="4648200"/>
          </a:xfrm>
        </p:spPr>
        <p:txBody>
          <a:bodyPr/>
          <a:lstStyle/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kumimoji="0" lang="en-US" altLang="zh-CN" u="sng" dirty="0">
                <a:solidFill>
                  <a:srgbClr val="FF0000"/>
                </a:solidFill>
                <a:ea typeface="宋体" panose="02010600030101010101" pitchFamily="2" charset="-122"/>
              </a:rPr>
              <a:t>Our goal:</a:t>
            </a:r>
            <a:r>
              <a:rPr kumimoji="0" lang="en-US" altLang="zh-CN" dirty="0">
                <a:ea typeface="宋体" panose="02010600030101010101" pitchFamily="2" charset="-122"/>
              </a:rPr>
              <a:t> </a:t>
            </a:r>
          </a:p>
          <a:p>
            <a:pPr>
              <a:lnSpc>
                <a:spcPct val="90000"/>
              </a:lnSpc>
              <a:buClr>
                <a:srgbClr val="000099"/>
              </a:buClr>
              <a:buSzPct val="75000"/>
              <a:buFont typeface="Wingdings" panose="05000000000000000000" pitchFamily="2" charset="2"/>
              <a:buChar char="v"/>
            </a:pPr>
            <a:r>
              <a:rPr lang="en-US" altLang="zh-CN" sz="2400" dirty="0">
                <a:ea typeface="宋体" panose="02010600030101010101" pitchFamily="2" charset="-122"/>
              </a:rPr>
              <a:t>get "feel" and terminology</a:t>
            </a:r>
          </a:p>
          <a:p>
            <a:pPr>
              <a:lnSpc>
                <a:spcPct val="90000"/>
              </a:lnSpc>
              <a:buClr>
                <a:srgbClr val="000099"/>
              </a:buClr>
              <a:buSzPct val="75000"/>
              <a:buFont typeface="Wingdings" panose="05000000000000000000" pitchFamily="2" charset="2"/>
              <a:buChar char="v"/>
            </a:pPr>
            <a:r>
              <a:rPr lang="en-US" altLang="zh-CN" sz="2400" dirty="0">
                <a:ea typeface="宋体" panose="02010600030101010101" pitchFamily="2" charset="-122"/>
              </a:rPr>
              <a:t>more depth, detail </a:t>
            </a:r>
            <a:r>
              <a:rPr lang="en-US" altLang="zh-CN" sz="2400" i="1" dirty="0">
                <a:ea typeface="宋体" panose="02010600030101010101" pitchFamily="2" charset="-122"/>
              </a:rPr>
              <a:t>later</a:t>
            </a:r>
            <a:r>
              <a:rPr lang="en-US" altLang="zh-CN" sz="2400" dirty="0">
                <a:ea typeface="宋体" panose="02010600030101010101" pitchFamily="2" charset="-122"/>
              </a:rPr>
              <a:t> in course</a:t>
            </a:r>
          </a:p>
          <a:p>
            <a:pPr>
              <a:lnSpc>
                <a:spcPct val="90000"/>
              </a:lnSpc>
              <a:buClr>
                <a:srgbClr val="000099"/>
              </a:buClr>
              <a:buSzPct val="75000"/>
              <a:buFont typeface="Wingdings" panose="05000000000000000000" pitchFamily="2" charset="2"/>
              <a:buChar char="v"/>
            </a:pPr>
            <a:r>
              <a:rPr lang="en-US" altLang="zh-CN" sz="2400" dirty="0">
                <a:ea typeface="宋体" panose="02010600030101010101" pitchFamily="2" charset="-122"/>
              </a:rPr>
              <a:t>approach:</a:t>
            </a:r>
          </a:p>
          <a:p>
            <a:pPr lvl="1">
              <a:lnSpc>
                <a:spcPct val="90000"/>
              </a:lnSpc>
              <a:buClr>
                <a:srgbClr val="000099"/>
              </a:buClr>
              <a:buSzPct val="85000"/>
              <a:buFont typeface="Wingdings" panose="05000000000000000000" pitchFamily="2" charset="2"/>
              <a:buChar char="§"/>
            </a:pPr>
            <a:r>
              <a:rPr kumimoji="0" lang="en-US" altLang="zh-CN" dirty="0">
                <a:ea typeface="宋体" panose="02010600030101010101" pitchFamily="2" charset="-122"/>
              </a:rPr>
              <a:t>use Internet as example</a:t>
            </a:r>
          </a:p>
          <a:p>
            <a:pPr lvl="1">
              <a:lnSpc>
                <a:spcPct val="90000"/>
              </a:lnSpc>
            </a:pPr>
            <a:endParaRPr lang="en-US" altLang="zh-CN" sz="2000" dirty="0">
              <a:ea typeface="宋体" panose="02010600030101010101" pitchFamily="2" charset="-122"/>
            </a:endParaRPr>
          </a:p>
        </p:txBody>
      </p:sp>
      <p:sp>
        <p:nvSpPr>
          <p:cNvPr id="18436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5638800" y="1371600"/>
            <a:ext cx="5029200" cy="5245100"/>
          </a:xfrm>
        </p:spPr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kumimoji="0" lang="en-US" altLang="zh-CN" u="sng" dirty="0">
                <a:solidFill>
                  <a:srgbClr val="FF0000"/>
                </a:solidFill>
                <a:ea typeface="宋体" panose="02010600030101010101" pitchFamily="2" charset="-122"/>
              </a:rPr>
              <a:t>Overview:</a:t>
            </a:r>
            <a:endParaRPr kumimoji="0" lang="en-US" altLang="zh-CN" dirty="0">
              <a:solidFill>
                <a:srgbClr val="FF0000"/>
              </a:solidFill>
              <a:ea typeface="宋体" panose="02010600030101010101" pitchFamily="2" charset="-122"/>
            </a:endParaRPr>
          </a:p>
          <a:p>
            <a:pPr>
              <a:buClr>
                <a:srgbClr val="000099"/>
              </a:buClr>
              <a:buSzPct val="75000"/>
              <a:buFont typeface="Wingdings" panose="05000000000000000000" pitchFamily="2" charset="2"/>
              <a:buChar char="v"/>
            </a:pPr>
            <a:r>
              <a:rPr lang="en-US" altLang="zh-CN" sz="2400" dirty="0">
                <a:ea typeface="宋体" panose="02010600030101010101" pitchFamily="2" charset="-122"/>
              </a:rPr>
              <a:t>what's the Internet?</a:t>
            </a:r>
          </a:p>
          <a:p>
            <a:pPr>
              <a:buClr>
                <a:srgbClr val="000099"/>
              </a:buClr>
              <a:buSzPct val="75000"/>
              <a:buFont typeface="Wingdings" panose="05000000000000000000" pitchFamily="2" charset="2"/>
              <a:buChar char="v"/>
            </a:pPr>
            <a:r>
              <a:rPr lang="en-US" altLang="zh-CN" sz="2400" dirty="0">
                <a:ea typeface="宋体" panose="02010600030101010101" pitchFamily="2" charset="-122"/>
              </a:rPr>
              <a:t>what's a protocol?</a:t>
            </a:r>
          </a:p>
          <a:p>
            <a:pPr>
              <a:buClr>
                <a:srgbClr val="000099"/>
              </a:buClr>
              <a:buSzPct val="75000"/>
              <a:buFont typeface="Wingdings" panose="05000000000000000000" pitchFamily="2" charset="2"/>
              <a:buChar char="v"/>
            </a:pPr>
            <a:r>
              <a:rPr lang="en-US" altLang="zh-CN" sz="2400" dirty="0">
                <a:ea typeface="宋体" panose="02010600030101010101" pitchFamily="2" charset="-122"/>
              </a:rPr>
              <a:t>network edge; hosts, access net, physical media</a:t>
            </a:r>
          </a:p>
          <a:p>
            <a:pPr>
              <a:buClr>
                <a:srgbClr val="000099"/>
              </a:buClr>
              <a:buSzPct val="75000"/>
              <a:buFont typeface="Wingdings" panose="05000000000000000000" pitchFamily="2" charset="2"/>
              <a:buChar char="v"/>
            </a:pPr>
            <a:r>
              <a:rPr lang="en-US" altLang="zh-CN" sz="2400" dirty="0">
                <a:ea typeface="宋体" panose="02010600030101010101" pitchFamily="2" charset="-122"/>
              </a:rPr>
              <a:t>network core: packet/circuit switching, Internet structure</a:t>
            </a:r>
          </a:p>
          <a:p>
            <a:pPr>
              <a:buClr>
                <a:srgbClr val="000099"/>
              </a:buClr>
              <a:buSzPct val="75000"/>
              <a:buFont typeface="Wingdings" panose="05000000000000000000" pitchFamily="2" charset="2"/>
              <a:buChar char="v"/>
            </a:pPr>
            <a:r>
              <a:rPr lang="en-US" altLang="zh-CN" sz="2400" dirty="0">
                <a:ea typeface="宋体" panose="02010600030101010101" pitchFamily="2" charset="-122"/>
              </a:rPr>
              <a:t>performance: loss, delay, throughput</a:t>
            </a:r>
          </a:p>
          <a:p>
            <a:pPr>
              <a:buClr>
                <a:srgbClr val="000099"/>
              </a:buClr>
              <a:buSzPct val="75000"/>
              <a:buFont typeface="Wingdings" panose="05000000000000000000" pitchFamily="2" charset="2"/>
              <a:buChar char="v"/>
            </a:pPr>
            <a:r>
              <a:rPr lang="en-US" altLang="zh-CN" sz="2400" dirty="0">
                <a:ea typeface="宋体" panose="02010600030101010101" pitchFamily="2" charset="-122"/>
              </a:rPr>
              <a:t>security</a:t>
            </a:r>
          </a:p>
          <a:p>
            <a:pPr>
              <a:buClr>
                <a:srgbClr val="000099"/>
              </a:buClr>
              <a:buSzPct val="75000"/>
              <a:buFont typeface="Wingdings" panose="05000000000000000000" pitchFamily="2" charset="2"/>
              <a:buChar char="v"/>
            </a:pPr>
            <a:r>
              <a:rPr lang="en-US" altLang="zh-CN" sz="2400" dirty="0">
                <a:ea typeface="宋体" panose="02010600030101010101" pitchFamily="2" charset="-122"/>
              </a:rPr>
              <a:t>protocol layers, service models</a:t>
            </a:r>
          </a:p>
          <a:p>
            <a:pPr>
              <a:buClr>
                <a:srgbClr val="000099"/>
              </a:buClr>
              <a:buSzPct val="75000"/>
              <a:buFont typeface="Wingdings" panose="05000000000000000000" pitchFamily="2" charset="2"/>
              <a:buChar char="v"/>
            </a:pPr>
            <a:r>
              <a:rPr lang="en-US" altLang="zh-CN" sz="2400" dirty="0">
                <a:ea typeface="宋体" panose="02010600030101010101" pitchFamily="2" charset="-122"/>
              </a:rPr>
              <a:t>history</a:t>
            </a:r>
          </a:p>
          <a:p>
            <a:pPr>
              <a:buFont typeface="Wingdings" panose="05000000000000000000" pitchFamily="2" charset="2"/>
              <a:buNone/>
            </a:pPr>
            <a:endParaRPr lang="en-US" altLang="zh-CN" sz="2400" dirty="0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9254757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69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904312" y="6656284"/>
            <a:ext cx="2680539" cy="18864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>
                <a:solidFill>
                  <a:schemeClr val="accent4"/>
                </a:solidFill>
                <a:latin typeface="Tahoma" panose="020B0604030504040204" pitchFamily="34" charset="0"/>
              </a:rPr>
              <a:t>1.6 networks under </a:t>
            </a:r>
            <a:r>
              <a:rPr lang="en-US" altLang="zh-CN" sz="1200" dirty="0">
                <a:solidFill>
                  <a:schemeClr val="accent2"/>
                </a:solidFill>
                <a:latin typeface="Tahoma" panose="020B0604030504040204" pitchFamily="34" charset="0"/>
              </a:rPr>
              <a:t>attack: security</a:t>
            </a:r>
          </a:p>
        </p:txBody>
      </p:sp>
      <p:sp>
        <p:nvSpPr>
          <p:cNvPr id="135173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24E27559-088C-491A-AA19-49905495ADE3}" type="slidenum">
              <a:rPr lang="en-US" altLang="zh-CN" sz="1200" smtClean="0">
                <a:solidFill>
                  <a:schemeClr val="accent4"/>
                </a:solidFill>
                <a:latin typeface="Tahoma" panose="020B0604030504040204" pitchFamily="34" charset="0"/>
              </a:rPr>
              <a:pPr/>
              <a:t>70</a:t>
            </a:fld>
            <a:endParaRPr lang="en-US" altLang="zh-CN" sz="1200" dirty="0">
              <a:solidFill>
                <a:schemeClr val="accent4"/>
              </a:solidFill>
              <a:latin typeface="Tahoma" panose="020B0604030504040204" pitchFamily="34" charset="0"/>
            </a:endParaRPr>
          </a:p>
        </p:txBody>
      </p:sp>
      <p:sp>
        <p:nvSpPr>
          <p:cNvPr id="135171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885355" y="72232"/>
            <a:ext cx="3791744" cy="1143000"/>
          </a:xfrm>
        </p:spPr>
        <p:txBody>
          <a:bodyPr/>
          <a:lstStyle/>
          <a:p>
            <a:pPr eaLnBrk="1" hangingPunct="1"/>
            <a:r>
              <a:rPr lang="en-US" altLang="zh-CN" dirty="0"/>
              <a:t>Network security</a:t>
            </a:r>
          </a:p>
        </p:txBody>
      </p:sp>
      <p:sp>
        <p:nvSpPr>
          <p:cNvPr id="148484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063552" y="1340768"/>
            <a:ext cx="7772400" cy="5119688"/>
          </a:xfrm>
        </p:spPr>
        <p:txBody>
          <a:bodyPr/>
          <a:lstStyle/>
          <a:p>
            <a:pPr>
              <a:buSzPct val="70000"/>
              <a:buFont typeface="Wingdings" panose="05000000000000000000" pitchFamily="2" charset="2"/>
              <a:buChar char="v"/>
            </a:pPr>
            <a:r>
              <a:rPr lang="en-US" altLang="zh-CN" dirty="0">
                <a:solidFill>
                  <a:srgbClr val="CC0000"/>
                </a:solidFill>
              </a:rPr>
              <a:t>field of network security:</a:t>
            </a:r>
          </a:p>
          <a:p>
            <a:pPr marL="682625" lvl="1" indent="-225425"/>
            <a:r>
              <a:rPr lang="en-US" altLang="zh-CN" dirty="0">
                <a:ea typeface="宋体" panose="02010600030101010101" pitchFamily="2" charset="-122"/>
              </a:rPr>
              <a:t>how bad guys can attack computer networks</a:t>
            </a:r>
          </a:p>
          <a:p>
            <a:pPr marL="682625" lvl="1" indent="-225425"/>
            <a:r>
              <a:rPr lang="en-US" altLang="zh-CN" dirty="0">
                <a:ea typeface="宋体" panose="02010600030101010101" pitchFamily="2" charset="-122"/>
              </a:rPr>
              <a:t>how we can defend networks against attacks</a:t>
            </a:r>
          </a:p>
          <a:p>
            <a:pPr marL="682625" lvl="1" indent="-225425"/>
            <a:r>
              <a:rPr lang="en-US" altLang="zh-CN" dirty="0">
                <a:ea typeface="宋体" panose="02010600030101010101" pitchFamily="2" charset="-122"/>
              </a:rPr>
              <a:t>how to design architectures that are immune to attacks</a:t>
            </a:r>
          </a:p>
          <a:p>
            <a:pPr>
              <a:buSzPct val="70000"/>
              <a:buFont typeface="Wingdings" panose="05000000000000000000" pitchFamily="2" charset="2"/>
              <a:buChar char="v"/>
            </a:pPr>
            <a:r>
              <a:rPr lang="en-US" altLang="zh-CN" dirty="0">
                <a:solidFill>
                  <a:srgbClr val="CC0000"/>
                </a:solidFill>
              </a:rPr>
              <a:t>Internet not originally designed with (much) security in mind</a:t>
            </a:r>
          </a:p>
          <a:p>
            <a:pPr marL="682625" lvl="1" indent="-225425"/>
            <a:r>
              <a:rPr lang="en-US" altLang="zh-CN" i="1" dirty="0">
                <a:ea typeface="宋体" panose="02010600030101010101" pitchFamily="2" charset="-122"/>
              </a:rPr>
              <a:t>original vision:</a:t>
            </a:r>
            <a:r>
              <a:rPr lang="en-US" altLang="zh-CN" dirty="0">
                <a:ea typeface="宋体" panose="02010600030101010101" pitchFamily="2" charset="-122"/>
              </a:rPr>
              <a:t> </a:t>
            </a:r>
            <a:r>
              <a:rPr lang="en-US" altLang="ja-JP" dirty="0">
                <a:ea typeface="MS PGothic" panose="020B0600070205080204" pitchFamily="34" charset="-128"/>
              </a:rPr>
              <a:t>"a group of mutually trusting users attached to a transparent network" </a:t>
            </a:r>
            <a:r>
              <a:rPr lang="en-US" altLang="ja-JP" dirty="0">
                <a:ea typeface="MS PGothic" panose="020B0600070205080204" pitchFamily="34" charset="-128"/>
                <a:sym typeface="Wingdings" panose="05000000000000000000" pitchFamily="2" charset="2"/>
              </a:rPr>
              <a:t></a:t>
            </a:r>
            <a:endParaRPr lang="en-US" altLang="ja-JP" dirty="0">
              <a:ea typeface="MS PGothic" panose="020B0600070205080204" pitchFamily="34" charset="-128"/>
            </a:endParaRPr>
          </a:p>
          <a:p>
            <a:pPr marL="682625" lvl="1" indent="-225425"/>
            <a:r>
              <a:rPr lang="en-US" altLang="zh-CN" dirty="0">
                <a:ea typeface="宋体" panose="02010600030101010101" pitchFamily="2" charset="-122"/>
              </a:rPr>
              <a:t>Internet protocol designers playing </a:t>
            </a:r>
            <a:r>
              <a:rPr lang="en-US" altLang="ja-JP" dirty="0">
                <a:ea typeface="MS PGothic" panose="020B0600070205080204" pitchFamily="34" charset="-128"/>
              </a:rPr>
              <a:t>"catch-up"</a:t>
            </a:r>
          </a:p>
          <a:p>
            <a:pPr marL="682625" lvl="1" indent="-225425"/>
            <a:r>
              <a:rPr lang="en-US" altLang="zh-CN" dirty="0">
                <a:ea typeface="宋体" panose="02010600030101010101" pitchFamily="2" charset="-122"/>
              </a:rPr>
              <a:t>security considerations in all layers!</a:t>
            </a:r>
          </a:p>
          <a:p>
            <a:pPr marL="287338" indent="-287338"/>
            <a:endParaRPr lang="en-US" altLang="zh-CN" dirty="0"/>
          </a:p>
        </p:txBody>
      </p:sp>
      <p:pic>
        <p:nvPicPr>
          <p:cNvPr id="135170" name="Picture 9" descr="underline_base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8651" y="892175"/>
            <a:ext cx="3549277" cy="1605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7718515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7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2604152F-5D40-4FB2-9C94-350B232EBDAC}" type="slidenum">
              <a:rPr lang="en-US" altLang="zh-CN" sz="1200" smtClean="0">
                <a:solidFill>
                  <a:schemeClr val="accent4"/>
                </a:solidFill>
                <a:latin typeface="Tahoma" panose="020B0604030504040204" pitchFamily="34" charset="0"/>
              </a:rPr>
              <a:pPr/>
              <a:t>71</a:t>
            </a:fld>
            <a:endParaRPr lang="en-US" altLang="zh-CN" sz="1200" dirty="0">
              <a:solidFill>
                <a:schemeClr val="accent4"/>
              </a:solidFill>
              <a:latin typeface="Tahoma" panose="020B0604030504040204" pitchFamily="34" charset="0"/>
            </a:endParaRPr>
          </a:p>
        </p:txBody>
      </p:sp>
      <p:sp>
        <p:nvSpPr>
          <p:cNvPr id="136195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415480" y="0"/>
            <a:ext cx="9524801" cy="11430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zh-CN" sz="3600" dirty="0"/>
              <a:t>Bad guys: put malware into hosts via Internet</a:t>
            </a:r>
          </a:p>
        </p:txBody>
      </p:sp>
      <p:sp>
        <p:nvSpPr>
          <p:cNvPr id="136196" name="Rectangle 4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1919536" y="1412776"/>
            <a:ext cx="7710488" cy="4772025"/>
          </a:xfrm>
        </p:spPr>
        <p:txBody>
          <a:bodyPr>
            <a:normAutofit fontScale="92500"/>
          </a:bodyPr>
          <a:lstStyle/>
          <a:p>
            <a:pPr marL="287338" indent="-287338">
              <a:spcBef>
                <a:spcPct val="50000"/>
              </a:spcBef>
            </a:pPr>
            <a:r>
              <a:rPr lang="en-US" altLang="zh-CN" dirty="0"/>
              <a:t>malware can get in host from:</a:t>
            </a:r>
            <a:endParaRPr lang="en-US" altLang="zh-CN" dirty="0">
              <a:solidFill>
                <a:srgbClr val="000099"/>
              </a:solidFill>
            </a:endParaRPr>
          </a:p>
          <a:p>
            <a:pPr marL="682625" lvl="1" indent="-225425">
              <a:spcBef>
                <a:spcPct val="50000"/>
              </a:spcBef>
            </a:pPr>
            <a:r>
              <a:rPr lang="en-US" altLang="zh-CN" i="1" dirty="0">
                <a:solidFill>
                  <a:srgbClr val="000099"/>
                </a:solidFill>
                <a:ea typeface="宋体" panose="02010600030101010101" pitchFamily="2" charset="-122"/>
              </a:rPr>
              <a:t>virus: </a:t>
            </a:r>
            <a:r>
              <a:rPr lang="en-US" altLang="zh-CN" dirty="0">
                <a:ea typeface="宋体" panose="02010600030101010101" pitchFamily="2" charset="-122"/>
              </a:rPr>
              <a:t>self-replicating infection by receiving/executing  object (e.g., e-mail attachment)</a:t>
            </a:r>
          </a:p>
          <a:p>
            <a:pPr marL="682625" lvl="1" indent="-225425">
              <a:spcBef>
                <a:spcPct val="50000"/>
              </a:spcBef>
            </a:pPr>
            <a:r>
              <a:rPr lang="en-US" altLang="zh-CN" i="1" dirty="0">
                <a:solidFill>
                  <a:srgbClr val="000099"/>
                </a:solidFill>
                <a:ea typeface="宋体" panose="02010600030101010101" pitchFamily="2" charset="-122"/>
              </a:rPr>
              <a:t>worm: </a:t>
            </a:r>
            <a:r>
              <a:rPr lang="en-US" altLang="zh-CN" dirty="0">
                <a:ea typeface="宋体" panose="02010600030101010101" pitchFamily="2" charset="-122"/>
              </a:rPr>
              <a:t>self-replicating infection by passively receiving object that gets itself executed</a:t>
            </a:r>
          </a:p>
          <a:p>
            <a:pPr marL="287338" indent="-287338">
              <a:spcBef>
                <a:spcPct val="50000"/>
              </a:spcBef>
            </a:pPr>
            <a:r>
              <a:rPr lang="en-US" altLang="zh-CN" dirty="0">
                <a:solidFill>
                  <a:srgbClr val="000099"/>
                </a:solidFill>
              </a:rPr>
              <a:t>spyware malware</a:t>
            </a:r>
            <a:r>
              <a:rPr lang="en-US" altLang="zh-CN" dirty="0"/>
              <a:t> can record keystrokes, web sites visited, upload info to collection site</a:t>
            </a:r>
          </a:p>
          <a:p>
            <a:pPr marL="287338" indent="-287338">
              <a:spcBef>
                <a:spcPct val="50000"/>
              </a:spcBef>
            </a:pPr>
            <a:r>
              <a:rPr lang="en-US" altLang="zh-CN" dirty="0"/>
              <a:t>infected host can be enrolled in  </a:t>
            </a:r>
            <a:r>
              <a:rPr lang="en-US" altLang="zh-CN" dirty="0">
                <a:solidFill>
                  <a:srgbClr val="000099"/>
                </a:solidFill>
              </a:rPr>
              <a:t>botnet,</a:t>
            </a:r>
            <a:r>
              <a:rPr lang="en-US" altLang="zh-CN" dirty="0"/>
              <a:t> used for spam. </a:t>
            </a:r>
            <a:r>
              <a:rPr lang="en-US" altLang="zh-CN" dirty="0" err="1"/>
              <a:t>DDoS</a:t>
            </a:r>
            <a:r>
              <a:rPr lang="en-US" altLang="zh-CN" dirty="0"/>
              <a:t> attacks</a:t>
            </a:r>
          </a:p>
        </p:txBody>
      </p:sp>
      <p:pic>
        <p:nvPicPr>
          <p:cNvPr id="136194" name="Picture 8" descr="underline_bas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5480" y="908720"/>
            <a:ext cx="9433048" cy="197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904312" y="6656284"/>
            <a:ext cx="2680539" cy="18864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>
                <a:solidFill>
                  <a:schemeClr val="accent4"/>
                </a:solidFill>
                <a:latin typeface="Tahoma" panose="020B0604030504040204" pitchFamily="34" charset="0"/>
              </a:rPr>
              <a:t>1.6 networks under </a:t>
            </a:r>
            <a:r>
              <a:rPr lang="en-US" altLang="zh-CN" sz="1200" dirty="0">
                <a:solidFill>
                  <a:schemeClr val="accent2"/>
                </a:solidFill>
                <a:latin typeface="Tahoma" panose="020B0604030504040204" pitchFamily="34" charset="0"/>
              </a:rPr>
              <a:t>attack: security</a:t>
            </a:r>
          </a:p>
        </p:txBody>
      </p:sp>
    </p:spTree>
    <p:extLst>
      <p:ext uri="{BB962C8B-B14F-4D97-AF65-F5344CB8AC3E}">
        <p14:creationId xmlns:p14="http://schemas.microsoft.com/office/powerpoint/2010/main" val="369809095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4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1A79E583-E6E6-49D5-BEF1-2E94D65E6571}" type="slidenum">
              <a:rPr lang="en-US" altLang="zh-CN" sz="1200" smtClean="0">
                <a:solidFill>
                  <a:schemeClr val="accent4"/>
                </a:solidFill>
                <a:latin typeface="Tahoma" panose="020B0604030504040204" pitchFamily="34" charset="0"/>
              </a:rPr>
              <a:pPr/>
              <a:t>72</a:t>
            </a:fld>
            <a:endParaRPr lang="en-US" altLang="zh-CN" sz="1200" dirty="0">
              <a:solidFill>
                <a:schemeClr val="accent4"/>
              </a:solidFill>
              <a:latin typeface="Tahoma" panose="020B0604030504040204" pitchFamily="34" charset="0"/>
            </a:endParaRPr>
          </a:p>
        </p:txBody>
      </p:sp>
      <p:sp>
        <p:nvSpPr>
          <p:cNvPr id="137220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878013" y="1184798"/>
            <a:ext cx="8132763" cy="1171575"/>
          </a:xfrm>
        </p:spPr>
        <p:txBody>
          <a:bodyPr>
            <a:normAutofit fontScale="85000" lnSpcReduction="10000"/>
          </a:bodyPr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i="1" dirty="0">
                <a:solidFill>
                  <a:srgbClr val="CC0000"/>
                </a:solidFill>
              </a:rPr>
              <a:t>Denial of Service (</a:t>
            </a:r>
            <a:r>
              <a:rPr lang="en-US" altLang="zh-CN" i="1" dirty="0" err="1">
                <a:solidFill>
                  <a:srgbClr val="CC0000"/>
                </a:solidFill>
              </a:rPr>
              <a:t>DoS</a:t>
            </a:r>
            <a:r>
              <a:rPr lang="en-US" altLang="zh-CN" i="1" dirty="0">
                <a:solidFill>
                  <a:srgbClr val="CC0000"/>
                </a:solidFill>
              </a:rPr>
              <a:t>):</a:t>
            </a:r>
            <a:r>
              <a:rPr lang="en-US" altLang="zh-CN" dirty="0"/>
              <a:t> attackers make resources (server, bandwidth) unavailable to legitimate traffic by overwhelming resource with bogus traffic</a:t>
            </a:r>
          </a:p>
        </p:txBody>
      </p:sp>
      <p:grpSp>
        <p:nvGrpSpPr>
          <p:cNvPr id="137218" name="Group 131"/>
          <p:cNvGrpSpPr>
            <a:grpSpLocks/>
          </p:cNvGrpSpPr>
          <p:nvPr/>
        </p:nvGrpSpPr>
        <p:grpSpPr bwMode="auto">
          <a:xfrm flipH="1">
            <a:off x="7240588" y="3614739"/>
            <a:ext cx="735012" cy="681037"/>
            <a:chOff x="-44" y="1473"/>
            <a:chExt cx="981" cy="1105"/>
          </a:xfrm>
        </p:grpSpPr>
        <p:pic>
          <p:nvPicPr>
            <p:cNvPr id="137319" name="Picture 132" descr="desktop_computer_stylized_medium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7320" name="Freeform 133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3" name="Group 186"/>
          <p:cNvGrpSpPr>
            <a:grpSpLocks/>
          </p:cNvGrpSpPr>
          <p:nvPr/>
        </p:nvGrpSpPr>
        <p:grpSpPr bwMode="auto">
          <a:xfrm>
            <a:off x="7781929" y="3857626"/>
            <a:ext cx="957263" cy="1263650"/>
            <a:chOff x="5069" y="1396"/>
            <a:chExt cx="603" cy="796"/>
          </a:xfrm>
        </p:grpSpPr>
        <p:grpSp>
          <p:nvGrpSpPr>
            <p:cNvPr id="137286" name="Group 153"/>
            <p:cNvGrpSpPr>
              <a:grpSpLocks/>
            </p:cNvGrpSpPr>
            <p:nvPr/>
          </p:nvGrpSpPr>
          <p:grpSpPr bwMode="auto">
            <a:xfrm>
              <a:off x="5200" y="1396"/>
              <a:ext cx="258" cy="574"/>
              <a:chOff x="4140" y="429"/>
              <a:chExt cx="1425" cy="2396"/>
            </a:xfrm>
          </p:grpSpPr>
          <p:sp>
            <p:nvSpPr>
              <p:cNvPr id="137287" name="Freeform 154"/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3 w 354"/>
                  <a:gd name="T1" fmla="*/ 0 h 2742"/>
                  <a:gd name="T2" fmla="*/ 15 w 354"/>
                  <a:gd name="T3" fmla="*/ 27 h 2742"/>
                  <a:gd name="T4" fmla="*/ 15 w 354"/>
                  <a:gd name="T5" fmla="*/ 205 h 2742"/>
                  <a:gd name="T6" fmla="*/ 0 w 354"/>
                  <a:gd name="T7" fmla="*/ 215 h 2742"/>
                  <a:gd name="T8" fmla="*/ 3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7288" name="Rectangle 155"/>
              <p:cNvSpPr>
                <a:spLocks noChangeArrowheads="1"/>
              </p:cNvSpPr>
              <p:nvPr/>
            </p:nvSpPr>
            <p:spPr bwMode="auto">
              <a:xfrm>
                <a:off x="4206" y="429"/>
                <a:ext cx="1049" cy="2283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7289" name="Freeform 156"/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9 w 211"/>
                  <a:gd name="T3" fmla="*/ 18 h 2537"/>
                  <a:gd name="T4" fmla="*/ 2 w 211"/>
                  <a:gd name="T5" fmla="*/ 196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7290" name="Freeform 157"/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1 h 226"/>
                  <a:gd name="T4" fmla="*/ 14 w 328"/>
                  <a:gd name="T5" fmla="*/ 19 h 226"/>
                  <a:gd name="T6" fmla="*/ 0 w 328"/>
                  <a:gd name="T7" fmla="*/ 8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7291" name="Rectangle 158"/>
              <p:cNvSpPr>
                <a:spLocks noChangeArrowheads="1"/>
              </p:cNvSpPr>
              <p:nvPr/>
            </p:nvSpPr>
            <p:spPr bwMode="auto">
              <a:xfrm>
                <a:off x="4212" y="692"/>
                <a:ext cx="597" cy="50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137292" name="Group 159"/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137317" name="AutoShape 160"/>
                <p:cNvSpPr>
                  <a:spLocks noChangeArrowheads="1"/>
                </p:cNvSpPr>
                <p:nvPr/>
              </p:nvSpPr>
              <p:spPr bwMode="auto">
                <a:xfrm>
                  <a:off x="612" y="2567"/>
                  <a:ext cx="724" cy="14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137318" name="AutoShape 161"/>
                <p:cNvSpPr>
                  <a:spLocks noChangeArrowheads="1"/>
                </p:cNvSpPr>
                <p:nvPr/>
              </p:nvSpPr>
              <p:spPr bwMode="auto">
                <a:xfrm>
                  <a:off x="626" y="2583"/>
                  <a:ext cx="689" cy="108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137293" name="Rectangle 162"/>
              <p:cNvSpPr>
                <a:spLocks noChangeArrowheads="1"/>
              </p:cNvSpPr>
              <p:nvPr/>
            </p:nvSpPr>
            <p:spPr bwMode="auto">
              <a:xfrm>
                <a:off x="4223" y="1018"/>
                <a:ext cx="597" cy="50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137294" name="Group 163"/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137315" name="AutoShape 164"/>
                <p:cNvSpPr>
                  <a:spLocks noChangeArrowheads="1"/>
                </p:cNvSpPr>
                <p:nvPr/>
              </p:nvSpPr>
              <p:spPr bwMode="auto">
                <a:xfrm>
                  <a:off x="615" y="2566"/>
                  <a:ext cx="724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137316" name="AutoShape 165"/>
                <p:cNvSpPr>
                  <a:spLocks noChangeArrowheads="1"/>
                </p:cNvSpPr>
                <p:nvPr/>
              </p:nvSpPr>
              <p:spPr bwMode="auto">
                <a:xfrm>
                  <a:off x="628" y="2584"/>
                  <a:ext cx="689" cy="10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137295" name="Rectangle 166"/>
              <p:cNvSpPr>
                <a:spLocks noChangeArrowheads="1"/>
              </p:cNvSpPr>
              <p:nvPr/>
            </p:nvSpPr>
            <p:spPr bwMode="auto">
              <a:xfrm>
                <a:off x="4217" y="1360"/>
                <a:ext cx="597" cy="4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7296" name="Rectangle 167"/>
              <p:cNvSpPr>
                <a:spLocks noChangeArrowheads="1"/>
              </p:cNvSpPr>
              <p:nvPr/>
            </p:nvSpPr>
            <p:spPr bwMode="auto">
              <a:xfrm>
                <a:off x="4228" y="1656"/>
                <a:ext cx="597" cy="4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137297" name="Group 168"/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137313" name="AutoShape 169"/>
                <p:cNvSpPr>
                  <a:spLocks noChangeArrowheads="1"/>
                </p:cNvSpPr>
                <p:nvPr/>
              </p:nvSpPr>
              <p:spPr bwMode="auto">
                <a:xfrm>
                  <a:off x="616" y="2568"/>
                  <a:ext cx="722" cy="13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137314" name="AutoShape 170"/>
                <p:cNvSpPr>
                  <a:spLocks noChangeArrowheads="1"/>
                </p:cNvSpPr>
                <p:nvPr/>
              </p:nvSpPr>
              <p:spPr bwMode="auto">
                <a:xfrm>
                  <a:off x="630" y="2583"/>
                  <a:ext cx="688" cy="108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137298" name="Freeform 171"/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0 h 226"/>
                  <a:gd name="T4" fmla="*/ 14 w 328"/>
                  <a:gd name="T5" fmla="*/ 17 h 226"/>
                  <a:gd name="T6" fmla="*/ 0 w 328"/>
                  <a:gd name="T7" fmla="*/ 7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137299" name="Group 172"/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137311" name="AutoShape 173"/>
                <p:cNvSpPr>
                  <a:spLocks noChangeArrowheads="1"/>
                </p:cNvSpPr>
                <p:nvPr/>
              </p:nvSpPr>
              <p:spPr bwMode="auto">
                <a:xfrm>
                  <a:off x="611" y="2567"/>
                  <a:ext cx="729" cy="13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137312" name="AutoShape 174"/>
                <p:cNvSpPr>
                  <a:spLocks noChangeArrowheads="1"/>
                </p:cNvSpPr>
                <p:nvPr/>
              </p:nvSpPr>
              <p:spPr bwMode="auto">
                <a:xfrm>
                  <a:off x="625" y="2584"/>
                  <a:ext cx="695" cy="100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137300" name="Rectangle 175"/>
              <p:cNvSpPr>
                <a:spLocks noChangeArrowheads="1"/>
              </p:cNvSpPr>
              <p:nvPr/>
            </p:nvSpPr>
            <p:spPr bwMode="auto">
              <a:xfrm>
                <a:off x="5250" y="429"/>
                <a:ext cx="66" cy="2287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7301" name="Freeform 176"/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14 w 296"/>
                  <a:gd name="T3" fmla="*/ 10 h 256"/>
                  <a:gd name="T4" fmla="*/ 14 w 296"/>
                  <a:gd name="T5" fmla="*/ 19 h 256"/>
                  <a:gd name="T6" fmla="*/ 0 w 296"/>
                  <a:gd name="T7" fmla="*/ 7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7302" name="Freeform 177"/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14 w 304"/>
                  <a:gd name="T3" fmla="*/ 13 h 288"/>
                  <a:gd name="T4" fmla="*/ 13 w 304"/>
                  <a:gd name="T5" fmla="*/ 23 h 288"/>
                  <a:gd name="T6" fmla="*/ 2 w 304"/>
                  <a:gd name="T7" fmla="*/ 10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7303" name="Oval 178"/>
              <p:cNvSpPr>
                <a:spLocks noChangeArrowheads="1"/>
              </p:cNvSpPr>
              <p:nvPr/>
            </p:nvSpPr>
            <p:spPr bwMode="auto">
              <a:xfrm>
                <a:off x="5515" y="2612"/>
                <a:ext cx="50" cy="96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7304" name="Freeform 179"/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9 h 240"/>
                  <a:gd name="T2" fmla="*/ 2 w 306"/>
                  <a:gd name="T3" fmla="*/ 19 h 240"/>
                  <a:gd name="T4" fmla="*/ 14 w 306"/>
                  <a:gd name="T5" fmla="*/ 9 h 240"/>
                  <a:gd name="T6" fmla="*/ 14 w 306"/>
                  <a:gd name="T7" fmla="*/ 0 h 240"/>
                  <a:gd name="T8" fmla="*/ 0 w 306"/>
                  <a:gd name="T9" fmla="*/ 9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7305" name="AutoShape 180"/>
              <p:cNvSpPr>
                <a:spLocks noChangeArrowheads="1"/>
              </p:cNvSpPr>
              <p:nvPr/>
            </p:nvSpPr>
            <p:spPr bwMode="auto">
              <a:xfrm>
                <a:off x="4140" y="2679"/>
                <a:ext cx="1199" cy="146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7306" name="AutoShape 181"/>
              <p:cNvSpPr>
                <a:spLocks noChangeArrowheads="1"/>
              </p:cNvSpPr>
              <p:nvPr/>
            </p:nvSpPr>
            <p:spPr bwMode="auto">
              <a:xfrm>
                <a:off x="4206" y="2712"/>
                <a:ext cx="1072" cy="7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7307" name="Oval 182"/>
              <p:cNvSpPr>
                <a:spLocks noChangeArrowheads="1"/>
              </p:cNvSpPr>
              <p:nvPr/>
            </p:nvSpPr>
            <p:spPr bwMode="auto">
              <a:xfrm>
                <a:off x="4306" y="2383"/>
                <a:ext cx="160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7308" name="Oval 183"/>
              <p:cNvSpPr>
                <a:spLocks noChangeArrowheads="1"/>
              </p:cNvSpPr>
              <p:nvPr/>
            </p:nvSpPr>
            <p:spPr bwMode="auto">
              <a:xfrm>
                <a:off x="4488" y="2383"/>
                <a:ext cx="160" cy="146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/>
                <a:endParaRPr lang="zh-CN" altLang="zh-CN" sz="180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7309" name="Oval 184"/>
              <p:cNvSpPr>
                <a:spLocks noChangeArrowheads="1"/>
              </p:cNvSpPr>
              <p:nvPr/>
            </p:nvSpPr>
            <p:spPr bwMode="auto">
              <a:xfrm>
                <a:off x="4665" y="2383"/>
                <a:ext cx="155" cy="138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7310" name="Rectangle 185"/>
              <p:cNvSpPr>
                <a:spLocks noChangeArrowheads="1"/>
              </p:cNvSpPr>
              <p:nvPr/>
            </p:nvSpPr>
            <p:spPr bwMode="auto">
              <a:xfrm>
                <a:off x="5062" y="1836"/>
                <a:ext cx="83" cy="760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137285" name="Text Box 21"/>
            <p:cNvSpPr txBox="1">
              <a:spLocks noChangeArrowheads="1"/>
            </p:cNvSpPr>
            <p:nvPr/>
          </p:nvSpPr>
          <p:spPr bwMode="auto">
            <a:xfrm>
              <a:off x="5069" y="1940"/>
              <a:ext cx="603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sz="2000" dirty="0">
                  <a:solidFill>
                    <a:srgbClr val="000099"/>
                  </a:solidFill>
                  <a:latin typeface="Comic Sans MS" panose="030F0702030302020204" pitchFamily="66" charset="0"/>
                </a:rPr>
                <a:t>target</a:t>
              </a:r>
            </a:p>
          </p:txBody>
        </p:sp>
      </p:grpSp>
      <p:sp>
        <p:nvSpPr>
          <p:cNvPr id="281604" name="Rectangle 4"/>
          <p:cNvSpPr>
            <a:spLocks noChangeArrowheads="1"/>
          </p:cNvSpPr>
          <p:nvPr/>
        </p:nvSpPr>
        <p:spPr bwMode="auto">
          <a:xfrm>
            <a:off x="1878013" y="2652713"/>
            <a:ext cx="41148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57200" indent="-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2"/>
              <a:buNone/>
            </a:pPr>
            <a:r>
              <a:rPr lang="en-US" altLang="zh-CN">
                <a:solidFill>
                  <a:srgbClr val="000099"/>
                </a:solidFill>
                <a:latin typeface="Comic Sans MS" panose="030F0702030302020204" pitchFamily="66" charset="0"/>
              </a:rPr>
              <a:t>1. select target</a:t>
            </a:r>
          </a:p>
        </p:txBody>
      </p:sp>
      <p:sp>
        <p:nvSpPr>
          <p:cNvPr id="281605" name="Rectangle 5"/>
          <p:cNvSpPr>
            <a:spLocks noChangeArrowheads="1"/>
          </p:cNvSpPr>
          <p:nvPr/>
        </p:nvSpPr>
        <p:spPr bwMode="auto">
          <a:xfrm>
            <a:off x="1857733" y="3181754"/>
            <a:ext cx="3877904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57200" indent="-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2"/>
              <a:buNone/>
            </a:pPr>
            <a:r>
              <a:rPr lang="en-US" altLang="zh-CN" dirty="0">
                <a:solidFill>
                  <a:srgbClr val="000099"/>
                </a:solidFill>
                <a:latin typeface="Comic Sans MS" panose="030F0702030302020204" pitchFamily="66" charset="0"/>
              </a:rPr>
              <a:t>2. break into hosts around the network (see botnet)</a:t>
            </a:r>
          </a:p>
          <a:p>
            <a: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2"/>
              <a:buAutoNum type="arabicPeriod" startAt="2"/>
            </a:pPr>
            <a:endParaRPr lang="en-US" altLang="zh-CN" dirty="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281606" name="Rectangle 6"/>
          <p:cNvSpPr>
            <a:spLocks noChangeArrowheads="1"/>
          </p:cNvSpPr>
          <p:nvPr/>
        </p:nvSpPr>
        <p:spPr bwMode="auto">
          <a:xfrm>
            <a:off x="1851821" y="4243261"/>
            <a:ext cx="4241004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57200" indent="-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2"/>
              <a:buNone/>
            </a:pPr>
            <a:r>
              <a:rPr lang="en-US" altLang="zh-CN" dirty="0">
                <a:solidFill>
                  <a:srgbClr val="000099"/>
                </a:solidFill>
                <a:latin typeface="Comic Sans MS" panose="030F0702030302020204" pitchFamily="66" charset="0"/>
              </a:rPr>
              <a:t>3. send packets to target from compromised hosts</a:t>
            </a:r>
          </a:p>
        </p:txBody>
      </p:sp>
      <p:sp>
        <p:nvSpPr>
          <p:cNvPr id="137224" name="Rectangle 2"/>
          <p:cNvSpPr>
            <a:spLocks noChangeArrowheads="1"/>
          </p:cNvSpPr>
          <p:nvPr/>
        </p:nvSpPr>
        <p:spPr bwMode="auto">
          <a:xfrm>
            <a:off x="1812926" y="146050"/>
            <a:ext cx="8435975" cy="839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CN" sz="3600">
                <a:solidFill>
                  <a:srgbClr val="000099"/>
                </a:solidFill>
                <a:latin typeface="Gill Sans MT" panose="020B0502020104020203" pitchFamily="34" charset="0"/>
              </a:rPr>
              <a:t>Bad guys: </a:t>
            </a:r>
            <a:r>
              <a:rPr lang="en-US" altLang="zh-CN" sz="3200">
                <a:solidFill>
                  <a:srgbClr val="000099"/>
                </a:solidFill>
                <a:latin typeface="Gill Sans MT" panose="020B0502020104020203" pitchFamily="34" charset="0"/>
              </a:rPr>
              <a:t>attack server, network infrastructure</a:t>
            </a:r>
          </a:p>
        </p:txBody>
      </p:sp>
      <p:grpSp>
        <p:nvGrpSpPr>
          <p:cNvPr id="9" name="Group 152"/>
          <p:cNvGrpSpPr>
            <a:grpSpLocks/>
          </p:cNvGrpSpPr>
          <p:nvPr/>
        </p:nvGrpSpPr>
        <p:grpSpPr bwMode="auto">
          <a:xfrm>
            <a:off x="6570664" y="3152775"/>
            <a:ext cx="2720975" cy="2674938"/>
            <a:chOff x="-262" y="2555"/>
            <a:chExt cx="1714" cy="1685"/>
          </a:xfrm>
        </p:grpSpPr>
        <p:sp>
          <p:nvSpPr>
            <p:cNvPr id="137283" name="Line 71"/>
            <p:cNvSpPr>
              <a:spLocks noChangeShapeType="1"/>
            </p:cNvSpPr>
            <p:nvPr/>
          </p:nvSpPr>
          <p:spPr bwMode="auto">
            <a:xfrm flipV="1">
              <a:off x="494" y="3582"/>
              <a:ext cx="198" cy="658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7275" name="Line 63"/>
            <p:cNvSpPr>
              <a:spLocks noChangeShapeType="1"/>
            </p:cNvSpPr>
            <p:nvPr/>
          </p:nvSpPr>
          <p:spPr bwMode="auto">
            <a:xfrm flipV="1">
              <a:off x="160" y="3261"/>
              <a:ext cx="436" cy="166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7276" name="Line 64"/>
            <p:cNvSpPr>
              <a:spLocks noChangeShapeType="1"/>
            </p:cNvSpPr>
            <p:nvPr/>
          </p:nvSpPr>
          <p:spPr bwMode="auto">
            <a:xfrm flipV="1">
              <a:off x="413" y="3470"/>
              <a:ext cx="226" cy="324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7277" name="Line 65"/>
            <p:cNvSpPr>
              <a:spLocks noChangeShapeType="1"/>
            </p:cNvSpPr>
            <p:nvPr/>
          </p:nvSpPr>
          <p:spPr bwMode="auto">
            <a:xfrm flipH="1" flipV="1">
              <a:off x="857" y="3410"/>
              <a:ext cx="595" cy="456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7278" name="Line 66"/>
            <p:cNvSpPr>
              <a:spLocks noChangeShapeType="1"/>
            </p:cNvSpPr>
            <p:nvPr/>
          </p:nvSpPr>
          <p:spPr bwMode="auto">
            <a:xfrm>
              <a:off x="735" y="2555"/>
              <a:ext cx="16" cy="460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7279" name="Line 67"/>
            <p:cNvSpPr>
              <a:spLocks noChangeShapeType="1"/>
            </p:cNvSpPr>
            <p:nvPr/>
          </p:nvSpPr>
          <p:spPr bwMode="auto">
            <a:xfrm flipH="1">
              <a:off x="829" y="3011"/>
              <a:ext cx="473" cy="181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7280" name="Line 68"/>
            <p:cNvSpPr>
              <a:spLocks noChangeShapeType="1"/>
            </p:cNvSpPr>
            <p:nvPr/>
          </p:nvSpPr>
          <p:spPr bwMode="auto">
            <a:xfrm>
              <a:off x="-262" y="3083"/>
              <a:ext cx="879" cy="111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7281" name="Line 69"/>
            <p:cNvSpPr>
              <a:spLocks noChangeShapeType="1"/>
            </p:cNvSpPr>
            <p:nvPr/>
          </p:nvSpPr>
          <p:spPr bwMode="auto">
            <a:xfrm flipV="1">
              <a:off x="-201" y="3362"/>
              <a:ext cx="800" cy="649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7282" name="Line 70"/>
            <p:cNvSpPr>
              <a:spLocks noChangeShapeType="1"/>
            </p:cNvSpPr>
            <p:nvPr/>
          </p:nvSpPr>
          <p:spPr bwMode="auto">
            <a:xfrm flipH="1">
              <a:off x="852" y="2623"/>
              <a:ext cx="352" cy="398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7284" name="Line 72"/>
            <p:cNvSpPr>
              <a:spLocks noChangeShapeType="1"/>
            </p:cNvSpPr>
            <p:nvPr/>
          </p:nvSpPr>
          <p:spPr bwMode="auto">
            <a:xfrm>
              <a:off x="162" y="2738"/>
              <a:ext cx="416" cy="258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pic>
        <p:nvPicPr>
          <p:cNvPr id="137226" name="Picture 112" descr="underline_bas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9289" y="763588"/>
            <a:ext cx="7729537" cy="19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37227" name="Group 113"/>
          <p:cNvGrpSpPr>
            <a:grpSpLocks/>
          </p:cNvGrpSpPr>
          <p:nvPr/>
        </p:nvGrpSpPr>
        <p:grpSpPr bwMode="auto">
          <a:xfrm flipH="1">
            <a:off x="8736013" y="2792414"/>
            <a:ext cx="735012" cy="681037"/>
            <a:chOff x="-44" y="1473"/>
            <a:chExt cx="981" cy="1105"/>
          </a:xfrm>
        </p:grpSpPr>
        <p:pic>
          <p:nvPicPr>
            <p:cNvPr id="137273" name="Picture 114" descr="desktop_computer_stylized_medium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7274" name="Freeform 115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137228" name="Group 116"/>
          <p:cNvGrpSpPr>
            <a:grpSpLocks/>
          </p:cNvGrpSpPr>
          <p:nvPr/>
        </p:nvGrpSpPr>
        <p:grpSpPr bwMode="auto">
          <a:xfrm flipH="1">
            <a:off x="9023351" y="3629025"/>
            <a:ext cx="735013" cy="681038"/>
            <a:chOff x="-44" y="1473"/>
            <a:chExt cx="981" cy="1105"/>
          </a:xfrm>
        </p:grpSpPr>
        <p:pic>
          <p:nvPicPr>
            <p:cNvPr id="137271" name="Picture 117" descr="desktop_computer_stylized_medium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7272" name="Freeform 118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137229" name="Group 119"/>
          <p:cNvGrpSpPr>
            <a:grpSpLocks/>
          </p:cNvGrpSpPr>
          <p:nvPr/>
        </p:nvGrpSpPr>
        <p:grpSpPr bwMode="auto">
          <a:xfrm flipH="1">
            <a:off x="9082088" y="4330700"/>
            <a:ext cx="735012" cy="681038"/>
            <a:chOff x="-44" y="1473"/>
            <a:chExt cx="981" cy="1105"/>
          </a:xfrm>
        </p:grpSpPr>
        <p:pic>
          <p:nvPicPr>
            <p:cNvPr id="137269" name="Picture 120" descr="desktop_computer_stylized_medium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7270" name="Freeform 121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137230" name="Group 122"/>
          <p:cNvGrpSpPr>
            <a:grpSpLocks/>
          </p:cNvGrpSpPr>
          <p:nvPr/>
        </p:nvGrpSpPr>
        <p:grpSpPr bwMode="auto">
          <a:xfrm flipH="1">
            <a:off x="9118601" y="5111750"/>
            <a:ext cx="735013" cy="681038"/>
            <a:chOff x="-44" y="1473"/>
            <a:chExt cx="981" cy="1105"/>
          </a:xfrm>
        </p:grpSpPr>
        <p:pic>
          <p:nvPicPr>
            <p:cNvPr id="137267" name="Picture 123" descr="desktop_computer_stylized_medium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7268" name="Freeform 124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137231" name="Group 125"/>
          <p:cNvGrpSpPr>
            <a:grpSpLocks/>
          </p:cNvGrpSpPr>
          <p:nvPr/>
        </p:nvGrpSpPr>
        <p:grpSpPr bwMode="auto">
          <a:xfrm flipH="1">
            <a:off x="7773988" y="2921000"/>
            <a:ext cx="735012" cy="681038"/>
            <a:chOff x="-44" y="1473"/>
            <a:chExt cx="981" cy="1105"/>
          </a:xfrm>
        </p:grpSpPr>
        <p:pic>
          <p:nvPicPr>
            <p:cNvPr id="137265" name="Picture 126" descr="desktop_computer_stylized_medium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7266" name="Freeform 127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137232" name="Group 128"/>
          <p:cNvGrpSpPr>
            <a:grpSpLocks/>
          </p:cNvGrpSpPr>
          <p:nvPr/>
        </p:nvGrpSpPr>
        <p:grpSpPr bwMode="auto">
          <a:xfrm flipH="1">
            <a:off x="6769101" y="2982914"/>
            <a:ext cx="735013" cy="681037"/>
            <a:chOff x="-44" y="1473"/>
            <a:chExt cx="981" cy="1105"/>
          </a:xfrm>
        </p:grpSpPr>
        <p:pic>
          <p:nvPicPr>
            <p:cNvPr id="137263" name="Picture 129" descr="desktop_computer_stylized_medium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7264" name="Freeform 130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137233" name="Group 134"/>
          <p:cNvGrpSpPr>
            <a:grpSpLocks/>
          </p:cNvGrpSpPr>
          <p:nvPr/>
        </p:nvGrpSpPr>
        <p:grpSpPr bwMode="auto">
          <a:xfrm flipH="1">
            <a:off x="6053138" y="3687764"/>
            <a:ext cx="735012" cy="681037"/>
            <a:chOff x="-44" y="1473"/>
            <a:chExt cx="981" cy="1105"/>
          </a:xfrm>
        </p:grpSpPr>
        <p:pic>
          <p:nvPicPr>
            <p:cNvPr id="137261" name="Picture 135" descr="desktop_computer_stylized_medium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7262" name="Freeform 136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137234" name="Group 137"/>
          <p:cNvGrpSpPr>
            <a:grpSpLocks/>
          </p:cNvGrpSpPr>
          <p:nvPr/>
        </p:nvGrpSpPr>
        <p:grpSpPr bwMode="auto">
          <a:xfrm flipH="1">
            <a:off x="6684963" y="4422775"/>
            <a:ext cx="735012" cy="681038"/>
            <a:chOff x="-44" y="1473"/>
            <a:chExt cx="981" cy="1105"/>
          </a:xfrm>
        </p:grpSpPr>
        <p:pic>
          <p:nvPicPr>
            <p:cNvPr id="137259" name="Picture 138" descr="desktop_computer_stylized_medium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7260" name="Freeform 139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137235" name="Group 140"/>
          <p:cNvGrpSpPr>
            <a:grpSpLocks/>
          </p:cNvGrpSpPr>
          <p:nvPr/>
        </p:nvGrpSpPr>
        <p:grpSpPr bwMode="auto">
          <a:xfrm flipH="1">
            <a:off x="7215188" y="5032375"/>
            <a:ext cx="735012" cy="681038"/>
            <a:chOff x="-44" y="1473"/>
            <a:chExt cx="981" cy="1105"/>
          </a:xfrm>
        </p:grpSpPr>
        <p:pic>
          <p:nvPicPr>
            <p:cNvPr id="137257" name="Picture 141" descr="desktop_computer_stylized_medium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7258" name="Freeform 142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137236" name="Group 143"/>
          <p:cNvGrpSpPr>
            <a:grpSpLocks/>
          </p:cNvGrpSpPr>
          <p:nvPr/>
        </p:nvGrpSpPr>
        <p:grpSpPr bwMode="auto">
          <a:xfrm flipH="1">
            <a:off x="6292851" y="5322889"/>
            <a:ext cx="735013" cy="681037"/>
            <a:chOff x="-44" y="1473"/>
            <a:chExt cx="981" cy="1105"/>
          </a:xfrm>
        </p:grpSpPr>
        <p:pic>
          <p:nvPicPr>
            <p:cNvPr id="137255" name="Picture 144" descr="desktop_computer_stylized_medium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7256" name="Freeform 145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137237" name="Group 146"/>
          <p:cNvGrpSpPr>
            <a:grpSpLocks/>
          </p:cNvGrpSpPr>
          <p:nvPr/>
        </p:nvGrpSpPr>
        <p:grpSpPr bwMode="auto">
          <a:xfrm flipH="1">
            <a:off x="7485063" y="5829300"/>
            <a:ext cx="735012" cy="681038"/>
            <a:chOff x="-44" y="1473"/>
            <a:chExt cx="981" cy="1105"/>
          </a:xfrm>
        </p:grpSpPr>
        <p:pic>
          <p:nvPicPr>
            <p:cNvPr id="137253" name="Picture 147" descr="desktop_computer_stylized_medium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7254" name="Freeform 148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137238" name="Group 149"/>
          <p:cNvGrpSpPr>
            <a:grpSpLocks/>
          </p:cNvGrpSpPr>
          <p:nvPr/>
        </p:nvGrpSpPr>
        <p:grpSpPr bwMode="auto">
          <a:xfrm flipH="1">
            <a:off x="8229601" y="5440364"/>
            <a:ext cx="735013" cy="681037"/>
            <a:chOff x="-44" y="1473"/>
            <a:chExt cx="981" cy="1105"/>
          </a:xfrm>
        </p:grpSpPr>
        <p:pic>
          <p:nvPicPr>
            <p:cNvPr id="137251" name="Picture 150" descr="desktop_computer_stylized_medium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7252" name="Freeform 151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22" name="Group 89"/>
          <p:cNvGrpSpPr>
            <a:grpSpLocks/>
          </p:cNvGrpSpPr>
          <p:nvPr/>
        </p:nvGrpSpPr>
        <p:grpSpPr bwMode="auto">
          <a:xfrm>
            <a:off x="6078539" y="2860676"/>
            <a:ext cx="3525837" cy="3408363"/>
            <a:chOff x="2920" y="1824"/>
            <a:chExt cx="2221" cy="2147"/>
          </a:xfrm>
        </p:grpSpPr>
        <p:pic>
          <p:nvPicPr>
            <p:cNvPr id="137241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7" y="1922"/>
              <a:ext cx="297" cy="2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7242" name="Picture 54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21" y="1922"/>
              <a:ext cx="297" cy="2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7243" name="Picture 55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0" y="2376"/>
              <a:ext cx="297" cy="2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7244" name="Picture 56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70" y="2803"/>
              <a:ext cx="297" cy="2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7245" name="Picture 5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20" y="3230"/>
              <a:ext cx="297" cy="2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7246" name="Picture 58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87" y="3692"/>
              <a:ext cx="297" cy="2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7247" name="Picture 59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4" y="3308"/>
              <a:ext cx="297" cy="2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7248" name="Picture 60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58" y="2339"/>
              <a:ext cx="297" cy="2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7249" name="Picture 61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14" y="3395"/>
              <a:ext cx="297" cy="2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7250" name="Picture 6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52" y="1824"/>
              <a:ext cx="297" cy="2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06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904312" y="6656284"/>
            <a:ext cx="2680539" cy="18864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>
                <a:solidFill>
                  <a:schemeClr val="accent4"/>
                </a:solidFill>
                <a:latin typeface="Tahoma" panose="020B0604030504040204" pitchFamily="34" charset="0"/>
              </a:rPr>
              <a:t>1.6 networks under </a:t>
            </a:r>
            <a:r>
              <a:rPr lang="en-US" altLang="zh-CN" sz="1200" dirty="0">
                <a:solidFill>
                  <a:schemeClr val="accent2"/>
                </a:solidFill>
                <a:latin typeface="Tahoma" panose="020B0604030504040204" pitchFamily="34" charset="0"/>
              </a:rPr>
              <a:t>attack: security</a:t>
            </a:r>
          </a:p>
        </p:txBody>
      </p:sp>
    </p:spTree>
    <p:extLst>
      <p:ext uri="{BB962C8B-B14F-4D97-AF65-F5344CB8AC3E}">
        <p14:creationId xmlns:p14="http://schemas.microsoft.com/office/powerpoint/2010/main" val="2317396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16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1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1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1604" grpId="0" build="p" autoUpdateAnimBg="0"/>
      <p:bldP spid="281605" grpId="0" autoUpdateAnimBg="0"/>
      <p:bldP spid="281606" grpId="0" autoUpdateAnimBg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61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2A95A172-383B-4820-9A81-0FA937405EF9}" type="slidenum">
              <a:rPr lang="en-US" altLang="zh-CN" sz="1200" smtClean="0">
                <a:solidFill>
                  <a:schemeClr val="accent4"/>
                </a:solidFill>
                <a:latin typeface="Tahoma" panose="020B0604030504040204" pitchFamily="34" charset="0"/>
              </a:rPr>
              <a:pPr/>
              <a:t>73</a:t>
            </a:fld>
            <a:endParaRPr lang="en-US" altLang="zh-CN" sz="1200" dirty="0">
              <a:solidFill>
                <a:schemeClr val="accent4"/>
              </a:solidFill>
              <a:latin typeface="Tahoma" panose="020B0604030504040204" pitchFamily="34" charset="0"/>
            </a:endParaRPr>
          </a:p>
        </p:txBody>
      </p:sp>
      <p:sp>
        <p:nvSpPr>
          <p:cNvPr id="13824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212323" y="78739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zh-CN" dirty="0"/>
              <a:t>Bad guys can sniff packets</a:t>
            </a:r>
          </a:p>
        </p:txBody>
      </p:sp>
      <p:sp>
        <p:nvSpPr>
          <p:cNvPr id="138244" name="Rectangle 17"/>
          <p:cNvSpPr>
            <a:spLocks noGrp="1" noChangeArrowheads="1"/>
          </p:cNvSpPr>
          <p:nvPr>
            <p:ph type="body" idx="4294967295"/>
          </p:nvPr>
        </p:nvSpPr>
        <p:spPr>
          <a:xfrm>
            <a:off x="1487488" y="1347564"/>
            <a:ext cx="8077200" cy="1484313"/>
          </a:xfrm>
          <a:noFill/>
        </p:spPr>
        <p:txBody>
          <a:bodyPr>
            <a:normAutofit fontScale="92500" lnSpcReduction="20000"/>
          </a:bodyPr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3200" i="1" dirty="0">
                <a:solidFill>
                  <a:srgbClr val="CC0000"/>
                </a:solidFill>
              </a:rPr>
              <a:t>packet </a:t>
            </a:r>
            <a:r>
              <a:rPr lang="en-US" altLang="ja-JP" sz="3200" i="1" dirty="0">
                <a:solidFill>
                  <a:srgbClr val="CC0000"/>
                </a:solidFill>
              </a:rPr>
              <a:t>"sniffing":</a:t>
            </a:r>
            <a:r>
              <a:rPr lang="en-US" altLang="ja-JP" i="1" dirty="0">
                <a:solidFill>
                  <a:srgbClr val="FF0000"/>
                </a:solidFill>
              </a:rPr>
              <a:t> </a:t>
            </a:r>
          </a:p>
          <a:p>
            <a:pPr lvl="1" eaLnBrk="1" hangingPunct="1">
              <a:buFont typeface="Wingdings" panose="05000000000000000000" pitchFamily="2" charset="2"/>
              <a:buChar char="§"/>
            </a:pPr>
            <a:r>
              <a:rPr lang="en-US" altLang="zh-CN" dirty="0">
                <a:ea typeface="宋体" panose="02010600030101010101" pitchFamily="2" charset="-122"/>
              </a:rPr>
              <a:t>broadcast media (shared Ethernet, wireless)</a:t>
            </a:r>
          </a:p>
          <a:p>
            <a:pPr lvl="1" eaLnBrk="1" hangingPunct="1">
              <a:buFont typeface="Wingdings" panose="05000000000000000000" pitchFamily="2" charset="2"/>
              <a:buChar char="§"/>
            </a:pPr>
            <a:r>
              <a:rPr lang="en-US" altLang="zh-CN" dirty="0">
                <a:ea typeface="宋体" panose="02010600030101010101" pitchFamily="2" charset="-122"/>
              </a:rPr>
              <a:t>promiscuous network interface reads/records all packets (e.g., including passwords!) passing by</a:t>
            </a:r>
          </a:p>
        </p:txBody>
      </p:sp>
      <p:grpSp>
        <p:nvGrpSpPr>
          <p:cNvPr id="138242" name="Group 90"/>
          <p:cNvGrpSpPr>
            <a:grpSpLocks/>
          </p:cNvGrpSpPr>
          <p:nvPr/>
        </p:nvGrpSpPr>
        <p:grpSpPr bwMode="auto">
          <a:xfrm flipH="1">
            <a:off x="6034088" y="3351214"/>
            <a:ext cx="735012" cy="681037"/>
            <a:chOff x="-44" y="1473"/>
            <a:chExt cx="981" cy="1105"/>
          </a:xfrm>
        </p:grpSpPr>
        <p:pic>
          <p:nvPicPr>
            <p:cNvPr id="138319" name="Picture 91" descr="desktop_computer_stylized_medium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8320" name="Freeform 92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</p:grpSp>
      <p:sp>
        <p:nvSpPr>
          <p:cNvPr id="138245" name="Freeform 43"/>
          <p:cNvSpPr>
            <a:spLocks/>
          </p:cNvSpPr>
          <p:nvPr/>
        </p:nvSpPr>
        <p:spPr bwMode="auto">
          <a:xfrm>
            <a:off x="3529014" y="4086226"/>
            <a:ext cx="4587875" cy="728663"/>
          </a:xfrm>
          <a:custGeom>
            <a:avLst/>
            <a:gdLst>
              <a:gd name="T0" fmla="*/ 2147483647 w 2620"/>
              <a:gd name="T1" fmla="*/ 0 h 459"/>
              <a:gd name="T2" fmla="*/ 0 w 2620"/>
              <a:gd name="T3" fmla="*/ 2147483647 h 459"/>
              <a:gd name="T4" fmla="*/ 2147483647 w 2620"/>
              <a:gd name="T5" fmla="*/ 2147483647 h 459"/>
              <a:gd name="T6" fmla="*/ 2147483647 w 2620"/>
              <a:gd name="T7" fmla="*/ 2147483647 h 459"/>
              <a:gd name="T8" fmla="*/ 0 60000 65536"/>
              <a:gd name="T9" fmla="*/ 0 60000 65536"/>
              <a:gd name="T10" fmla="*/ 0 60000 65536"/>
              <a:gd name="T11" fmla="*/ 0 60000 65536"/>
              <a:gd name="T12" fmla="*/ 0 w 2620"/>
              <a:gd name="T13" fmla="*/ 0 h 459"/>
              <a:gd name="T14" fmla="*/ 2620 w 2620"/>
              <a:gd name="T15" fmla="*/ 459 h 45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620" h="459">
                <a:moveTo>
                  <a:pt x="2" y="0"/>
                </a:moveTo>
                <a:lnTo>
                  <a:pt x="0" y="253"/>
                </a:lnTo>
                <a:lnTo>
                  <a:pt x="2620" y="253"/>
                </a:lnTo>
                <a:lnTo>
                  <a:pt x="2620" y="459"/>
                </a:lnTo>
              </a:path>
            </a:pathLst>
          </a:cu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138246" name="Freeform 44"/>
          <p:cNvSpPr>
            <a:spLocks/>
          </p:cNvSpPr>
          <p:nvPr/>
        </p:nvSpPr>
        <p:spPr bwMode="auto">
          <a:xfrm>
            <a:off x="6361113" y="3956050"/>
            <a:ext cx="4762" cy="522288"/>
          </a:xfrm>
          <a:custGeom>
            <a:avLst/>
            <a:gdLst>
              <a:gd name="T0" fmla="*/ 0 w 3"/>
              <a:gd name="T1" fmla="*/ 2147483647 h 329"/>
              <a:gd name="T2" fmla="*/ 2147483647 w 3"/>
              <a:gd name="T3" fmla="*/ 0 h 329"/>
              <a:gd name="T4" fmla="*/ 0 60000 65536"/>
              <a:gd name="T5" fmla="*/ 0 60000 65536"/>
              <a:gd name="T6" fmla="*/ 0 w 3"/>
              <a:gd name="T7" fmla="*/ 0 h 329"/>
              <a:gd name="T8" fmla="*/ 3 w 3"/>
              <a:gd name="T9" fmla="*/ 329 h 329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" h="329">
                <a:moveTo>
                  <a:pt x="0" y="329"/>
                </a:moveTo>
                <a:lnTo>
                  <a:pt x="3" y="0"/>
                </a:lnTo>
              </a:path>
            </a:pathLst>
          </a:cu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138247" name="Line 45"/>
          <p:cNvSpPr>
            <a:spLocks noChangeShapeType="1"/>
          </p:cNvSpPr>
          <p:nvPr/>
        </p:nvSpPr>
        <p:spPr bwMode="auto">
          <a:xfrm flipV="1">
            <a:off x="4703763" y="4478338"/>
            <a:ext cx="0" cy="3746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138248" name="Line 46"/>
          <p:cNvSpPr>
            <a:spLocks noChangeShapeType="1"/>
          </p:cNvSpPr>
          <p:nvPr/>
        </p:nvSpPr>
        <p:spPr bwMode="auto">
          <a:xfrm flipV="1">
            <a:off x="4722813" y="5189538"/>
            <a:ext cx="0" cy="2413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138249" name="Text Box 47"/>
          <p:cNvSpPr txBox="1">
            <a:spLocks noChangeArrowheads="1"/>
          </p:cNvSpPr>
          <p:nvPr/>
        </p:nvSpPr>
        <p:spPr bwMode="auto">
          <a:xfrm>
            <a:off x="2975220" y="3375025"/>
            <a:ext cx="40908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zh-CN">
                <a:solidFill>
                  <a:srgbClr val="0000FF"/>
                </a:solidFill>
                <a:latin typeface="Comic Sans MS" panose="030F0702030302020204" pitchFamily="66" charset="0"/>
              </a:rPr>
              <a:t>A</a:t>
            </a:r>
          </a:p>
        </p:txBody>
      </p:sp>
      <p:sp>
        <p:nvSpPr>
          <p:cNvPr id="138250" name="Text Box 48"/>
          <p:cNvSpPr txBox="1">
            <a:spLocks noChangeArrowheads="1"/>
          </p:cNvSpPr>
          <p:nvPr/>
        </p:nvSpPr>
        <p:spPr bwMode="auto">
          <a:xfrm>
            <a:off x="8455025" y="4838701"/>
            <a:ext cx="3889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zh-CN" dirty="0">
                <a:solidFill>
                  <a:srgbClr val="000099"/>
                </a:solidFill>
                <a:latin typeface="Comic Sans MS" panose="030F0702030302020204" pitchFamily="66" charset="0"/>
              </a:rPr>
              <a:t>B</a:t>
            </a:r>
          </a:p>
        </p:txBody>
      </p:sp>
      <p:sp>
        <p:nvSpPr>
          <p:cNvPr id="138251" name="Text Box 49"/>
          <p:cNvSpPr txBox="1">
            <a:spLocks noChangeArrowheads="1"/>
          </p:cNvSpPr>
          <p:nvPr/>
        </p:nvSpPr>
        <p:spPr bwMode="auto">
          <a:xfrm>
            <a:off x="6570300" y="3352800"/>
            <a:ext cx="37061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zh-CN">
                <a:solidFill>
                  <a:srgbClr val="0000FF"/>
                </a:solidFill>
                <a:latin typeface="Comic Sans MS" panose="030F0702030302020204" pitchFamily="66" charset="0"/>
              </a:rPr>
              <a:t>C</a:t>
            </a:r>
          </a:p>
        </p:txBody>
      </p:sp>
      <p:grpSp>
        <p:nvGrpSpPr>
          <p:cNvPr id="138252" name="Group 50"/>
          <p:cNvGrpSpPr>
            <a:grpSpLocks/>
          </p:cNvGrpSpPr>
          <p:nvPr/>
        </p:nvGrpSpPr>
        <p:grpSpPr bwMode="auto">
          <a:xfrm>
            <a:off x="5357814" y="4605338"/>
            <a:ext cx="2295525" cy="584200"/>
            <a:chOff x="2418" y="3342"/>
            <a:chExt cx="1446" cy="368"/>
          </a:xfrm>
        </p:grpSpPr>
        <p:sp>
          <p:nvSpPr>
            <p:cNvPr id="138314" name="Rectangle 51"/>
            <p:cNvSpPr>
              <a:spLocks noChangeArrowheads="1"/>
            </p:cNvSpPr>
            <p:nvPr/>
          </p:nvSpPr>
          <p:spPr bwMode="auto">
            <a:xfrm>
              <a:off x="2463" y="3366"/>
              <a:ext cx="1356" cy="174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38315" name="Line 52"/>
            <p:cNvSpPr>
              <a:spLocks noChangeShapeType="1"/>
            </p:cNvSpPr>
            <p:nvPr/>
          </p:nvSpPr>
          <p:spPr bwMode="auto">
            <a:xfrm>
              <a:off x="2784" y="3372"/>
              <a:ext cx="0" cy="16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38316" name="Line 53"/>
            <p:cNvSpPr>
              <a:spLocks noChangeShapeType="1"/>
            </p:cNvSpPr>
            <p:nvPr/>
          </p:nvSpPr>
          <p:spPr bwMode="auto">
            <a:xfrm>
              <a:off x="3186" y="3375"/>
              <a:ext cx="0" cy="16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38317" name="Line 54"/>
            <p:cNvSpPr>
              <a:spLocks noChangeShapeType="1"/>
            </p:cNvSpPr>
            <p:nvPr/>
          </p:nvSpPr>
          <p:spPr bwMode="auto">
            <a:xfrm>
              <a:off x="3321" y="3375"/>
              <a:ext cx="0" cy="16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38318" name="Text Box 55"/>
            <p:cNvSpPr txBox="1">
              <a:spLocks noChangeArrowheads="1"/>
            </p:cNvSpPr>
            <p:nvPr/>
          </p:nvSpPr>
          <p:spPr bwMode="auto">
            <a:xfrm>
              <a:off x="2418" y="3342"/>
              <a:ext cx="1446" cy="3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zh-CN" sz="1600">
                  <a:solidFill>
                    <a:srgbClr val="000099"/>
                  </a:solidFill>
                  <a:latin typeface="Comic Sans MS" panose="030F0702030302020204" pitchFamily="66" charset="0"/>
                </a:rPr>
                <a:t>src:B dest:A     payload</a:t>
              </a:r>
            </a:p>
          </p:txBody>
        </p:sp>
      </p:grpSp>
      <p:sp>
        <p:nvSpPr>
          <p:cNvPr id="138253" name="Freeform 56"/>
          <p:cNvSpPr>
            <a:spLocks/>
          </p:cNvSpPr>
          <p:nvPr/>
        </p:nvSpPr>
        <p:spPr bwMode="auto">
          <a:xfrm>
            <a:off x="5326063" y="4560888"/>
            <a:ext cx="2635250" cy="241300"/>
          </a:xfrm>
          <a:custGeom>
            <a:avLst/>
            <a:gdLst>
              <a:gd name="T0" fmla="*/ 2147483647 w 1660"/>
              <a:gd name="T1" fmla="*/ 2147483647 h 152"/>
              <a:gd name="T2" fmla="*/ 2147483647 w 1660"/>
              <a:gd name="T3" fmla="*/ 0 h 152"/>
              <a:gd name="T4" fmla="*/ 0 w 1660"/>
              <a:gd name="T5" fmla="*/ 2147483647 h 152"/>
              <a:gd name="T6" fmla="*/ 0 60000 65536"/>
              <a:gd name="T7" fmla="*/ 0 60000 65536"/>
              <a:gd name="T8" fmla="*/ 0 60000 65536"/>
              <a:gd name="T9" fmla="*/ 0 w 1660"/>
              <a:gd name="T10" fmla="*/ 0 h 152"/>
              <a:gd name="T11" fmla="*/ 1660 w 1660"/>
              <a:gd name="T12" fmla="*/ 152 h 15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660" h="152">
                <a:moveTo>
                  <a:pt x="1660" y="152"/>
                </a:moveTo>
                <a:lnTo>
                  <a:pt x="1660" y="0"/>
                </a:lnTo>
                <a:lnTo>
                  <a:pt x="0" y="4"/>
                </a:lnTo>
              </a:path>
            </a:pathLst>
          </a:custGeom>
          <a:noFill/>
          <a:ln w="28575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138254" name="Line 57"/>
          <p:cNvSpPr>
            <a:spLocks noChangeShapeType="1"/>
          </p:cNvSpPr>
          <p:nvPr/>
        </p:nvSpPr>
        <p:spPr bwMode="auto">
          <a:xfrm flipV="1">
            <a:off x="6469063" y="3957638"/>
            <a:ext cx="0" cy="603250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151567" name="Rectangle 59"/>
          <p:cNvSpPr>
            <a:spLocks noChangeArrowheads="1"/>
          </p:cNvSpPr>
          <p:nvPr/>
        </p:nvSpPr>
        <p:spPr bwMode="auto">
          <a:xfrm>
            <a:off x="2120900" y="5480050"/>
            <a:ext cx="7772400" cy="91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800100" lvl="1" indent="-342900">
              <a:spcBef>
                <a:spcPct val="20000"/>
              </a:spcBef>
              <a:buClr>
                <a:srgbClr val="000090"/>
              </a:buClr>
              <a:buSzPct val="100000"/>
              <a:buFont typeface="Wingdings" charset="2"/>
              <a:buChar char="§"/>
              <a:defRPr/>
            </a:pPr>
            <a:r>
              <a:rPr lang="en-US" dirty="0">
                <a:solidFill>
                  <a:srgbClr val="000099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wireshark software used for end-of-chapter labs is a (free) packet-sniffer</a:t>
            </a:r>
          </a:p>
          <a:p>
            <a:pPr marL="800100" lvl="1" indent="-342900">
              <a:spcBef>
                <a:spcPct val="20000"/>
              </a:spcBef>
              <a:buClr>
                <a:srgbClr val="000090"/>
              </a:buClr>
              <a:buSzPct val="100000"/>
              <a:buFont typeface="Wingdings" charset="2"/>
              <a:buChar char="§"/>
              <a:defRPr/>
            </a:pPr>
            <a:r>
              <a:rPr lang="en-US" dirty="0">
                <a:solidFill>
                  <a:srgbClr val="000099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https://github.com/wireshark/wireshark</a:t>
            </a:r>
          </a:p>
          <a:p>
            <a:pPr marL="742950" lvl="1" indent="-285750">
              <a:spcBef>
                <a:spcPct val="20000"/>
              </a:spcBef>
              <a:buClr>
                <a:schemeClr val="accent2"/>
              </a:buClr>
              <a:buSzPct val="75000"/>
              <a:defRPr/>
            </a:pPr>
            <a:endParaRPr lang="en-US" dirty="0">
              <a:solidFill>
                <a:srgbClr val="000099"/>
              </a:solidFill>
              <a:latin typeface="Comic Sans MS" panose="030F0702030302020204" pitchFamily="66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138256" name="Picture 60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1075" y="3419476"/>
            <a:ext cx="471488" cy="442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8257" name="Picture 51" descr="underline_base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0900" y="898525"/>
            <a:ext cx="5976938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38258" name="Group 54"/>
          <p:cNvGrpSpPr>
            <a:grpSpLocks/>
          </p:cNvGrpSpPr>
          <p:nvPr/>
        </p:nvGrpSpPr>
        <p:grpSpPr bwMode="auto">
          <a:xfrm>
            <a:off x="3354389" y="3413125"/>
            <a:ext cx="365125" cy="712788"/>
            <a:chOff x="4140" y="429"/>
            <a:chExt cx="1425" cy="2396"/>
          </a:xfrm>
        </p:grpSpPr>
        <p:sp>
          <p:nvSpPr>
            <p:cNvPr id="138282" name="Freeform 55"/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3 w 354"/>
                <a:gd name="T1" fmla="*/ 0 h 2742"/>
                <a:gd name="T2" fmla="*/ 15 w 354"/>
                <a:gd name="T3" fmla="*/ 27 h 2742"/>
                <a:gd name="T4" fmla="*/ 15 w 354"/>
                <a:gd name="T5" fmla="*/ 205 h 2742"/>
                <a:gd name="T6" fmla="*/ 0 w 354"/>
                <a:gd name="T7" fmla="*/ 215 h 2742"/>
                <a:gd name="T8" fmla="*/ 3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38283" name="Rectangle 56"/>
            <p:cNvSpPr>
              <a:spLocks noChangeArrowheads="1"/>
            </p:cNvSpPr>
            <p:nvPr/>
          </p:nvSpPr>
          <p:spPr bwMode="auto">
            <a:xfrm>
              <a:off x="4208" y="429"/>
              <a:ext cx="1047" cy="2284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38284" name="Freeform 57"/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9 w 211"/>
                <a:gd name="T3" fmla="*/ 18 h 2537"/>
                <a:gd name="T4" fmla="*/ 2 w 211"/>
                <a:gd name="T5" fmla="*/ 196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38285" name="Freeform 58"/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1 h 226"/>
                <a:gd name="T4" fmla="*/ 14 w 328"/>
                <a:gd name="T5" fmla="*/ 19 h 226"/>
                <a:gd name="T6" fmla="*/ 0 w 328"/>
                <a:gd name="T7" fmla="*/ 8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38286" name="Rectangle 59"/>
            <p:cNvSpPr>
              <a:spLocks noChangeArrowheads="1"/>
            </p:cNvSpPr>
            <p:nvPr/>
          </p:nvSpPr>
          <p:spPr bwMode="auto">
            <a:xfrm>
              <a:off x="4214" y="690"/>
              <a:ext cx="595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138287" name="Group 60"/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138312" name="AutoShape 61"/>
              <p:cNvSpPr>
                <a:spLocks noChangeArrowheads="1"/>
              </p:cNvSpPr>
              <p:nvPr/>
            </p:nvSpPr>
            <p:spPr bwMode="auto">
              <a:xfrm>
                <a:off x="612" y="2569"/>
                <a:ext cx="727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8313" name="AutoShape 62"/>
              <p:cNvSpPr>
                <a:spLocks noChangeArrowheads="1"/>
              </p:cNvSpPr>
              <p:nvPr/>
            </p:nvSpPr>
            <p:spPr bwMode="auto">
              <a:xfrm>
                <a:off x="627" y="2584"/>
                <a:ext cx="696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FF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138288" name="Rectangle 63"/>
            <p:cNvSpPr>
              <a:spLocks noChangeArrowheads="1"/>
            </p:cNvSpPr>
            <p:nvPr/>
          </p:nvSpPr>
          <p:spPr bwMode="auto">
            <a:xfrm>
              <a:off x="4227" y="1021"/>
              <a:ext cx="595" cy="43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138289" name="Group 64"/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138310" name="AutoShape 65"/>
              <p:cNvSpPr>
                <a:spLocks noChangeArrowheads="1"/>
              </p:cNvSpPr>
              <p:nvPr/>
            </p:nvSpPr>
            <p:spPr bwMode="auto">
              <a:xfrm>
                <a:off x="614" y="2569"/>
                <a:ext cx="727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8311" name="AutoShape 66"/>
              <p:cNvSpPr>
                <a:spLocks noChangeArrowheads="1"/>
              </p:cNvSpPr>
              <p:nvPr/>
            </p:nvSpPr>
            <p:spPr bwMode="auto">
              <a:xfrm>
                <a:off x="630" y="2585"/>
                <a:ext cx="696" cy="10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FF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138290" name="Rectangle 67"/>
            <p:cNvSpPr>
              <a:spLocks noChangeArrowheads="1"/>
            </p:cNvSpPr>
            <p:nvPr/>
          </p:nvSpPr>
          <p:spPr bwMode="auto">
            <a:xfrm>
              <a:off x="4214" y="1358"/>
              <a:ext cx="601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38291" name="Rectangle 68"/>
            <p:cNvSpPr>
              <a:spLocks noChangeArrowheads="1"/>
            </p:cNvSpPr>
            <p:nvPr/>
          </p:nvSpPr>
          <p:spPr bwMode="auto">
            <a:xfrm>
              <a:off x="4227" y="1656"/>
              <a:ext cx="595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138292" name="Group 69"/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138308" name="AutoShape 70"/>
              <p:cNvSpPr>
                <a:spLocks noChangeArrowheads="1"/>
              </p:cNvSpPr>
              <p:nvPr/>
            </p:nvSpPr>
            <p:spPr bwMode="auto">
              <a:xfrm>
                <a:off x="614" y="2570"/>
                <a:ext cx="725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8309" name="AutoShape 71"/>
              <p:cNvSpPr>
                <a:spLocks noChangeArrowheads="1"/>
              </p:cNvSpPr>
              <p:nvPr/>
            </p:nvSpPr>
            <p:spPr bwMode="auto">
              <a:xfrm>
                <a:off x="629" y="2585"/>
                <a:ext cx="695" cy="10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FF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138293" name="Freeform 72"/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0 h 226"/>
                <a:gd name="T4" fmla="*/ 14 w 328"/>
                <a:gd name="T5" fmla="*/ 17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138294" name="Group 73"/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138306" name="AutoShape 74"/>
              <p:cNvSpPr>
                <a:spLocks noChangeArrowheads="1"/>
              </p:cNvSpPr>
              <p:nvPr/>
            </p:nvSpPr>
            <p:spPr bwMode="auto">
              <a:xfrm>
                <a:off x="616" y="2566"/>
                <a:ext cx="725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8307" name="AutoShape 75"/>
              <p:cNvSpPr>
                <a:spLocks noChangeArrowheads="1"/>
              </p:cNvSpPr>
              <p:nvPr/>
            </p:nvSpPr>
            <p:spPr bwMode="auto">
              <a:xfrm>
                <a:off x="632" y="2583"/>
                <a:ext cx="695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FF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138295" name="Rectangle 76"/>
            <p:cNvSpPr>
              <a:spLocks noChangeArrowheads="1"/>
            </p:cNvSpPr>
            <p:nvPr/>
          </p:nvSpPr>
          <p:spPr bwMode="auto">
            <a:xfrm>
              <a:off x="5249" y="429"/>
              <a:ext cx="68" cy="2289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38296" name="Freeform 77"/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4 w 296"/>
                <a:gd name="T3" fmla="*/ 10 h 256"/>
                <a:gd name="T4" fmla="*/ 14 w 296"/>
                <a:gd name="T5" fmla="*/ 19 h 256"/>
                <a:gd name="T6" fmla="*/ 0 w 296"/>
                <a:gd name="T7" fmla="*/ 7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38297" name="Freeform 78"/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4 w 304"/>
                <a:gd name="T3" fmla="*/ 13 h 288"/>
                <a:gd name="T4" fmla="*/ 13 w 304"/>
                <a:gd name="T5" fmla="*/ 23 h 288"/>
                <a:gd name="T6" fmla="*/ 2 w 304"/>
                <a:gd name="T7" fmla="*/ 1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38298" name="Oval 79"/>
            <p:cNvSpPr>
              <a:spLocks noChangeArrowheads="1"/>
            </p:cNvSpPr>
            <p:nvPr/>
          </p:nvSpPr>
          <p:spPr bwMode="auto">
            <a:xfrm>
              <a:off x="5515" y="2612"/>
              <a:ext cx="50" cy="96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38299" name="Freeform 80"/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9 h 240"/>
                <a:gd name="T2" fmla="*/ 2 w 306"/>
                <a:gd name="T3" fmla="*/ 19 h 240"/>
                <a:gd name="T4" fmla="*/ 14 w 306"/>
                <a:gd name="T5" fmla="*/ 9 h 240"/>
                <a:gd name="T6" fmla="*/ 14 w 306"/>
                <a:gd name="T7" fmla="*/ 0 h 240"/>
                <a:gd name="T8" fmla="*/ 0 w 306"/>
                <a:gd name="T9" fmla="*/ 9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38300" name="AutoShape 81"/>
            <p:cNvSpPr>
              <a:spLocks noChangeArrowheads="1"/>
            </p:cNvSpPr>
            <p:nvPr/>
          </p:nvSpPr>
          <p:spPr bwMode="auto">
            <a:xfrm>
              <a:off x="4140" y="2676"/>
              <a:ext cx="1202" cy="149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38301" name="AutoShape 82"/>
            <p:cNvSpPr>
              <a:spLocks noChangeArrowheads="1"/>
            </p:cNvSpPr>
            <p:nvPr/>
          </p:nvSpPr>
          <p:spPr bwMode="auto">
            <a:xfrm>
              <a:off x="4208" y="2713"/>
              <a:ext cx="1066" cy="80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38302" name="Oval 83"/>
            <p:cNvSpPr>
              <a:spLocks noChangeArrowheads="1"/>
            </p:cNvSpPr>
            <p:nvPr/>
          </p:nvSpPr>
          <p:spPr bwMode="auto">
            <a:xfrm>
              <a:off x="4307" y="2382"/>
              <a:ext cx="161" cy="144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38303" name="Oval 84"/>
            <p:cNvSpPr>
              <a:spLocks noChangeArrowheads="1"/>
            </p:cNvSpPr>
            <p:nvPr/>
          </p:nvSpPr>
          <p:spPr bwMode="auto">
            <a:xfrm>
              <a:off x="4487" y="2382"/>
              <a:ext cx="161" cy="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endParaRPr lang="zh-CN" altLang="zh-CN" sz="1800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38304" name="Oval 85"/>
            <p:cNvSpPr>
              <a:spLocks noChangeArrowheads="1"/>
            </p:cNvSpPr>
            <p:nvPr/>
          </p:nvSpPr>
          <p:spPr bwMode="auto">
            <a:xfrm>
              <a:off x="4660" y="2382"/>
              <a:ext cx="161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38305" name="Rectangle 86"/>
            <p:cNvSpPr>
              <a:spLocks noChangeArrowheads="1"/>
            </p:cNvSpPr>
            <p:nvPr/>
          </p:nvSpPr>
          <p:spPr bwMode="auto">
            <a:xfrm>
              <a:off x="5063" y="1832"/>
              <a:ext cx="87" cy="763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</p:grpSp>
      <p:grpSp>
        <p:nvGrpSpPr>
          <p:cNvPr id="138259" name="Group 87"/>
          <p:cNvGrpSpPr>
            <a:grpSpLocks/>
          </p:cNvGrpSpPr>
          <p:nvPr/>
        </p:nvGrpSpPr>
        <p:grpSpPr bwMode="auto">
          <a:xfrm flipH="1">
            <a:off x="7847013" y="4730750"/>
            <a:ext cx="735012" cy="681038"/>
            <a:chOff x="-44" y="1473"/>
            <a:chExt cx="981" cy="1105"/>
          </a:xfrm>
        </p:grpSpPr>
        <p:pic>
          <p:nvPicPr>
            <p:cNvPr id="138280" name="Picture 88" descr="desktop_computer_stylized_medium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8281" name="Freeform 89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</p:grpSp>
      <p:grpSp>
        <p:nvGrpSpPr>
          <p:cNvPr id="138260" name="Group 102"/>
          <p:cNvGrpSpPr>
            <a:grpSpLocks/>
          </p:cNvGrpSpPr>
          <p:nvPr/>
        </p:nvGrpSpPr>
        <p:grpSpPr bwMode="auto">
          <a:xfrm>
            <a:off x="4271963" y="4849814"/>
            <a:ext cx="881062" cy="365125"/>
            <a:chOff x="2356" y="1300"/>
            <a:chExt cx="555" cy="194"/>
          </a:xfrm>
        </p:grpSpPr>
        <p:sp>
          <p:nvSpPr>
            <p:cNvPr id="138272" name="Oval 407"/>
            <p:cNvSpPr>
              <a:spLocks noChangeArrowheads="1"/>
            </p:cNvSpPr>
            <p:nvPr/>
          </p:nvSpPr>
          <p:spPr bwMode="auto">
            <a:xfrm>
              <a:off x="2357" y="1385"/>
              <a:ext cx="551" cy="109"/>
            </a:xfrm>
            <a:prstGeom prst="ellipse">
              <a:avLst/>
            </a:prstGeom>
            <a:gradFill rotWithShape="1">
              <a:gsLst>
                <a:gs pos="0">
                  <a:srgbClr val="009999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38273" name="Rectangle 410"/>
            <p:cNvSpPr>
              <a:spLocks noChangeArrowheads="1"/>
            </p:cNvSpPr>
            <p:nvPr/>
          </p:nvSpPr>
          <p:spPr bwMode="auto">
            <a:xfrm>
              <a:off x="2357" y="1374"/>
              <a:ext cx="554" cy="66"/>
            </a:xfrm>
            <a:prstGeom prst="rect">
              <a:avLst/>
            </a:prstGeom>
            <a:gradFill rotWithShape="1">
              <a:gsLst>
                <a:gs pos="0">
                  <a:srgbClr val="009999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38274" name="Oval 411"/>
            <p:cNvSpPr>
              <a:spLocks noChangeArrowheads="1"/>
            </p:cNvSpPr>
            <p:nvPr/>
          </p:nvSpPr>
          <p:spPr bwMode="auto">
            <a:xfrm>
              <a:off x="2356" y="1300"/>
              <a:ext cx="551" cy="127"/>
            </a:xfrm>
            <a:prstGeom prst="ellipse">
              <a:avLst/>
            </a:prstGeom>
            <a:gradFill rotWithShape="1">
              <a:gsLst>
                <a:gs pos="0">
                  <a:srgbClr val="009999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138275" name="Group 106"/>
            <p:cNvGrpSpPr>
              <a:grpSpLocks/>
            </p:cNvGrpSpPr>
            <p:nvPr/>
          </p:nvGrpSpPr>
          <p:grpSpPr bwMode="auto">
            <a:xfrm>
              <a:off x="2468" y="1332"/>
              <a:ext cx="310" cy="60"/>
              <a:chOff x="2468" y="1332"/>
              <a:chExt cx="310" cy="60"/>
            </a:xfrm>
          </p:grpSpPr>
          <p:sp>
            <p:nvSpPr>
              <p:cNvPr id="138278" name="Freeform 107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28575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8279" name="Freeform 108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28575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138276" name="Line 109"/>
            <p:cNvSpPr>
              <a:spLocks noChangeShapeType="1"/>
            </p:cNvSpPr>
            <p:nvPr/>
          </p:nvSpPr>
          <p:spPr bwMode="auto">
            <a:xfrm>
              <a:off x="2357" y="1361"/>
              <a:ext cx="0" cy="8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38277" name="Line 110"/>
            <p:cNvSpPr>
              <a:spLocks noChangeShapeType="1"/>
            </p:cNvSpPr>
            <p:nvPr/>
          </p:nvSpPr>
          <p:spPr bwMode="auto">
            <a:xfrm>
              <a:off x="2907" y="1363"/>
              <a:ext cx="0" cy="8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</p:grpSp>
      <p:grpSp>
        <p:nvGrpSpPr>
          <p:cNvPr id="138262" name="Group 347"/>
          <p:cNvGrpSpPr>
            <a:grpSpLocks/>
          </p:cNvGrpSpPr>
          <p:nvPr/>
        </p:nvGrpSpPr>
        <p:grpSpPr bwMode="auto">
          <a:xfrm>
            <a:off x="4264025" y="4810125"/>
            <a:ext cx="895350" cy="450850"/>
            <a:chOff x="1871277" y="1576300"/>
            <a:chExt cx="1128371" cy="437861"/>
          </a:xfrm>
        </p:grpSpPr>
        <p:sp>
          <p:nvSpPr>
            <p:cNvPr id="73" name="Oval 72"/>
            <p:cNvSpPr>
              <a:spLocks noChangeArrowheads="1"/>
            </p:cNvSpPr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74" name="Rectangle 73"/>
            <p:cNvSpPr/>
            <p:nvPr/>
          </p:nvSpPr>
          <p:spPr bwMode="auto">
            <a:xfrm>
              <a:off x="1871277" y="1739727"/>
              <a:ext cx="1128371" cy="11563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75" name="Oval 74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76" name="Freeform 75"/>
            <p:cNvSpPr/>
            <p:nvPr/>
          </p:nvSpPr>
          <p:spPr bwMode="auto">
            <a:xfrm>
              <a:off x="2159372" y="1673432"/>
              <a:ext cx="548180" cy="160343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77" name="Freeform 76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78" name="Freeform 77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79" name="Freeform 78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80" name="Straight Connector 79"/>
            <p:cNvCxnSpPr>
              <a:cxnSpLocks noChangeShapeType="1"/>
              <a:endCxn id="75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1" name="Straight Connector 80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82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904312" y="6656284"/>
            <a:ext cx="2680539" cy="18864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>
                <a:solidFill>
                  <a:schemeClr val="accent4"/>
                </a:solidFill>
                <a:latin typeface="Tahoma" panose="020B0604030504040204" pitchFamily="34" charset="0"/>
              </a:rPr>
              <a:t>1.6 networks under </a:t>
            </a:r>
            <a:r>
              <a:rPr lang="en-US" altLang="zh-CN" sz="1200" dirty="0">
                <a:solidFill>
                  <a:schemeClr val="accent2"/>
                </a:solidFill>
                <a:latin typeface="Tahoma" panose="020B0604030504040204" pitchFamily="34" charset="0"/>
              </a:rPr>
              <a:t>attack: security</a:t>
            </a:r>
          </a:p>
        </p:txBody>
      </p:sp>
    </p:spTree>
    <p:extLst>
      <p:ext uri="{BB962C8B-B14F-4D97-AF65-F5344CB8AC3E}">
        <p14:creationId xmlns:p14="http://schemas.microsoft.com/office/powerpoint/2010/main" val="44198590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83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45812557-2D18-4BAD-BBA5-5C43068E38F3}" type="slidenum">
              <a:rPr lang="en-US" altLang="zh-CN" sz="1200" smtClean="0">
                <a:solidFill>
                  <a:schemeClr val="accent4"/>
                </a:solidFill>
                <a:latin typeface="Tahoma" panose="020B0604030504040204" pitchFamily="34" charset="0"/>
              </a:rPr>
              <a:pPr/>
              <a:t>74</a:t>
            </a:fld>
            <a:endParaRPr lang="en-US" altLang="zh-CN" sz="1200" dirty="0">
              <a:solidFill>
                <a:schemeClr val="accent4"/>
              </a:solidFill>
              <a:latin typeface="Tahoma" panose="020B0604030504040204" pitchFamily="34" charset="0"/>
            </a:endParaRPr>
          </a:p>
        </p:txBody>
      </p:sp>
      <p:sp>
        <p:nvSpPr>
          <p:cNvPr id="13926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027239" y="188851"/>
            <a:ext cx="7772400" cy="947737"/>
          </a:xfrm>
        </p:spPr>
        <p:txBody>
          <a:bodyPr/>
          <a:lstStyle/>
          <a:p>
            <a:pPr eaLnBrk="1" hangingPunct="1"/>
            <a:r>
              <a:rPr lang="en-US" altLang="zh-CN" dirty="0"/>
              <a:t>Bad guys can use fake addresses</a:t>
            </a:r>
          </a:p>
        </p:txBody>
      </p:sp>
      <p:sp>
        <p:nvSpPr>
          <p:cNvPr id="13926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027239" y="1489002"/>
            <a:ext cx="8077200" cy="1484312"/>
          </a:xfrm>
          <a:noFill/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3200" i="1" dirty="0">
                <a:solidFill>
                  <a:srgbClr val="CC0000"/>
                </a:solidFill>
              </a:rPr>
              <a:t>IP spoofing:</a:t>
            </a:r>
            <a:r>
              <a:rPr lang="en-US" altLang="zh-CN" i="1" dirty="0">
                <a:solidFill>
                  <a:srgbClr val="FF3300"/>
                </a:solidFill>
              </a:rPr>
              <a:t> </a:t>
            </a:r>
            <a:r>
              <a:rPr lang="en-US" altLang="zh-CN" dirty="0"/>
              <a:t>send packet with false source address</a:t>
            </a:r>
          </a:p>
        </p:txBody>
      </p:sp>
      <p:pic>
        <p:nvPicPr>
          <p:cNvPr id="139266" name="Picture 97" descr="underline_base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7239" y="954090"/>
            <a:ext cx="6733057" cy="96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39267" name="Group 51"/>
          <p:cNvGrpSpPr>
            <a:grpSpLocks/>
          </p:cNvGrpSpPr>
          <p:nvPr/>
        </p:nvGrpSpPr>
        <p:grpSpPr bwMode="auto">
          <a:xfrm flipH="1">
            <a:off x="6316663" y="2470150"/>
            <a:ext cx="735012" cy="681038"/>
            <a:chOff x="-44" y="1473"/>
            <a:chExt cx="981" cy="1105"/>
          </a:xfrm>
        </p:grpSpPr>
        <p:pic>
          <p:nvPicPr>
            <p:cNvPr id="139342" name="Picture 52" descr="desktop_computer_stylized_medium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9343" name="Freeform 53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</p:grpSp>
      <p:sp>
        <p:nvSpPr>
          <p:cNvPr id="139270" name="Freeform 70"/>
          <p:cNvSpPr>
            <a:spLocks/>
          </p:cNvSpPr>
          <p:nvPr/>
        </p:nvSpPr>
        <p:spPr bwMode="auto">
          <a:xfrm>
            <a:off x="3749676" y="3171826"/>
            <a:ext cx="4587875" cy="728663"/>
          </a:xfrm>
          <a:custGeom>
            <a:avLst/>
            <a:gdLst>
              <a:gd name="T0" fmla="*/ 2147483647 w 2620"/>
              <a:gd name="T1" fmla="*/ 0 h 459"/>
              <a:gd name="T2" fmla="*/ 0 w 2620"/>
              <a:gd name="T3" fmla="*/ 2147483647 h 459"/>
              <a:gd name="T4" fmla="*/ 2147483647 w 2620"/>
              <a:gd name="T5" fmla="*/ 2147483647 h 459"/>
              <a:gd name="T6" fmla="*/ 2147483647 w 2620"/>
              <a:gd name="T7" fmla="*/ 2147483647 h 459"/>
              <a:gd name="T8" fmla="*/ 0 60000 65536"/>
              <a:gd name="T9" fmla="*/ 0 60000 65536"/>
              <a:gd name="T10" fmla="*/ 0 60000 65536"/>
              <a:gd name="T11" fmla="*/ 0 60000 65536"/>
              <a:gd name="T12" fmla="*/ 0 w 2620"/>
              <a:gd name="T13" fmla="*/ 0 h 459"/>
              <a:gd name="T14" fmla="*/ 2620 w 2620"/>
              <a:gd name="T15" fmla="*/ 459 h 45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620" h="459">
                <a:moveTo>
                  <a:pt x="2" y="0"/>
                </a:moveTo>
                <a:lnTo>
                  <a:pt x="0" y="253"/>
                </a:lnTo>
                <a:lnTo>
                  <a:pt x="2620" y="253"/>
                </a:lnTo>
                <a:lnTo>
                  <a:pt x="2620" y="459"/>
                </a:lnTo>
              </a:path>
            </a:pathLst>
          </a:cu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139271" name="Freeform 71"/>
          <p:cNvSpPr>
            <a:spLocks/>
          </p:cNvSpPr>
          <p:nvPr/>
        </p:nvSpPr>
        <p:spPr bwMode="auto">
          <a:xfrm>
            <a:off x="6581776" y="3041650"/>
            <a:ext cx="4763" cy="522288"/>
          </a:xfrm>
          <a:custGeom>
            <a:avLst/>
            <a:gdLst>
              <a:gd name="T0" fmla="*/ 0 w 3"/>
              <a:gd name="T1" fmla="*/ 2147483647 h 329"/>
              <a:gd name="T2" fmla="*/ 2147483647 w 3"/>
              <a:gd name="T3" fmla="*/ 0 h 329"/>
              <a:gd name="T4" fmla="*/ 0 60000 65536"/>
              <a:gd name="T5" fmla="*/ 0 60000 65536"/>
              <a:gd name="T6" fmla="*/ 0 w 3"/>
              <a:gd name="T7" fmla="*/ 0 h 329"/>
              <a:gd name="T8" fmla="*/ 3 w 3"/>
              <a:gd name="T9" fmla="*/ 329 h 329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" h="329">
                <a:moveTo>
                  <a:pt x="0" y="329"/>
                </a:moveTo>
                <a:lnTo>
                  <a:pt x="3" y="0"/>
                </a:lnTo>
              </a:path>
            </a:pathLst>
          </a:cu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139272" name="Line 72"/>
          <p:cNvSpPr>
            <a:spLocks noChangeShapeType="1"/>
          </p:cNvSpPr>
          <p:nvPr/>
        </p:nvSpPr>
        <p:spPr bwMode="auto">
          <a:xfrm flipV="1">
            <a:off x="4924425" y="3563938"/>
            <a:ext cx="0" cy="3746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139273" name="Line 73"/>
          <p:cNvSpPr>
            <a:spLocks noChangeShapeType="1"/>
          </p:cNvSpPr>
          <p:nvPr/>
        </p:nvSpPr>
        <p:spPr bwMode="auto">
          <a:xfrm flipV="1">
            <a:off x="4943475" y="4275138"/>
            <a:ext cx="0" cy="2413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139274" name="Text Box 74"/>
          <p:cNvSpPr txBox="1">
            <a:spLocks noChangeArrowheads="1"/>
          </p:cNvSpPr>
          <p:nvPr/>
        </p:nvSpPr>
        <p:spPr bwMode="auto">
          <a:xfrm>
            <a:off x="3195882" y="2460625"/>
            <a:ext cx="40908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zh-CN" dirty="0">
                <a:solidFill>
                  <a:srgbClr val="0000FF"/>
                </a:solidFill>
                <a:latin typeface="Comic Sans MS" panose="030F0702030302020204" pitchFamily="66" charset="0"/>
              </a:rPr>
              <a:t>A</a:t>
            </a:r>
          </a:p>
        </p:txBody>
      </p:sp>
      <p:sp>
        <p:nvSpPr>
          <p:cNvPr id="139275" name="Text Box 75"/>
          <p:cNvSpPr txBox="1">
            <a:spLocks noChangeArrowheads="1"/>
          </p:cNvSpPr>
          <p:nvPr/>
        </p:nvSpPr>
        <p:spPr bwMode="auto">
          <a:xfrm>
            <a:off x="8610600" y="3879850"/>
            <a:ext cx="387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zh-CN">
                <a:solidFill>
                  <a:srgbClr val="0000FF"/>
                </a:solidFill>
                <a:latin typeface="Comic Sans MS" panose="030F0702030302020204" pitchFamily="66" charset="0"/>
              </a:rPr>
              <a:t>B</a:t>
            </a:r>
          </a:p>
        </p:txBody>
      </p:sp>
      <p:sp>
        <p:nvSpPr>
          <p:cNvPr id="139276" name="Text Box 76"/>
          <p:cNvSpPr txBox="1">
            <a:spLocks noChangeArrowheads="1"/>
          </p:cNvSpPr>
          <p:nvPr/>
        </p:nvSpPr>
        <p:spPr bwMode="auto">
          <a:xfrm>
            <a:off x="6790962" y="2438400"/>
            <a:ext cx="37061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zh-CN" dirty="0">
                <a:solidFill>
                  <a:srgbClr val="0000FF"/>
                </a:solidFill>
                <a:latin typeface="Comic Sans MS" panose="030F0702030302020204" pitchFamily="66" charset="0"/>
              </a:rPr>
              <a:t>C</a:t>
            </a:r>
          </a:p>
        </p:txBody>
      </p:sp>
      <p:sp>
        <p:nvSpPr>
          <p:cNvPr id="139277" name="Freeform 77"/>
          <p:cNvSpPr>
            <a:spLocks/>
          </p:cNvSpPr>
          <p:nvPr/>
        </p:nvSpPr>
        <p:spPr bwMode="auto">
          <a:xfrm>
            <a:off x="3759200" y="3019425"/>
            <a:ext cx="2967038" cy="704850"/>
          </a:xfrm>
          <a:custGeom>
            <a:avLst/>
            <a:gdLst>
              <a:gd name="T0" fmla="*/ 2147483647 w 1869"/>
              <a:gd name="T1" fmla="*/ 0 h 444"/>
              <a:gd name="T2" fmla="*/ 2147483647 w 1869"/>
              <a:gd name="T3" fmla="*/ 2147483647 h 444"/>
              <a:gd name="T4" fmla="*/ 0 w 1869"/>
              <a:gd name="T5" fmla="*/ 2147483647 h 444"/>
              <a:gd name="T6" fmla="*/ 0 60000 65536"/>
              <a:gd name="T7" fmla="*/ 0 60000 65536"/>
              <a:gd name="T8" fmla="*/ 0 60000 65536"/>
              <a:gd name="T9" fmla="*/ 0 w 1869"/>
              <a:gd name="T10" fmla="*/ 0 h 444"/>
              <a:gd name="T11" fmla="*/ 1869 w 1869"/>
              <a:gd name="T12" fmla="*/ 444 h 44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869" h="444">
                <a:moveTo>
                  <a:pt x="1869" y="0"/>
                </a:moveTo>
                <a:lnTo>
                  <a:pt x="1869" y="444"/>
                </a:lnTo>
                <a:lnTo>
                  <a:pt x="0" y="444"/>
                </a:lnTo>
              </a:path>
            </a:pathLst>
          </a:custGeom>
          <a:noFill/>
          <a:ln w="28575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grpSp>
        <p:nvGrpSpPr>
          <p:cNvPr id="139278" name="Group 78"/>
          <p:cNvGrpSpPr>
            <a:grpSpLocks/>
          </p:cNvGrpSpPr>
          <p:nvPr/>
        </p:nvGrpSpPr>
        <p:grpSpPr bwMode="auto">
          <a:xfrm>
            <a:off x="4225926" y="3502025"/>
            <a:ext cx="2295525" cy="584200"/>
            <a:chOff x="2418" y="3342"/>
            <a:chExt cx="1446" cy="368"/>
          </a:xfrm>
        </p:grpSpPr>
        <p:sp>
          <p:nvSpPr>
            <p:cNvPr id="139337" name="Rectangle 79"/>
            <p:cNvSpPr>
              <a:spLocks noChangeArrowheads="1"/>
            </p:cNvSpPr>
            <p:nvPr/>
          </p:nvSpPr>
          <p:spPr bwMode="auto">
            <a:xfrm>
              <a:off x="2463" y="3366"/>
              <a:ext cx="1356" cy="174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Comic Sans MS" panose="030F0702030302020204" pitchFamily="66" charset="0"/>
              </a:endParaRPr>
            </a:p>
          </p:txBody>
        </p:sp>
        <p:sp>
          <p:nvSpPr>
            <p:cNvPr id="139338" name="Line 80"/>
            <p:cNvSpPr>
              <a:spLocks noChangeShapeType="1"/>
            </p:cNvSpPr>
            <p:nvPr/>
          </p:nvSpPr>
          <p:spPr bwMode="auto">
            <a:xfrm>
              <a:off x="2784" y="3372"/>
              <a:ext cx="0" cy="16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139339" name="Line 81"/>
            <p:cNvSpPr>
              <a:spLocks noChangeShapeType="1"/>
            </p:cNvSpPr>
            <p:nvPr/>
          </p:nvSpPr>
          <p:spPr bwMode="auto">
            <a:xfrm>
              <a:off x="3186" y="3375"/>
              <a:ext cx="0" cy="16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139340" name="Line 82"/>
            <p:cNvSpPr>
              <a:spLocks noChangeShapeType="1"/>
            </p:cNvSpPr>
            <p:nvPr/>
          </p:nvSpPr>
          <p:spPr bwMode="auto">
            <a:xfrm>
              <a:off x="3321" y="3375"/>
              <a:ext cx="0" cy="16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139341" name="Text Box 83"/>
            <p:cNvSpPr txBox="1">
              <a:spLocks noChangeArrowheads="1"/>
            </p:cNvSpPr>
            <p:nvPr/>
          </p:nvSpPr>
          <p:spPr bwMode="auto">
            <a:xfrm>
              <a:off x="2418" y="3342"/>
              <a:ext cx="1446" cy="3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zh-CN" sz="1600" dirty="0" err="1">
                  <a:solidFill>
                    <a:srgbClr val="CC0000"/>
                  </a:solidFill>
                  <a:latin typeface="Comic Sans MS" panose="030F0702030302020204" pitchFamily="66" charset="0"/>
                </a:rPr>
                <a:t>src:B</a:t>
              </a:r>
              <a:r>
                <a:rPr lang="en-US" altLang="zh-CN" sz="1600" dirty="0">
                  <a:latin typeface="Comic Sans MS" panose="030F0702030302020204" pitchFamily="66" charset="0"/>
                </a:rPr>
                <a:t>     </a:t>
              </a:r>
              <a:r>
                <a:rPr lang="en-US" altLang="zh-CN" sz="1600" dirty="0" err="1">
                  <a:solidFill>
                    <a:srgbClr val="0000FF"/>
                  </a:solidFill>
                  <a:latin typeface="Comic Sans MS" panose="030F0702030302020204" pitchFamily="66" charset="0"/>
                </a:rPr>
                <a:t>dest:A</a:t>
              </a:r>
              <a:r>
                <a:rPr lang="en-US" altLang="zh-CN" sz="1600" dirty="0">
                  <a:solidFill>
                    <a:srgbClr val="0000FF"/>
                  </a:solidFill>
                  <a:latin typeface="Comic Sans MS" panose="030F0702030302020204" pitchFamily="66" charset="0"/>
                </a:rPr>
                <a:t>  </a:t>
              </a:r>
              <a:r>
                <a:rPr lang="en-US" altLang="zh-CN" sz="1600" dirty="0">
                  <a:latin typeface="Comic Sans MS" panose="030F0702030302020204" pitchFamily="66" charset="0"/>
                </a:rPr>
                <a:t>   </a:t>
              </a:r>
              <a:r>
                <a:rPr lang="en-US" altLang="zh-CN" sz="1600" dirty="0">
                  <a:solidFill>
                    <a:srgbClr val="0000FF"/>
                  </a:solidFill>
                  <a:latin typeface="Comic Sans MS" panose="030F0702030302020204" pitchFamily="66" charset="0"/>
                </a:rPr>
                <a:t>payload</a:t>
              </a:r>
            </a:p>
          </p:txBody>
        </p:sp>
      </p:grpSp>
      <p:pic>
        <p:nvPicPr>
          <p:cNvPr id="139279" name="Picture 8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7939" y="2533651"/>
            <a:ext cx="471487" cy="442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39280" name="Group 48"/>
          <p:cNvGrpSpPr>
            <a:grpSpLocks/>
          </p:cNvGrpSpPr>
          <p:nvPr/>
        </p:nvGrpSpPr>
        <p:grpSpPr bwMode="auto">
          <a:xfrm flipH="1">
            <a:off x="8099426" y="3886200"/>
            <a:ext cx="735013" cy="681038"/>
            <a:chOff x="-44" y="1473"/>
            <a:chExt cx="981" cy="1105"/>
          </a:xfrm>
        </p:grpSpPr>
        <p:pic>
          <p:nvPicPr>
            <p:cNvPr id="139335" name="Picture 49" descr="desktop_computer_stylized_medium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9336" name="Freeform 50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</p:grpSp>
      <p:grpSp>
        <p:nvGrpSpPr>
          <p:cNvPr id="139281" name="Group 54"/>
          <p:cNvGrpSpPr>
            <a:grpSpLocks/>
          </p:cNvGrpSpPr>
          <p:nvPr/>
        </p:nvGrpSpPr>
        <p:grpSpPr bwMode="auto">
          <a:xfrm>
            <a:off x="3608389" y="2544764"/>
            <a:ext cx="365125" cy="712787"/>
            <a:chOff x="4140" y="429"/>
            <a:chExt cx="1425" cy="2396"/>
          </a:xfrm>
        </p:grpSpPr>
        <p:sp>
          <p:nvSpPr>
            <p:cNvPr id="139303" name="Freeform 55"/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3 w 354"/>
                <a:gd name="T1" fmla="*/ 0 h 2742"/>
                <a:gd name="T2" fmla="*/ 15 w 354"/>
                <a:gd name="T3" fmla="*/ 27 h 2742"/>
                <a:gd name="T4" fmla="*/ 15 w 354"/>
                <a:gd name="T5" fmla="*/ 205 h 2742"/>
                <a:gd name="T6" fmla="*/ 0 w 354"/>
                <a:gd name="T7" fmla="*/ 215 h 2742"/>
                <a:gd name="T8" fmla="*/ 3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139304" name="Rectangle 56"/>
            <p:cNvSpPr>
              <a:spLocks noChangeArrowheads="1"/>
            </p:cNvSpPr>
            <p:nvPr/>
          </p:nvSpPr>
          <p:spPr bwMode="auto">
            <a:xfrm>
              <a:off x="4208" y="429"/>
              <a:ext cx="1047" cy="2284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Comic Sans MS" panose="030F0702030302020204" pitchFamily="66" charset="0"/>
              </a:endParaRPr>
            </a:p>
          </p:txBody>
        </p:sp>
        <p:sp>
          <p:nvSpPr>
            <p:cNvPr id="139305" name="Freeform 57"/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9 w 211"/>
                <a:gd name="T3" fmla="*/ 18 h 2537"/>
                <a:gd name="T4" fmla="*/ 2 w 211"/>
                <a:gd name="T5" fmla="*/ 196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139306" name="Freeform 58"/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1 h 226"/>
                <a:gd name="T4" fmla="*/ 14 w 328"/>
                <a:gd name="T5" fmla="*/ 19 h 226"/>
                <a:gd name="T6" fmla="*/ 0 w 328"/>
                <a:gd name="T7" fmla="*/ 8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139307" name="Rectangle 59"/>
            <p:cNvSpPr>
              <a:spLocks noChangeArrowheads="1"/>
            </p:cNvSpPr>
            <p:nvPr/>
          </p:nvSpPr>
          <p:spPr bwMode="auto">
            <a:xfrm>
              <a:off x="4214" y="690"/>
              <a:ext cx="595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Comic Sans MS" panose="030F0702030302020204" pitchFamily="66" charset="0"/>
              </a:endParaRPr>
            </a:p>
          </p:txBody>
        </p:sp>
        <p:grpSp>
          <p:nvGrpSpPr>
            <p:cNvPr id="139308" name="Group 60"/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139333" name="AutoShape 61"/>
              <p:cNvSpPr>
                <a:spLocks noChangeArrowheads="1"/>
              </p:cNvSpPr>
              <p:nvPr/>
            </p:nvSpPr>
            <p:spPr bwMode="auto">
              <a:xfrm>
                <a:off x="612" y="2569"/>
                <a:ext cx="727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139334" name="AutoShape 62"/>
              <p:cNvSpPr>
                <a:spLocks noChangeArrowheads="1"/>
              </p:cNvSpPr>
              <p:nvPr/>
            </p:nvSpPr>
            <p:spPr bwMode="auto">
              <a:xfrm>
                <a:off x="627" y="2584"/>
                <a:ext cx="696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139309" name="Rectangle 63"/>
            <p:cNvSpPr>
              <a:spLocks noChangeArrowheads="1"/>
            </p:cNvSpPr>
            <p:nvPr/>
          </p:nvSpPr>
          <p:spPr bwMode="auto">
            <a:xfrm>
              <a:off x="4227" y="1021"/>
              <a:ext cx="595" cy="43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Comic Sans MS" panose="030F0702030302020204" pitchFamily="66" charset="0"/>
              </a:endParaRPr>
            </a:p>
          </p:txBody>
        </p:sp>
        <p:grpSp>
          <p:nvGrpSpPr>
            <p:cNvPr id="139310" name="Group 64"/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139331" name="AutoShape 65"/>
              <p:cNvSpPr>
                <a:spLocks noChangeArrowheads="1"/>
              </p:cNvSpPr>
              <p:nvPr/>
            </p:nvSpPr>
            <p:spPr bwMode="auto">
              <a:xfrm>
                <a:off x="614" y="2569"/>
                <a:ext cx="727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139332" name="AutoShape 66"/>
              <p:cNvSpPr>
                <a:spLocks noChangeArrowheads="1"/>
              </p:cNvSpPr>
              <p:nvPr/>
            </p:nvSpPr>
            <p:spPr bwMode="auto">
              <a:xfrm>
                <a:off x="630" y="2585"/>
                <a:ext cx="696" cy="10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139311" name="Rectangle 67"/>
            <p:cNvSpPr>
              <a:spLocks noChangeArrowheads="1"/>
            </p:cNvSpPr>
            <p:nvPr/>
          </p:nvSpPr>
          <p:spPr bwMode="auto">
            <a:xfrm>
              <a:off x="4214" y="1358"/>
              <a:ext cx="601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Comic Sans MS" panose="030F0702030302020204" pitchFamily="66" charset="0"/>
              </a:endParaRPr>
            </a:p>
          </p:txBody>
        </p:sp>
        <p:sp>
          <p:nvSpPr>
            <p:cNvPr id="139312" name="Rectangle 68"/>
            <p:cNvSpPr>
              <a:spLocks noChangeArrowheads="1"/>
            </p:cNvSpPr>
            <p:nvPr/>
          </p:nvSpPr>
          <p:spPr bwMode="auto">
            <a:xfrm>
              <a:off x="4227" y="1656"/>
              <a:ext cx="595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Comic Sans MS" panose="030F0702030302020204" pitchFamily="66" charset="0"/>
              </a:endParaRPr>
            </a:p>
          </p:txBody>
        </p:sp>
        <p:grpSp>
          <p:nvGrpSpPr>
            <p:cNvPr id="139313" name="Group 69"/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139329" name="AutoShape 70"/>
              <p:cNvSpPr>
                <a:spLocks noChangeArrowheads="1"/>
              </p:cNvSpPr>
              <p:nvPr/>
            </p:nvSpPr>
            <p:spPr bwMode="auto">
              <a:xfrm>
                <a:off x="614" y="2570"/>
                <a:ext cx="725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139330" name="AutoShape 71"/>
              <p:cNvSpPr>
                <a:spLocks noChangeArrowheads="1"/>
              </p:cNvSpPr>
              <p:nvPr/>
            </p:nvSpPr>
            <p:spPr bwMode="auto">
              <a:xfrm>
                <a:off x="629" y="2585"/>
                <a:ext cx="695" cy="10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139314" name="Freeform 72"/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0 h 226"/>
                <a:gd name="T4" fmla="*/ 14 w 328"/>
                <a:gd name="T5" fmla="*/ 17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grpSp>
          <p:nvGrpSpPr>
            <p:cNvPr id="139315" name="Group 73"/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139327" name="AutoShape 74"/>
              <p:cNvSpPr>
                <a:spLocks noChangeArrowheads="1"/>
              </p:cNvSpPr>
              <p:nvPr/>
            </p:nvSpPr>
            <p:spPr bwMode="auto">
              <a:xfrm>
                <a:off x="616" y="2567"/>
                <a:ext cx="725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139328" name="AutoShape 75"/>
              <p:cNvSpPr>
                <a:spLocks noChangeArrowheads="1"/>
              </p:cNvSpPr>
              <p:nvPr/>
            </p:nvSpPr>
            <p:spPr bwMode="auto">
              <a:xfrm>
                <a:off x="632" y="2583"/>
                <a:ext cx="695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139316" name="Rectangle 76"/>
            <p:cNvSpPr>
              <a:spLocks noChangeArrowheads="1"/>
            </p:cNvSpPr>
            <p:nvPr/>
          </p:nvSpPr>
          <p:spPr bwMode="auto">
            <a:xfrm>
              <a:off x="5249" y="429"/>
              <a:ext cx="68" cy="2289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Comic Sans MS" panose="030F0702030302020204" pitchFamily="66" charset="0"/>
              </a:endParaRPr>
            </a:p>
          </p:txBody>
        </p:sp>
        <p:sp>
          <p:nvSpPr>
            <p:cNvPr id="139317" name="Freeform 77"/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4 w 296"/>
                <a:gd name="T3" fmla="*/ 10 h 256"/>
                <a:gd name="T4" fmla="*/ 14 w 296"/>
                <a:gd name="T5" fmla="*/ 19 h 256"/>
                <a:gd name="T6" fmla="*/ 0 w 296"/>
                <a:gd name="T7" fmla="*/ 7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139318" name="Freeform 78"/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4 w 304"/>
                <a:gd name="T3" fmla="*/ 13 h 288"/>
                <a:gd name="T4" fmla="*/ 13 w 304"/>
                <a:gd name="T5" fmla="*/ 23 h 288"/>
                <a:gd name="T6" fmla="*/ 2 w 304"/>
                <a:gd name="T7" fmla="*/ 1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139319" name="Oval 79"/>
            <p:cNvSpPr>
              <a:spLocks noChangeArrowheads="1"/>
            </p:cNvSpPr>
            <p:nvPr/>
          </p:nvSpPr>
          <p:spPr bwMode="auto">
            <a:xfrm>
              <a:off x="5515" y="2612"/>
              <a:ext cx="50" cy="96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Comic Sans MS" panose="030F0702030302020204" pitchFamily="66" charset="0"/>
              </a:endParaRPr>
            </a:p>
          </p:txBody>
        </p:sp>
        <p:sp>
          <p:nvSpPr>
            <p:cNvPr id="139320" name="Freeform 80"/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9 h 240"/>
                <a:gd name="T2" fmla="*/ 2 w 306"/>
                <a:gd name="T3" fmla="*/ 19 h 240"/>
                <a:gd name="T4" fmla="*/ 14 w 306"/>
                <a:gd name="T5" fmla="*/ 9 h 240"/>
                <a:gd name="T6" fmla="*/ 14 w 306"/>
                <a:gd name="T7" fmla="*/ 0 h 240"/>
                <a:gd name="T8" fmla="*/ 0 w 306"/>
                <a:gd name="T9" fmla="*/ 9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139321" name="AutoShape 81"/>
            <p:cNvSpPr>
              <a:spLocks noChangeArrowheads="1"/>
            </p:cNvSpPr>
            <p:nvPr/>
          </p:nvSpPr>
          <p:spPr bwMode="auto">
            <a:xfrm>
              <a:off x="4140" y="2676"/>
              <a:ext cx="1202" cy="149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Comic Sans MS" panose="030F0702030302020204" pitchFamily="66" charset="0"/>
              </a:endParaRPr>
            </a:p>
          </p:txBody>
        </p:sp>
        <p:sp>
          <p:nvSpPr>
            <p:cNvPr id="139322" name="AutoShape 82"/>
            <p:cNvSpPr>
              <a:spLocks noChangeArrowheads="1"/>
            </p:cNvSpPr>
            <p:nvPr/>
          </p:nvSpPr>
          <p:spPr bwMode="auto">
            <a:xfrm>
              <a:off x="4208" y="2713"/>
              <a:ext cx="1066" cy="80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Comic Sans MS" panose="030F0702030302020204" pitchFamily="66" charset="0"/>
              </a:endParaRPr>
            </a:p>
          </p:txBody>
        </p:sp>
        <p:sp>
          <p:nvSpPr>
            <p:cNvPr id="139323" name="Oval 83"/>
            <p:cNvSpPr>
              <a:spLocks noChangeArrowheads="1"/>
            </p:cNvSpPr>
            <p:nvPr/>
          </p:nvSpPr>
          <p:spPr bwMode="auto">
            <a:xfrm>
              <a:off x="4307" y="2382"/>
              <a:ext cx="161" cy="144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Comic Sans MS" panose="030F0702030302020204" pitchFamily="66" charset="0"/>
              </a:endParaRPr>
            </a:p>
          </p:txBody>
        </p:sp>
        <p:sp>
          <p:nvSpPr>
            <p:cNvPr id="139324" name="Oval 84"/>
            <p:cNvSpPr>
              <a:spLocks noChangeArrowheads="1"/>
            </p:cNvSpPr>
            <p:nvPr/>
          </p:nvSpPr>
          <p:spPr bwMode="auto">
            <a:xfrm>
              <a:off x="4487" y="2382"/>
              <a:ext cx="161" cy="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endParaRPr lang="zh-CN" altLang="zh-CN" sz="1800">
                <a:solidFill>
                  <a:srgbClr val="FF0000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39325" name="Oval 85"/>
            <p:cNvSpPr>
              <a:spLocks noChangeArrowheads="1"/>
            </p:cNvSpPr>
            <p:nvPr/>
          </p:nvSpPr>
          <p:spPr bwMode="auto">
            <a:xfrm>
              <a:off x="4660" y="2382"/>
              <a:ext cx="161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Comic Sans MS" panose="030F0702030302020204" pitchFamily="66" charset="0"/>
              </a:endParaRPr>
            </a:p>
          </p:txBody>
        </p:sp>
        <p:sp>
          <p:nvSpPr>
            <p:cNvPr id="139326" name="Rectangle 86"/>
            <p:cNvSpPr>
              <a:spLocks noChangeArrowheads="1"/>
            </p:cNvSpPr>
            <p:nvPr/>
          </p:nvSpPr>
          <p:spPr bwMode="auto">
            <a:xfrm>
              <a:off x="5063" y="1832"/>
              <a:ext cx="87" cy="763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Comic Sans MS" panose="030F0702030302020204" pitchFamily="66" charset="0"/>
              </a:endParaRPr>
            </a:p>
          </p:txBody>
        </p:sp>
      </p:grpSp>
      <p:grpSp>
        <p:nvGrpSpPr>
          <p:cNvPr id="139282" name="Group 87"/>
          <p:cNvGrpSpPr>
            <a:grpSpLocks/>
          </p:cNvGrpSpPr>
          <p:nvPr/>
        </p:nvGrpSpPr>
        <p:grpSpPr bwMode="auto">
          <a:xfrm>
            <a:off x="4535488" y="3946526"/>
            <a:ext cx="881062" cy="365125"/>
            <a:chOff x="2356" y="1300"/>
            <a:chExt cx="555" cy="194"/>
          </a:xfrm>
        </p:grpSpPr>
        <p:sp>
          <p:nvSpPr>
            <p:cNvPr id="139295" name="Oval 407"/>
            <p:cNvSpPr>
              <a:spLocks noChangeArrowheads="1"/>
            </p:cNvSpPr>
            <p:nvPr/>
          </p:nvSpPr>
          <p:spPr bwMode="auto">
            <a:xfrm>
              <a:off x="2357" y="1385"/>
              <a:ext cx="551" cy="109"/>
            </a:xfrm>
            <a:prstGeom prst="ellipse">
              <a:avLst/>
            </a:prstGeom>
            <a:gradFill rotWithShape="1">
              <a:gsLst>
                <a:gs pos="0">
                  <a:srgbClr val="009999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Comic Sans MS" panose="030F0702030302020204" pitchFamily="66" charset="0"/>
              </a:endParaRPr>
            </a:p>
          </p:txBody>
        </p:sp>
        <p:sp>
          <p:nvSpPr>
            <p:cNvPr id="139296" name="Rectangle 410"/>
            <p:cNvSpPr>
              <a:spLocks noChangeArrowheads="1"/>
            </p:cNvSpPr>
            <p:nvPr/>
          </p:nvSpPr>
          <p:spPr bwMode="auto">
            <a:xfrm>
              <a:off x="2357" y="1374"/>
              <a:ext cx="554" cy="66"/>
            </a:xfrm>
            <a:prstGeom prst="rect">
              <a:avLst/>
            </a:prstGeom>
            <a:gradFill rotWithShape="1">
              <a:gsLst>
                <a:gs pos="0">
                  <a:srgbClr val="009999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latin typeface="Comic Sans MS" panose="030F0702030302020204" pitchFamily="66" charset="0"/>
              </a:endParaRPr>
            </a:p>
          </p:txBody>
        </p:sp>
        <p:sp>
          <p:nvSpPr>
            <p:cNvPr id="139297" name="Oval 411"/>
            <p:cNvSpPr>
              <a:spLocks noChangeArrowheads="1"/>
            </p:cNvSpPr>
            <p:nvPr/>
          </p:nvSpPr>
          <p:spPr bwMode="auto">
            <a:xfrm>
              <a:off x="2356" y="1300"/>
              <a:ext cx="551" cy="127"/>
            </a:xfrm>
            <a:prstGeom prst="ellipse">
              <a:avLst/>
            </a:prstGeom>
            <a:gradFill rotWithShape="1">
              <a:gsLst>
                <a:gs pos="0">
                  <a:srgbClr val="009999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Comic Sans MS" panose="030F0702030302020204" pitchFamily="66" charset="0"/>
              </a:endParaRPr>
            </a:p>
          </p:txBody>
        </p:sp>
        <p:grpSp>
          <p:nvGrpSpPr>
            <p:cNvPr id="139298" name="Group 91"/>
            <p:cNvGrpSpPr>
              <a:grpSpLocks/>
            </p:cNvGrpSpPr>
            <p:nvPr/>
          </p:nvGrpSpPr>
          <p:grpSpPr bwMode="auto">
            <a:xfrm>
              <a:off x="2468" y="1332"/>
              <a:ext cx="310" cy="60"/>
              <a:chOff x="2468" y="1332"/>
              <a:chExt cx="310" cy="60"/>
            </a:xfrm>
          </p:grpSpPr>
          <p:sp>
            <p:nvSpPr>
              <p:cNvPr id="139301" name="Freeform 92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28575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139302" name="Freeform 93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28575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139299" name="Line 94"/>
            <p:cNvSpPr>
              <a:spLocks noChangeShapeType="1"/>
            </p:cNvSpPr>
            <p:nvPr/>
          </p:nvSpPr>
          <p:spPr bwMode="auto">
            <a:xfrm>
              <a:off x="2357" y="1361"/>
              <a:ext cx="0" cy="8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139300" name="Line 95"/>
            <p:cNvSpPr>
              <a:spLocks noChangeShapeType="1"/>
            </p:cNvSpPr>
            <p:nvPr/>
          </p:nvSpPr>
          <p:spPr bwMode="auto">
            <a:xfrm>
              <a:off x="2907" y="1363"/>
              <a:ext cx="0" cy="8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</p:grpSp>
      <p:sp>
        <p:nvSpPr>
          <p:cNvPr id="139284" name="Text Box 50"/>
          <p:cNvSpPr txBox="1">
            <a:spLocks noChangeArrowheads="1"/>
          </p:cNvSpPr>
          <p:nvPr/>
        </p:nvSpPr>
        <p:spPr bwMode="auto">
          <a:xfrm>
            <a:off x="2470151" y="5562601"/>
            <a:ext cx="818846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2800" i="1">
                <a:solidFill>
                  <a:srgbClr val="0000FF"/>
                </a:solidFill>
                <a:latin typeface="Comic Sans MS" panose="030F0702030302020204" pitchFamily="66" charset="0"/>
              </a:rPr>
              <a:t>… lots more on security (throughout, Chapter 8)</a:t>
            </a:r>
          </a:p>
        </p:txBody>
      </p:sp>
      <p:grpSp>
        <p:nvGrpSpPr>
          <p:cNvPr id="139285" name="Group 347"/>
          <p:cNvGrpSpPr>
            <a:grpSpLocks/>
          </p:cNvGrpSpPr>
          <p:nvPr/>
        </p:nvGrpSpPr>
        <p:grpSpPr bwMode="auto">
          <a:xfrm>
            <a:off x="4535488" y="3917950"/>
            <a:ext cx="893762" cy="452438"/>
            <a:chOff x="1871277" y="1576300"/>
            <a:chExt cx="1128371" cy="437861"/>
          </a:xfrm>
        </p:grpSpPr>
        <p:sp>
          <p:nvSpPr>
            <p:cNvPr id="72" name="Oval 71"/>
            <p:cNvSpPr>
              <a:spLocks noChangeArrowheads="1"/>
            </p:cNvSpPr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73" name="Rectangle 72"/>
            <p:cNvSpPr/>
            <p:nvPr/>
          </p:nvSpPr>
          <p:spPr bwMode="auto">
            <a:xfrm>
              <a:off x="1871277" y="1739153"/>
              <a:ext cx="1128371" cy="11676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74" name="Oval 73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75" name="Freeform 74"/>
            <p:cNvSpPr/>
            <p:nvPr/>
          </p:nvSpPr>
          <p:spPr bwMode="auto">
            <a:xfrm>
              <a:off x="2159884" y="1673091"/>
              <a:ext cx="549154" cy="161317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76" name="Freeform 75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77" name="Freeform 76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78" name="Freeform 77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cxnSp>
          <p:nvCxnSpPr>
            <p:cNvPr id="79" name="Straight Connector 78"/>
            <p:cNvCxnSpPr>
              <a:cxnSpLocks noChangeShapeType="1"/>
              <a:endCxn id="74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0" name="Straight Connector 79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81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904312" y="6656284"/>
            <a:ext cx="2680539" cy="18864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>
                <a:solidFill>
                  <a:schemeClr val="accent4"/>
                </a:solidFill>
                <a:latin typeface="Tahoma" panose="020B0604030504040204" pitchFamily="34" charset="0"/>
              </a:rPr>
              <a:t>1.6 networks under </a:t>
            </a:r>
            <a:r>
              <a:rPr lang="en-US" altLang="zh-CN" sz="1200" dirty="0">
                <a:solidFill>
                  <a:schemeClr val="accent2"/>
                </a:solidFill>
                <a:latin typeface="Tahoma" panose="020B0604030504040204" pitchFamily="34" charset="0"/>
              </a:rPr>
              <a:t>attack: security</a:t>
            </a:r>
          </a:p>
        </p:txBody>
      </p:sp>
    </p:spTree>
    <p:extLst>
      <p:ext uri="{BB962C8B-B14F-4D97-AF65-F5344CB8AC3E}">
        <p14:creationId xmlns:p14="http://schemas.microsoft.com/office/powerpoint/2010/main" val="60026773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290" name="Picture 2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3451" y="1028700"/>
            <a:ext cx="4570413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0291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Chapter 1: roadmap</a:t>
            </a:r>
          </a:p>
        </p:txBody>
      </p:sp>
      <p:sp>
        <p:nvSpPr>
          <p:cNvPr id="140292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011364" y="1406525"/>
            <a:ext cx="8207375" cy="4648200"/>
          </a:xfrm>
        </p:spPr>
        <p:txBody>
          <a:bodyPr/>
          <a:lstStyle/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zh-CN" sz="2800" dirty="0">
                <a:ea typeface="宋体" panose="02010600030101010101" pitchFamily="2" charset="-122"/>
              </a:rPr>
              <a:t>1.1 what </a:t>
            </a:r>
            <a:r>
              <a:rPr lang="en-US" altLang="zh-CN" sz="2800" i="1" dirty="0">
                <a:ea typeface="宋体" panose="02010600030101010101" pitchFamily="2" charset="-122"/>
              </a:rPr>
              <a:t>is</a:t>
            </a:r>
            <a:r>
              <a:rPr lang="en-US" altLang="zh-CN" sz="2800" dirty="0">
                <a:ea typeface="宋体" panose="02010600030101010101" pitchFamily="2" charset="-122"/>
              </a:rPr>
              <a:t> the Internet?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zh-CN" sz="2800" dirty="0">
                <a:ea typeface="宋体" panose="02010600030101010101" pitchFamily="2" charset="-122"/>
              </a:rPr>
              <a:t>1.2 network edge</a:t>
            </a:r>
          </a:p>
          <a:p>
            <a:pPr lvl="2" eaLnBrk="1" hangingPunct="1">
              <a:buClr>
                <a:srgbClr val="000099"/>
              </a:buClr>
              <a:buSzPct val="70000"/>
              <a:buFont typeface="Wingdings" panose="05000000000000000000" pitchFamily="2" charset="2"/>
              <a:buChar char="v"/>
            </a:pPr>
            <a:r>
              <a:rPr lang="en-US" altLang="zh-CN" sz="2400" dirty="0">
                <a:latin typeface="Gill Sans MT" panose="020B0502020104020203" pitchFamily="34" charset="0"/>
                <a:ea typeface="宋体" panose="02010600030101010101" pitchFamily="2" charset="-122"/>
              </a:rPr>
              <a:t>end systems, access networks, links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zh-CN" sz="2800" dirty="0">
                <a:ea typeface="宋体" panose="02010600030101010101" pitchFamily="2" charset="-122"/>
              </a:rPr>
              <a:t>1.3 network core</a:t>
            </a:r>
          </a:p>
          <a:p>
            <a:pPr lvl="2">
              <a:buClr>
                <a:srgbClr val="000099"/>
              </a:buClr>
              <a:buSzPct val="70000"/>
              <a:buFont typeface="Wingdings" panose="05000000000000000000" pitchFamily="2" charset="2"/>
              <a:buChar char="v"/>
            </a:pPr>
            <a:r>
              <a:rPr lang="en-US" altLang="zh-CN" sz="2400" dirty="0">
                <a:latin typeface="Gill Sans MT" panose="020B0502020104020203" pitchFamily="34" charset="0"/>
                <a:ea typeface="宋体" panose="02010600030101010101" pitchFamily="2" charset="-122"/>
              </a:rPr>
              <a:t>packet switching, circuit switching, network structure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zh-CN" sz="2800" dirty="0">
                <a:ea typeface="宋体" panose="02010600030101010101" pitchFamily="2" charset="-122"/>
              </a:rPr>
              <a:t>1.4 delay, loss, throughput in networks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zh-CN" sz="2800" dirty="0">
                <a:ea typeface="宋体" panose="02010600030101010101" pitchFamily="2" charset="-122"/>
              </a:rPr>
              <a:t>1.5 protocol layers, service models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zh-CN" sz="2800" dirty="0">
                <a:ea typeface="宋体" panose="02010600030101010101" pitchFamily="2" charset="-122"/>
              </a:rPr>
              <a:t>1.6 networks under attack: security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zh-CN" sz="2800" dirty="0">
                <a:solidFill>
                  <a:srgbClr val="CC0000"/>
                </a:solidFill>
                <a:ea typeface="宋体" panose="02010600030101010101" pitchFamily="2" charset="-122"/>
              </a:rPr>
              <a:t>1.7 history</a:t>
            </a:r>
          </a:p>
          <a:p>
            <a:pPr eaLnBrk="1" hangingPunct="1"/>
            <a:endParaRPr lang="en-US" altLang="zh-CN" dirty="0">
              <a:solidFill>
                <a:srgbClr val="CC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310685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7" name="Footer Placeholder 2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zh-CN" sz="1200" dirty="0">
                <a:solidFill>
                  <a:schemeClr val="accent2"/>
                </a:solidFill>
                <a:latin typeface="Tahoma" panose="020B0604030504040204" pitchFamily="34" charset="0"/>
              </a:rPr>
              <a:t>1.7 history</a:t>
            </a:r>
          </a:p>
        </p:txBody>
      </p:sp>
      <p:sp>
        <p:nvSpPr>
          <p:cNvPr id="142344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D835FFC3-49C7-4475-A6FB-5831739877ED}" type="slidenum">
              <a:rPr lang="en-US" altLang="zh-CN" sz="1200" smtClean="0">
                <a:solidFill>
                  <a:schemeClr val="accent4"/>
                </a:solidFill>
                <a:latin typeface="Tahoma" panose="020B0604030504040204" pitchFamily="34" charset="0"/>
              </a:rPr>
              <a:pPr/>
              <a:t>76</a:t>
            </a:fld>
            <a:endParaRPr lang="en-US" altLang="zh-CN" sz="1200" dirty="0">
              <a:solidFill>
                <a:schemeClr val="accent4"/>
              </a:solidFill>
              <a:latin typeface="Tahoma" panose="020B0604030504040204" pitchFamily="34" charset="0"/>
            </a:endParaRPr>
          </a:p>
        </p:txBody>
      </p:sp>
      <p:sp>
        <p:nvSpPr>
          <p:cNvPr id="142339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941513" y="210344"/>
            <a:ext cx="7772400" cy="6477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zh-CN" sz="4000" dirty="0"/>
              <a:t>Internet history</a:t>
            </a:r>
            <a:endParaRPr lang="en-US" altLang="zh-CN" dirty="0"/>
          </a:p>
        </p:txBody>
      </p:sp>
      <p:sp>
        <p:nvSpPr>
          <p:cNvPr id="155652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1070375" y="1722438"/>
            <a:ext cx="3657600" cy="4419600"/>
          </a:xfrm>
        </p:spPr>
        <p:txBody>
          <a:bodyPr>
            <a:normAutofit fontScale="92500" lnSpcReduction="10000"/>
          </a:bodyPr>
          <a:lstStyle/>
          <a:p>
            <a:pPr marL="287338" indent="-287338">
              <a:buFont typeface="Wingdings" charset="2"/>
              <a:buChar char="§"/>
              <a:defRPr/>
            </a:pPr>
            <a:r>
              <a:rPr lang="en-US" sz="2400" dirty="0">
                <a:ea typeface="ＭＳ Ｐゴシック" charset="0"/>
              </a:rPr>
              <a:t>1961: Kleinrock - queueing theory shows effectiveness of packet-switching</a:t>
            </a:r>
          </a:p>
          <a:p>
            <a:pPr marL="287338" indent="-287338">
              <a:buFont typeface="Wingdings" charset="2"/>
              <a:buChar char="§"/>
              <a:defRPr/>
            </a:pPr>
            <a:r>
              <a:rPr lang="en-US" sz="2400" dirty="0">
                <a:ea typeface="ＭＳ Ｐゴシック" charset="0"/>
              </a:rPr>
              <a:t>1964: Baran - packet-switching in military nets</a:t>
            </a:r>
          </a:p>
          <a:p>
            <a:pPr marL="287338" indent="-287338">
              <a:buFont typeface="Wingdings" charset="2"/>
              <a:buChar char="§"/>
              <a:defRPr/>
            </a:pPr>
            <a:r>
              <a:rPr lang="en-US" sz="2400" dirty="0">
                <a:ea typeface="ＭＳ Ｐゴシック" charset="0"/>
              </a:rPr>
              <a:t>1967: ARPAnet conceived by Advanced Research Projects Agency</a:t>
            </a:r>
          </a:p>
          <a:p>
            <a:pPr marL="287338" indent="-287338">
              <a:buFont typeface="Wingdings" charset="2"/>
              <a:buChar char="§"/>
              <a:defRPr/>
            </a:pPr>
            <a:r>
              <a:rPr lang="en-US" sz="2400" dirty="0">
                <a:ea typeface="ＭＳ Ｐゴシック" charset="0"/>
              </a:rPr>
              <a:t>1969: first ARPAnet node operational</a:t>
            </a:r>
          </a:p>
          <a:p>
            <a:pPr eaLnBrk="1" hangingPunct="1">
              <a:buSzPct val="75000"/>
              <a:buFont typeface="Wingdings" charset="2"/>
              <a:buChar char="§"/>
              <a:defRPr/>
            </a:pPr>
            <a:endParaRPr lang="en-US" sz="2400" dirty="0">
              <a:ea typeface="ＭＳ Ｐゴシック" charset="0"/>
            </a:endParaRPr>
          </a:p>
        </p:txBody>
      </p:sp>
      <p:sp>
        <p:nvSpPr>
          <p:cNvPr id="142341" name="Rectangle 4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7405688" y="1722438"/>
            <a:ext cx="4786312" cy="2871787"/>
          </a:xfrm>
        </p:spPr>
        <p:txBody>
          <a:bodyPr>
            <a:normAutofit lnSpcReduction="10000"/>
          </a:bodyPr>
          <a:lstStyle/>
          <a:p>
            <a:pPr marL="287338" indent="-287338"/>
            <a:r>
              <a:rPr lang="en-US" altLang="zh-CN" sz="2400"/>
              <a:t>1972: </a:t>
            </a:r>
          </a:p>
          <a:p>
            <a:pPr marL="628650" lvl="1" indent="-233363"/>
            <a:r>
              <a:rPr lang="en-US" altLang="zh-CN">
                <a:ea typeface="宋体" panose="02010600030101010101" pitchFamily="2" charset="-122"/>
              </a:rPr>
              <a:t>ARPAnet public demo</a:t>
            </a:r>
          </a:p>
          <a:p>
            <a:pPr marL="628650" lvl="1" indent="-233363"/>
            <a:r>
              <a:rPr lang="en-US" altLang="zh-CN">
                <a:ea typeface="宋体" panose="02010600030101010101" pitchFamily="2" charset="-122"/>
              </a:rPr>
              <a:t>NCP (Network Control Protocol) first host-host protocol </a:t>
            </a:r>
          </a:p>
          <a:p>
            <a:pPr marL="628650" lvl="1" indent="-233363"/>
            <a:r>
              <a:rPr lang="en-US" altLang="zh-CN">
                <a:ea typeface="宋体" panose="02010600030101010101" pitchFamily="2" charset="-122"/>
              </a:rPr>
              <a:t>first e-mail program</a:t>
            </a:r>
          </a:p>
          <a:p>
            <a:pPr marL="628650" lvl="1" indent="-233363"/>
            <a:r>
              <a:rPr lang="en-US" altLang="zh-CN">
                <a:ea typeface="宋体" panose="02010600030101010101" pitchFamily="2" charset="-122"/>
              </a:rPr>
              <a:t>ARPAnet has 15 nodes</a:t>
            </a:r>
          </a:p>
        </p:txBody>
      </p:sp>
      <p:pic>
        <p:nvPicPr>
          <p:cNvPr id="142338" name="Picture 6" descr="arpanet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458"/>
          <a:stretch>
            <a:fillRect/>
          </a:stretch>
        </p:blipFill>
        <p:spPr bwMode="auto">
          <a:xfrm>
            <a:off x="4871864" y="3928774"/>
            <a:ext cx="2716213" cy="2635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2342" name="Rectangle 5"/>
          <p:cNvSpPr>
            <a:spLocks noChangeArrowheads="1"/>
          </p:cNvSpPr>
          <p:nvPr/>
        </p:nvSpPr>
        <p:spPr bwMode="auto">
          <a:xfrm>
            <a:off x="2047875" y="1028700"/>
            <a:ext cx="777240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2800" i="1">
                <a:solidFill>
                  <a:srgbClr val="CC0000"/>
                </a:solidFill>
                <a:latin typeface="Comic Sans MS" panose="030F0702030302020204" pitchFamily="66" charset="0"/>
              </a:rPr>
              <a:t>1961-1972: Early packet-switching principles</a:t>
            </a:r>
            <a:endParaRPr lang="en-US" altLang="zh-CN" sz="2800" u="sng">
              <a:solidFill>
                <a:srgbClr val="CC0000"/>
              </a:solidFill>
              <a:latin typeface="Comic Sans MS" panose="030F0702030302020204" pitchFamily="66" charset="0"/>
            </a:endParaRPr>
          </a:p>
        </p:txBody>
      </p:sp>
      <p:pic>
        <p:nvPicPr>
          <p:cNvPr id="142343" name="Picture 11" descr="underline_base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1513" y="771525"/>
            <a:ext cx="3656012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817358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92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26D2A47E-7488-41E8-B4BB-05022DF41D7C}" type="slidenum">
              <a:rPr lang="en-US" altLang="zh-CN" sz="1200" smtClean="0">
                <a:solidFill>
                  <a:schemeClr val="accent4"/>
                </a:solidFill>
                <a:latin typeface="Tahoma" panose="020B0604030504040204" pitchFamily="34" charset="0"/>
              </a:rPr>
              <a:pPr/>
              <a:t>77</a:t>
            </a:fld>
            <a:endParaRPr lang="en-US" altLang="zh-CN" sz="1200" dirty="0">
              <a:solidFill>
                <a:schemeClr val="accent4"/>
              </a:solidFill>
              <a:latin typeface="Tahoma" panose="020B0604030504040204" pitchFamily="34" charset="0"/>
            </a:endParaRPr>
          </a:p>
        </p:txBody>
      </p:sp>
      <p:sp>
        <p:nvSpPr>
          <p:cNvPr id="144386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911424" y="1760537"/>
            <a:ext cx="4506913" cy="4457700"/>
          </a:xfrm>
        </p:spPr>
        <p:txBody>
          <a:bodyPr>
            <a:normAutofit fontScale="92500" lnSpcReduction="20000"/>
          </a:bodyPr>
          <a:lstStyle/>
          <a:p>
            <a:pPr eaLnBrk="1" hangingPunct="1"/>
            <a:r>
              <a:rPr lang="en-US" altLang="zh-CN" sz="2400" dirty="0"/>
              <a:t>1970: </a:t>
            </a:r>
            <a:r>
              <a:rPr lang="en-US" altLang="zh-CN" sz="2400" dirty="0" err="1"/>
              <a:t>ALOHAnet</a:t>
            </a:r>
            <a:r>
              <a:rPr lang="en-US" altLang="zh-CN" sz="2400" dirty="0"/>
              <a:t> satellite network in Hawaii</a:t>
            </a:r>
          </a:p>
          <a:p>
            <a:pPr eaLnBrk="1" hangingPunct="1"/>
            <a:r>
              <a:rPr lang="en-US" altLang="zh-CN" sz="2400" dirty="0"/>
              <a:t>1974: Cerf and Kahn - architecture for interconnecting networks</a:t>
            </a:r>
          </a:p>
          <a:p>
            <a:pPr eaLnBrk="1" hangingPunct="1"/>
            <a:r>
              <a:rPr lang="en-US" altLang="zh-CN" sz="2400" dirty="0"/>
              <a:t>1976: Ethernet at Xerox PARC</a:t>
            </a:r>
          </a:p>
          <a:p>
            <a:pPr eaLnBrk="1" hangingPunct="1"/>
            <a:r>
              <a:rPr lang="en-US" altLang="zh-CN" sz="2400" dirty="0"/>
              <a:t>late70</a:t>
            </a:r>
            <a:r>
              <a:rPr lang="ja-JP" altLang="en-US" sz="2400" dirty="0"/>
              <a:t>’</a:t>
            </a:r>
            <a:r>
              <a:rPr lang="en-US" altLang="ja-JP" sz="2400" dirty="0"/>
              <a:t>s: proprietary architectures: </a:t>
            </a:r>
            <a:r>
              <a:rPr lang="en-US" altLang="ja-JP" sz="2400" dirty="0" err="1"/>
              <a:t>DECnet</a:t>
            </a:r>
            <a:r>
              <a:rPr lang="en-US" altLang="ja-JP" sz="2400" dirty="0"/>
              <a:t>, SNA, XNA</a:t>
            </a:r>
          </a:p>
          <a:p>
            <a:pPr eaLnBrk="1" hangingPunct="1"/>
            <a:r>
              <a:rPr lang="en-US" altLang="zh-CN" sz="2400" dirty="0"/>
              <a:t>late 70</a:t>
            </a:r>
            <a:r>
              <a:rPr lang="ja-JP" altLang="en-US" sz="2400" dirty="0"/>
              <a:t>’</a:t>
            </a:r>
            <a:r>
              <a:rPr lang="en-US" altLang="ja-JP" sz="2400" dirty="0"/>
              <a:t>s: switching fixed length packets (ATM precursor)</a:t>
            </a:r>
          </a:p>
          <a:p>
            <a:pPr eaLnBrk="1" hangingPunct="1"/>
            <a:r>
              <a:rPr lang="en-US" altLang="zh-CN" sz="2400" dirty="0"/>
              <a:t>1979: </a:t>
            </a:r>
            <a:r>
              <a:rPr lang="en-US" altLang="zh-CN" sz="2400" dirty="0" err="1"/>
              <a:t>ARPAnet</a:t>
            </a:r>
            <a:r>
              <a:rPr lang="en-US" altLang="zh-CN" sz="2400" dirty="0"/>
              <a:t> has 200 nodes</a:t>
            </a:r>
          </a:p>
        </p:txBody>
      </p:sp>
      <p:sp>
        <p:nvSpPr>
          <p:cNvPr id="144387" name="Rectangle 4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6494463" y="2116854"/>
            <a:ext cx="3924300" cy="3487738"/>
          </a:xfrm>
        </p:spPr>
        <p:txBody>
          <a:bodyPr>
            <a:normAutofit fontScale="92500"/>
          </a:bodyPr>
          <a:lstStyle/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400" dirty="0">
                <a:solidFill>
                  <a:srgbClr val="000090"/>
                </a:solidFill>
              </a:rPr>
              <a:t>Cerf and Kahn</a:t>
            </a:r>
            <a:r>
              <a:rPr lang="ja-JP" altLang="en-US" sz="2400" dirty="0">
                <a:solidFill>
                  <a:srgbClr val="000090"/>
                </a:solidFill>
              </a:rPr>
              <a:t>’</a:t>
            </a:r>
            <a:r>
              <a:rPr lang="en-US" altLang="ja-JP" sz="2400" dirty="0">
                <a:solidFill>
                  <a:srgbClr val="000090"/>
                </a:solidFill>
              </a:rPr>
              <a:t>s internetworking principles: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000" dirty="0">
                <a:ea typeface="宋体" panose="02010600030101010101" pitchFamily="2" charset="-122"/>
              </a:rPr>
              <a:t>minimalism, autonomy - no internal changes required to interconnect networks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000" dirty="0">
                <a:ea typeface="宋体" panose="02010600030101010101" pitchFamily="2" charset="-122"/>
              </a:rPr>
              <a:t>best effort service model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000" dirty="0">
                <a:ea typeface="宋体" panose="02010600030101010101" pitchFamily="2" charset="-122"/>
              </a:rPr>
              <a:t>stateless routers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000" dirty="0">
                <a:ea typeface="宋体" panose="02010600030101010101" pitchFamily="2" charset="-122"/>
              </a:rPr>
              <a:t>decentralized control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400" dirty="0">
                <a:solidFill>
                  <a:srgbClr val="000090"/>
                </a:solidFill>
              </a:rPr>
              <a:t>define today</a:t>
            </a:r>
            <a:r>
              <a:rPr lang="ja-JP" altLang="en-US" sz="2400" dirty="0">
                <a:solidFill>
                  <a:srgbClr val="000090"/>
                </a:solidFill>
              </a:rPr>
              <a:t>’</a:t>
            </a:r>
            <a:r>
              <a:rPr lang="en-US" altLang="ja-JP" sz="2400" dirty="0">
                <a:solidFill>
                  <a:srgbClr val="000090"/>
                </a:solidFill>
              </a:rPr>
              <a:t>s Internet architecture</a:t>
            </a:r>
            <a:endParaRPr lang="en-US" altLang="zh-CN" sz="2400" dirty="0">
              <a:solidFill>
                <a:srgbClr val="000090"/>
              </a:solidFill>
            </a:endParaRPr>
          </a:p>
        </p:txBody>
      </p:sp>
      <p:sp>
        <p:nvSpPr>
          <p:cNvPr id="144388" name="Rectangle 5"/>
          <p:cNvSpPr>
            <a:spLocks noChangeArrowheads="1"/>
          </p:cNvSpPr>
          <p:nvPr/>
        </p:nvSpPr>
        <p:spPr bwMode="auto">
          <a:xfrm>
            <a:off x="2047876" y="1028700"/>
            <a:ext cx="7972425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i="1">
                <a:solidFill>
                  <a:srgbClr val="CC0000"/>
                </a:solidFill>
                <a:latin typeface="Comic Sans MS" panose="030F0702030302020204" pitchFamily="66" charset="0"/>
              </a:rPr>
              <a:t>1972-1980: Internetworking, new and proprietary nets</a:t>
            </a:r>
            <a:endParaRPr lang="en-US" altLang="zh-CN" sz="4000" u="sng">
              <a:solidFill>
                <a:srgbClr val="CC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144389" name="Rectangle 6"/>
          <p:cNvSpPr>
            <a:spLocks noChangeArrowheads="1"/>
          </p:cNvSpPr>
          <p:nvPr/>
        </p:nvSpPr>
        <p:spPr bwMode="auto">
          <a:xfrm>
            <a:off x="6494463" y="1982788"/>
            <a:ext cx="3878262" cy="3619500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latin typeface="Times New Roman" panose="02020603050405020304" pitchFamily="18" charset="0"/>
            </a:endParaRPr>
          </a:p>
        </p:txBody>
      </p:sp>
      <p:sp>
        <p:nvSpPr>
          <p:cNvPr id="144390" name="Rectangle 2"/>
          <p:cNvSpPr>
            <a:spLocks noChangeArrowheads="1"/>
          </p:cNvSpPr>
          <p:nvPr/>
        </p:nvSpPr>
        <p:spPr bwMode="auto">
          <a:xfrm>
            <a:off x="1901825" y="252413"/>
            <a:ext cx="777240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CN" sz="4000">
                <a:solidFill>
                  <a:srgbClr val="000099"/>
                </a:solidFill>
                <a:latin typeface="Gill Sans MT" panose="020B0502020104020203" pitchFamily="34" charset="0"/>
              </a:rPr>
              <a:t>Internet history</a:t>
            </a:r>
            <a:endParaRPr lang="en-US" altLang="zh-CN" sz="4400">
              <a:solidFill>
                <a:srgbClr val="000099"/>
              </a:solidFill>
              <a:latin typeface="Gill Sans MT" panose="020B0502020104020203" pitchFamily="34" charset="0"/>
            </a:endParaRPr>
          </a:p>
        </p:txBody>
      </p:sp>
      <p:pic>
        <p:nvPicPr>
          <p:cNvPr id="144391" name="Picture 12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1513" y="771525"/>
            <a:ext cx="3656012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0416480" y="6669360"/>
            <a:ext cx="1312387" cy="18864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zh-CN" sz="1200" dirty="0">
                <a:solidFill>
                  <a:schemeClr val="accent2"/>
                </a:solidFill>
                <a:latin typeface="Tahoma" panose="020B0604030504040204" pitchFamily="34" charset="0"/>
              </a:rPr>
              <a:t>1.7 history</a:t>
            </a:r>
          </a:p>
        </p:txBody>
      </p:sp>
    </p:spTree>
    <p:extLst>
      <p:ext uri="{BB962C8B-B14F-4D97-AF65-F5344CB8AC3E}">
        <p14:creationId xmlns:p14="http://schemas.microsoft.com/office/powerpoint/2010/main" val="297543221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9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F486F53E-A111-4759-BFE7-705D542E1145}" type="slidenum">
              <a:rPr lang="en-US" altLang="zh-CN" sz="1200" smtClean="0">
                <a:latin typeface="Tahoma" panose="020B0604030504040204" pitchFamily="34" charset="0"/>
              </a:rPr>
              <a:pPr/>
              <a:t>78</a:t>
            </a:fld>
            <a:endParaRPr lang="en-US" altLang="zh-CN" sz="1200" dirty="0">
              <a:latin typeface="Tahoma" panose="020B0604030504040204" pitchFamily="34" charset="0"/>
            </a:endParaRPr>
          </a:p>
        </p:txBody>
      </p:sp>
      <p:sp>
        <p:nvSpPr>
          <p:cNvPr id="146434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1901825" y="1738122"/>
            <a:ext cx="3810000" cy="4457700"/>
          </a:xfrm>
        </p:spPr>
        <p:txBody>
          <a:bodyPr/>
          <a:lstStyle/>
          <a:p>
            <a:pPr>
              <a:buSzPct val="70000"/>
              <a:buFont typeface="Wingdings" panose="05000000000000000000" pitchFamily="2" charset="2"/>
              <a:buChar char="v"/>
            </a:pPr>
            <a:r>
              <a:rPr lang="en-US" altLang="zh-CN" sz="2400" dirty="0"/>
              <a:t>1983: deployment of TCP/IP</a:t>
            </a:r>
          </a:p>
          <a:p>
            <a:pPr>
              <a:buSzPct val="70000"/>
              <a:buFont typeface="Wingdings" panose="05000000000000000000" pitchFamily="2" charset="2"/>
              <a:buChar char="v"/>
            </a:pPr>
            <a:r>
              <a:rPr lang="en-US" altLang="zh-CN" sz="2400" dirty="0"/>
              <a:t>1982: </a:t>
            </a:r>
            <a:r>
              <a:rPr lang="en-US" altLang="zh-CN" sz="2400" dirty="0" err="1"/>
              <a:t>smtp</a:t>
            </a:r>
            <a:r>
              <a:rPr lang="en-US" altLang="zh-CN" sz="2400" dirty="0"/>
              <a:t> e-mail protocol defined </a:t>
            </a:r>
          </a:p>
          <a:p>
            <a:pPr>
              <a:buSzPct val="70000"/>
              <a:buFont typeface="Wingdings" panose="05000000000000000000" pitchFamily="2" charset="2"/>
              <a:buChar char="v"/>
            </a:pPr>
            <a:r>
              <a:rPr lang="en-US" altLang="zh-CN" sz="2400" dirty="0"/>
              <a:t>1983: DNS defined for name-to-IP-address translation</a:t>
            </a:r>
          </a:p>
          <a:p>
            <a:pPr>
              <a:buSzPct val="70000"/>
              <a:buFont typeface="Wingdings" panose="05000000000000000000" pitchFamily="2" charset="2"/>
              <a:buChar char="v"/>
            </a:pPr>
            <a:r>
              <a:rPr lang="en-US" altLang="zh-CN" sz="2400" dirty="0"/>
              <a:t>1985: ftp protocol defined</a:t>
            </a:r>
          </a:p>
          <a:p>
            <a:pPr>
              <a:buSzPct val="70000"/>
              <a:buFont typeface="Wingdings" panose="05000000000000000000" pitchFamily="2" charset="2"/>
              <a:buChar char="v"/>
            </a:pPr>
            <a:r>
              <a:rPr lang="en-US" altLang="zh-CN" sz="2400" dirty="0"/>
              <a:t>1988: TCP congestion control</a:t>
            </a:r>
          </a:p>
        </p:txBody>
      </p:sp>
      <p:sp>
        <p:nvSpPr>
          <p:cNvPr id="159747" name="Rectangle 4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6630832" y="1811338"/>
            <a:ext cx="3810000" cy="4448175"/>
          </a:xfrm>
        </p:spPr>
        <p:txBody>
          <a:bodyPr/>
          <a:lstStyle/>
          <a:p>
            <a:pPr marL="287338" indent="-287338">
              <a:buFont typeface="Wingdings" charset="2"/>
              <a:buChar char="§"/>
              <a:defRPr/>
            </a:pPr>
            <a:r>
              <a:rPr lang="en-US" sz="2400" dirty="0">
                <a:ea typeface="ＭＳ Ｐゴシック" charset="0"/>
              </a:rPr>
              <a:t>new national networks: CSnet, BITnet, NSFnet, Minitel</a:t>
            </a:r>
          </a:p>
          <a:p>
            <a:pPr marL="287338" indent="-287338">
              <a:buFont typeface="Wingdings" charset="2"/>
              <a:buChar char="§"/>
              <a:defRPr/>
            </a:pPr>
            <a:r>
              <a:rPr lang="en-US" sz="2400" dirty="0">
                <a:ea typeface="ＭＳ Ｐゴシック" charset="0"/>
              </a:rPr>
              <a:t>100,000 hosts connected to confederation of networks</a:t>
            </a:r>
          </a:p>
          <a:p>
            <a:pPr eaLnBrk="1" hangingPunct="1">
              <a:buSzPct val="75000"/>
              <a:buFont typeface="Wingdings" charset="2"/>
              <a:buChar char="§"/>
              <a:defRPr/>
            </a:pPr>
            <a:endParaRPr lang="en-US" sz="2400" dirty="0">
              <a:ea typeface="ＭＳ Ｐゴシック" charset="0"/>
            </a:endParaRPr>
          </a:p>
        </p:txBody>
      </p:sp>
      <p:sp>
        <p:nvSpPr>
          <p:cNvPr id="146436" name="Rectangle 5"/>
          <p:cNvSpPr>
            <a:spLocks noChangeArrowheads="1"/>
          </p:cNvSpPr>
          <p:nvPr/>
        </p:nvSpPr>
        <p:spPr bwMode="auto">
          <a:xfrm>
            <a:off x="2047875" y="1028700"/>
            <a:ext cx="796290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i="1">
                <a:solidFill>
                  <a:srgbClr val="CC0000"/>
                </a:solidFill>
                <a:latin typeface="Comic Sans MS" panose="030F0702030302020204" pitchFamily="66" charset="0"/>
              </a:rPr>
              <a:t>1980-1990: new protocols, a proliferation of networks</a:t>
            </a:r>
            <a:endParaRPr lang="en-US" altLang="zh-CN" sz="4000" u="sng">
              <a:solidFill>
                <a:srgbClr val="CC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146437" name="Rectangle 2"/>
          <p:cNvSpPr>
            <a:spLocks noChangeArrowheads="1"/>
          </p:cNvSpPr>
          <p:nvPr/>
        </p:nvSpPr>
        <p:spPr bwMode="auto">
          <a:xfrm>
            <a:off x="1901825" y="252413"/>
            <a:ext cx="777240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CN" sz="4000">
                <a:solidFill>
                  <a:srgbClr val="000099"/>
                </a:solidFill>
                <a:latin typeface="Gill Sans MT" panose="020B0502020104020203" pitchFamily="34" charset="0"/>
              </a:rPr>
              <a:t>Internet history</a:t>
            </a:r>
            <a:endParaRPr lang="en-US" altLang="zh-CN" sz="4400">
              <a:solidFill>
                <a:srgbClr val="000099"/>
              </a:solidFill>
              <a:latin typeface="Gill Sans MT" panose="020B0502020104020203" pitchFamily="34" charset="0"/>
            </a:endParaRPr>
          </a:p>
        </p:txBody>
      </p:sp>
      <p:pic>
        <p:nvPicPr>
          <p:cNvPr id="146438" name="Picture 11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1513" y="771525"/>
            <a:ext cx="3656012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0416480" y="6669360"/>
            <a:ext cx="1312387" cy="18864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zh-CN" sz="1200" dirty="0">
                <a:solidFill>
                  <a:schemeClr val="accent2"/>
                </a:solidFill>
                <a:latin typeface="Tahoma" panose="020B0604030504040204" pitchFamily="34" charset="0"/>
              </a:rPr>
              <a:t>1.7 history</a:t>
            </a:r>
          </a:p>
        </p:txBody>
      </p:sp>
    </p:spTree>
    <p:extLst>
      <p:ext uri="{BB962C8B-B14F-4D97-AF65-F5344CB8AC3E}">
        <p14:creationId xmlns:p14="http://schemas.microsoft.com/office/powerpoint/2010/main" val="313795215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7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313178E6-900C-4882-AE66-AB7F2A4FF69A}" type="slidenum">
              <a:rPr lang="en-US" altLang="zh-CN" sz="1200" smtClean="0">
                <a:solidFill>
                  <a:schemeClr val="accent4"/>
                </a:solidFill>
                <a:latin typeface="Tahoma" panose="020B0604030504040204" pitchFamily="34" charset="0"/>
              </a:rPr>
              <a:pPr/>
              <a:t>79</a:t>
            </a:fld>
            <a:endParaRPr lang="en-US" altLang="zh-CN" sz="1200" dirty="0">
              <a:solidFill>
                <a:schemeClr val="accent4"/>
              </a:solidFill>
              <a:latin typeface="Tahoma" panose="020B0604030504040204" pitchFamily="34" charset="0"/>
            </a:endParaRPr>
          </a:p>
        </p:txBody>
      </p:sp>
      <p:sp>
        <p:nvSpPr>
          <p:cNvPr id="161794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1271464" y="1916832"/>
            <a:ext cx="5040560" cy="3960440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10000"/>
              </a:lnSpc>
              <a:buSzPct val="70000"/>
              <a:buFont typeface="Wingdings" panose="05000000000000000000" pitchFamily="2" charset="2"/>
              <a:buChar char="v"/>
            </a:pPr>
            <a:r>
              <a:rPr lang="en-US" altLang="zh-CN" sz="2600" dirty="0"/>
              <a:t>early 1990</a:t>
            </a:r>
            <a:r>
              <a:rPr lang="ja-JP" altLang="en-US" sz="2600" dirty="0"/>
              <a:t>’</a:t>
            </a:r>
            <a:r>
              <a:rPr lang="en-US" altLang="ja-JP" sz="2600" dirty="0"/>
              <a:t>s: </a:t>
            </a:r>
            <a:r>
              <a:rPr lang="en-US" altLang="ja-JP" sz="2600" dirty="0" err="1"/>
              <a:t>ARPAnet</a:t>
            </a:r>
            <a:r>
              <a:rPr lang="en-US" altLang="ja-JP" sz="2600" dirty="0"/>
              <a:t> decommissioned</a:t>
            </a:r>
          </a:p>
          <a:p>
            <a:pPr>
              <a:lnSpc>
                <a:spcPct val="110000"/>
              </a:lnSpc>
              <a:buSzPct val="70000"/>
              <a:buFont typeface="Wingdings" panose="05000000000000000000" pitchFamily="2" charset="2"/>
              <a:buChar char="v"/>
            </a:pPr>
            <a:r>
              <a:rPr lang="en-US" altLang="zh-CN" sz="2600" dirty="0"/>
              <a:t>1991: NSF lifts restrictions on commercial use of </a:t>
            </a:r>
            <a:r>
              <a:rPr lang="en-US" altLang="zh-CN" sz="2600" dirty="0" err="1"/>
              <a:t>NSFnet</a:t>
            </a:r>
            <a:r>
              <a:rPr lang="en-US" altLang="zh-CN" sz="2600" dirty="0"/>
              <a:t> (decommissioned, 1995)</a:t>
            </a:r>
          </a:p>
          <a:p>
            <a:pPr>
              <a:lnSpc>
                <a:spcPct val="110000"/>
              </a:lnSpc>
              <a:buSzPct val="70000"/>
              <a:buFont typeface="Wingdings" panose="05000000000000000000" pitchFamily="2" charset="2"/>
              <a:buChar char="v"/>
            </a:pPr>
            <a:r>
              <a:rPr lang="en-US" altLang="zh-CN" sz="2600" dirty="0"/>
              <a:t>early 1990s: Web</a:t>
            </a:r>
          </a:p>
          <a:p>
            <a:pPr marL="569913" lvl="1" indent="-225425"/>
            <a:r>
              <a:rPr lang="en-US" altLang="zh-CN" dirty="0">
                <a:ea typeface="宋体" panose="02010600030101010101" pitchFamily="2" charset="-122"/>
              </a:rPr>
              <a:t>hypertext [Bush 1945, Nelson 1960</a:t>
            </a:r>
            <a:r>
              <a:rPr lang="ja-JP" altLang="en-US" dirty="0">
                <a:ea typeface="MS PGothic" panose="020B0600070205080204" pitchFamily="34" charset="-128"/>
              </a:rPr>
              <a:t>’</a:t>
            </a:r>
            <a:r>
              <a:rPr lang="en-US" altLang="ja-JP" dirty="0">
                <a:ea typeface="MS PGothic" panose="020B0600070205080204" pitchFamily="34" charset="-128"/>
              </a:rPr>
              <a:t>s]</a:t>
            </a:r>
          </a:p>
          <a:p>
            <a:pPr marL="569913" lvl="1" indent="-225425"/>
            <a:r>
              <a:rPr lang="en-US" altLang="zh-CN" dirty="0">
                <a:ea typeface="宋体" panose="02010600030101010101" pitchFamily="2" charset="-122"/>
              </a:rPr>
              <a:t>HTML, HTTP: Berners-Lee</a:t>
            </a:r>
          </a:p>
          <a:p>
            <a:pPr marL="569913" lvl="1" indent="-225425"/>
            <a:r>
              <a:rPr lang="en-US" altLang="zh-CN" dirty="0">
                <a:ea typeface="宋体" panose="02010600030101010101" pitchFamily="2" charset="-122"/>
              </a:rPr>
              <a:t>1994: Mosaic, later Netscape</a:t>
            </a:r>
          </a:p>
          <a:p>
            <a:pPr marL="569913" lvl="1" indent="-225425"/>
            <a:r>
              <a:rPr lang="en-US" altLang="zh-CN" dirty="0">
                <a:ea typeface="宋体" panose="02010600030101010101" pitchFamily="2" charset="-122"/>
              </a:rPr>
              <a:t>late 1990</a:t>
            </a:r>
            <a:r>
              <a:rPr lang="ja-JP" altLang="en-US" dirty="0">
                <a:ea typeface="MS PGothic" panose="020B0600070205080204" pitchFamily="34" charset="-128"/>
              </a:rPr>
              <a:t>’</a:t>
            </a:r>
            <a:r>
              <a:rPr lang="en-US" altLang="ja-JP" dirty="0">
                <a:ea typeface="MS PGothic" panose="020B0600070205080204" pitchFamily="34" charset="-128"/>
              </a:rPr>
              <a:t>s: commercialization</a:t>
            </a:r>
            <a:r>
              <a:rPr lang="en-US" altLang="ja-JP" sz="2000" dirty="0">
                <a:ea typeface="MS PGothic" panose="020B0600070205080204" pitchFamily="34" charset="-128"/>
              </a:rPr>
              <a:t> of the Web</a:t>
            </a:r>
          </a:p>
          <a:p>
            <a:pPr marL="287338" indent="-287338"/>
            <a:endParaRPr lang="en-US" altLang="zh-CN" sz="2400" dirty="0"/>
          </a:p>
          <a:p>
            <a:pPr marL="287338" indent="-287338"/>
            <a:endParaRPr lang="en-US" altLang="zh-CN" sz="2400" dirty="0"/>
          </a:p>
        </p:txBody>
      </p:sp>
      <p:sp>
        <p:nvSpPr>
          <p:cNvPr id="161795" name="Rectangle 4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6960096" y="1938739"/>
            <a:ext cx="4392488" cy="4448175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 dirty="0"/>
              <a:t>late 1990</a:t>
            </a:r>
            <a:r>
              <a:rPr lang="ja-JP" altLang="en-US" sz="2400" dirty="0"/>
              <a:t>’</a:t>
            </a:r>
            <a:r>
              <a:rPr lang="en-US" altLang="ja-JP" sz="2400" dirty="0"/>
              <a:t>s – 2000</a:t>
            </a:r>
            <a:r>
              <a:rPr lang="ja-JP" altLang="en-US" sz="2400" dirty="0"/>
              <a:t>’</a:t>
            </a:r>
            <a:r>
              <a:rPr lang="en-US" altLang="ja-JP" sz="2400" dirty="0"/>
              <a:t>s:</a:t>
            </a:r>
          </a:p>
          <a:p>
            <a:pPr eaLnBrk="1" hangingPunct="1">
              <a:buSzPct val="70000"/>
              <a:buFont typeface="Wingdings" panose="05000000000000000000" pitchFamily="2" charset="2"/>
              <a:buChar char="v"/>
            </a:pPr>
            <a:r>
              <a:rPr lang="en-US" altLang="zh-CN" sz="2400" dirty="0"/>
              <a:t>more killer apps: instant messaging, P2P file sharing</a:t>
            </a:r>
          </a:p>
          <a:p>
            <a:pPr eaLnBrk="1" hangingPunct="1">
              <a:buSzPct val="70000"/>
              <a:buFont typeface="Wingdings" panose="05000000000000000000" pitchFamily="2" charset="2"/>
              <a:buChar char="v"/>
            </a:pPr>
            <a:r>
              <a:rPr lang="en-US" altLang="zh-CN" sz="2400" dirty="0"/>
              <a:t>network security to forefront</a:t>
            </a:r>
          </a:p>
          <a:p>
            <a:pPr eaLnBrk="1" hangingPunct="1">
              <a:buSzPct val="70000"/>
              <a:buFont typeface="Wingdings" panose="05000000000000000000" pitchFamily="2" charset="2"/>
              <a:buChar char="v"/>
            </a:pPr>
            <a:r>
              <a:rPr lang="en-US" altLang="zh-CN" sz="2400" dirty="0"/>
              <a:t>est. 50 million host, 100 million+ users</a:t>
            </a:r>
          </a:p>
          <a:p>
            <a:pPr eaLnBrk="1" hangingPunct="1">
              <a:buSzPct val="70000"/>
              <a:buFont typeface="Wingdings" panose="05000000000000000000" pitchFamily="2" charset="2"/>
              <a:buChar char="v"/>
            </a:pPr>
            <a:r>
              <a:rPr lang="en-US" altLang="zh-CN" sz="2400" dirty="0"/>
              <a:t>backbone links running at </a:t>
            </a:r>
            <a:r>
              <a:rPr lang="en-US" altLang="zh-CN" sz="2400" dirty="0" err="1"/>
              <a:t>Gbps</a:t>
            </a:r>
            <a:endParaRPr lang="en-US" altLang="zh-CN" sz="2400" dirty="0"/>
          </a:p>
          <a:p>
            <a:pPr eaLnBrk="1" hangingPunct="1"/>
            <a:endParaRPr lang="en-US" altLang="zh-CN" sz="2000" dirty="0"/>
          </a:p>
        </p:txBody>
      </p:sp>
      <p:sp>
        <p:nvSpPr>
          <p:cNvPr id="148484" name="Rectangle 5"/>
          <p:cNvSpPr>
            <a:spLocks noChangeArrowheads="1"/>
          </p:cNvSpPr>
          <p:nvPr/>
        </p:nvSpPr>
        <p:spPr bwMode="auto">
          <a:xfrm>
            <a:off x="2047875" y="1028700"/>
            <a:ext cx="796290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2800" i="1" dirty="0">
                <a:solidFill>
                  <a:srgbClr val="CC0000"/>
                </a:solidFill>
                <a:latin typeface="Gill Sans MT" panose="020B0502020104020203" pitchFamily="34" charset="0"/>
              </a:rPr>
              <a:t>1990, 2000</a:t>
            </a:r>
            <a:r>
              <a:rPr lang="ja-JP" altLang="en-US" sz="2800" i="1" dirty="0">
                <a:solidFill>
                  <a:srgbClr val="CC0000"/>
                </a:solidFill>
                <a:latin typeface="Gill Sans MT" panose="020B0502020104020203" pitchFamily="34" charset="0"/>
              </a:rPr>
              <a:t>’</a:t>
            </a:r>
            <a:r>
              <a:rPr lang="en-US" altLang="ja-JP" sz="2800" i="1" dirty="0">
                <a:solidFill>
                  <a:srgbClr val="CC0000"/>
                </a:solidFill>
                <a:latin typeface="Gill Sans MT" panose="020B0502020104020203" pitchFamily="34" charset="0"/>
              </a:rPr>
              <a:t>s: commercialization, the Web, new apps</a:t>
            </a:r>
            <a:endParaRPr lang="en-US" altLang="zh-CN" sz="2800" u="sng" dirty="0">
              <a:solidFill>
                <a:srgbClr val="CC0000"/>
              </a:solidFill>
              <a:latin typeface="Gill Sans MT" panose="020B0502020104020203" pitchFamily="34" charset="0"/>
            </a:endParaRPr>
          </a:p>
        </p:txBody>
      </p:sp>
      <p:sp>
        <p:nvSpPr>
          <p:cNvPr id="148485" name="Rectangle 2"/>
          <p:cNvSpPr>
            <a:spLocks noChangeArrowheads="1"/>
          </p:cNvSpPr>
          <p:nvPr/>
        </p:nvSpPr>
        <p:spPr bwMode="auto">
          <a:xfrm>
            <a:off x="1901825" y="252413"/>
            <a:ext cx="777240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CN" sz="4000">
                <a:solidFill>
                  <a:srgbClr val="000099"/>
                </a:solidFill>
                <a:latin typeface="Gill Sans MT" panose="020B0502020104020203" pitchFamily="34" charset="0"/>
              </a:rPr>
              <a:t>Internet history</a:t>
            </a:r>
            <a:endParaRPr lang="en-US" altLang="zh-CN" sz="4400">
              <a:solidFill>
                <a:srgbClr val="000099"/>
              </a:solidFill>
              <a:latin typeface="Gill Sans MT" panose="020B0502020104020203" pitchFamily="34" charset="0"/>
            </a:endParaRPr>
          </a:p>
        </p:txBody>
      </p:sp>
      <p:pic>
        <p:nvPicPr>
          <p:cNvPr id="148486" name="Picture 11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1513" y="785814"/>
            <a:ext cx="3656012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0416480" y="6669360"/>
            <a:ext cx="1312387" cy="18864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zh-CN" sz="1200" dirty="0">
                <a:solidFill>
                  <a:schemeClr val="accent2"/>
                </a:solidFill>
                <a:latin typeface="Tahoma" panose="020B0604030504040204" pitchFamily="34" charset="0"/>
              </a:rPr>
              <a:t>1.7 history</a:t>
            </a:r>
          </a:p>
        </p:txBody>
      </p:sp>
    </p:spTree>
    <p:extLst>
      <p:ext uri="{BB962C8B-B14F-4D97-AF65-F5344CB8AC3E}">
        <p14:creationId xmlns:p14="http://schemas.microsoft.com/office/powerpoint/2010/main" val="18954182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1271464" y="836712"/>
            <a:ext cx="10393487" cy="720724"/>
          </a:xfrm>
        </p:spPr>
        <p:txBody>
          <a:bodyPr/>
          <a:lstStyle/>
          <a:p>
            <a:r>
              <a:rPr lang="en-US" altLang="zh-CN" dirty="0">
                <a:solidFill>
                  <a:srgbClr val="000099"/>
                </a:solidFill>
                <a:ea typeface="宋体" panose="02010600030101010101" pitchFamily="2" charset="-122"/>
              </a:rPr>
              <a:t>Chapter 1: outline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idx="1"/>
          </p:nvPr>
        </p:nvSpPr>
        <p:spPr>
          <a:xfrm>
            <a:off x="1631504" y="2060848"/>
            <a:ext cx="10033447" cy="4247876"/>
          </a:xfrm>
        </p:spPr>
        <p:txBody>
          <a:bodyPr/>
          <a:lstStyle/>
          <a:p>
            <a:pPr lvl="1">
              <a:buFont typeface="Wingdings" panose="05000000000000000000" pitchFamily="2" charset="2"/>
              <a:buNone/>
            </a:pPr>
            <a:r>
              <a:rPr kumimoji="0" lang="en-US" altLang="zh-CN" dirty="0">
                <a:solidFill>
                  <a:srgbClr val="FF0000"/>
                </a:solidFill>
                <a:ea typeface="宋体" panose="02010600030101010101" pitchFamily="2" charset="-122"/>
              </a:rPr>
              <a:t>1.1 What </a:t>
            </a:r>
            <a:r>
              <a:rPr kumimoji="0" lang="en-US" altLang="zh-CN" i="1" dirty="0">
                <a:solidFill>
                  <a:srgbClr val="FF0000"/>
                </a:solidFill>
                <a:ea typeface="宋体" panose="02010600030101010101" pitchFamily="2" charset="-122"/>
              </a:rPr>
              <a:t>is</a:t>
            </a:r>
            <a:r>
              <a:rPr kumimoji="0" lang="en-US" altLang="zh-CN" dirty="0">
                <a:solidFill>
                  <a:srgbClr val="FF0000"/>
                </a:solidFill>
                <a:ea typeface="宋体" panose="02010600030101010101" pitchFamily="2" charset="-122"/>
              </a:rPr>
              <a:t> the Internet?</a:t>
            </a:r>
          </a:p>
          <a:p>
            <a:pPr lvl="1">
              <a:buFont typeface="Wingdings" panose="05000000000000000000" pitchFamily="2" charset="2"/>
              <a:buNone/>
            </a:pPr>
            <a:r>
              <a:rPr kumimoji="0" lang="en-US" altLang="zh-CN" dirty="0">
                <a:solidFill>
                  <a:srgbClr val="000099"/>
                </a:solidFill>
                <a:ea typeface="宋体" panose="02010600030101010101" pitchFamily="2" charset="-122"/>
              </a:rPr>
              <a:t>1.2</a:t>
            </a:r>
            <a:r>
              <a:rPr kumimoji="0" lang="en-US" altLang="zh-CN" dirty="0">
                <a:ea typeface="宋体" panose="02010600030101010101" pitchFamily="2" charset="-122"/>
              </a:rPr>
              <a:t> </a:t>
            </a:r>
            <a:r>
              <a:rPr kumimoji="0" lang="en-US" altLang="zh-CN" dirty="0">
                <a:solidFill>
                  <a:srgbClr val="000099"/>
                </a:solidFill>
                <a:ea typeface="宋体" panose="02010600030101010101" pitchFamily="2" charset="-122"/>
              </a:rPr>
              <a:t>Network edge</a:t>
            </a:r>
          </a:p>
          <a:p>
            <a:pPr lvl="2">
              <a:buClr>
                <a:srgbClr val="000099"/>
              </a:buClr>
              <a:buSzPct val="85000"/>
              <a:buFont typeface="Wingdings" panose="05000000000000000000" pitchFamily="2" charset="2"/>
              <a:buChar char="v"/>
            </a:pPr>
            <a:r>
              <a:rPr kumimoji="0" lang="en-US" altLang="zh-CN" dirty="0">
                <a:solidFill>
                  <a:srgbClr val="000099"/>
                </a:solidFill>
                <a:ea typeface="宋体" panose="02010600030101010101" pitchFamily="2" charset="-122"/>
              </a:rPr>
              <a:t> end systems, access networks, links</a:t>
            </a:r>
          </a:p>
          <a:p>
            <a:pPr lvl="1">
              <a:buFont typeface="Wingdings" panose="05000000000000000000" pitchFamily="2" charset="2"/>
              <a:buNone/>
            </a:pPr>
            <a:r>
              <a:rPr kumimoji="0" lang="en-US" altLang="zh-CN" dirty="0">
                <a:solidFill>
                  <a:srgbClr val="000099"/>
                </a:solidFill>
                <a:ea typeface="宋体" panose="02010600030101010101" pitchFamily="2" charset="-122"/>
              </a:rPr>
              <a:t>1.3 Network core</a:t>
            </a:r>
          </a:p>
          <a:p>
            <a:pPr lvl="2">
              <a:buClr>
                <a:srgbClr val="000099"/>
              </a:buClr>
              <a:buSzPct val="85000"/>
              <a:buFont typeface="Wingdings" panose="05000000000000000000" pitchFamily="2" charset="2"/>
              <a:buChar char="v"/>
            </a:pPr>
            <a:r>
              <a:rPr kumimoji="0" lang="en-US" altLang="zh-CN" dirty="0">
                <a:solidFill>
                  <a:srgbClr val="000099"/>
                </a:solidFill>
                <a:ea typeface="宋体" panose="02010600030101010101" pitchFamily="2" charset="-122"/>
              </a:rPr>
              <a:t> circuit switching, packet switching, network structure</a:t>
            </a:r>
          </a:p>
          <a:p>
            <a:pPr lvl="1">
              <a:buFont typeface="Wingdings" panose="05000000000000000000" pitchFamily="2" charset="2"/>
              <a:buNone/>
            </a:pPr>
            <a:r>
              <a:rPr kumimoji="0" lang="en-US" altLang="zh-CN" dirty="0">
                <a:solidFill>
                  <a:srgbClr val="000099"/>
                </a:solidFill>
                <a:ea typeface="宋体" panose="02010600030101010101" pitchFamily="2" charset="-122"/>
              </a:rPr>
              <a:t>1.4 Delay, loss and throughput in packet-switched networks</a:t>
            </a:r>
          </a:p>
          <a:p>
            <a:pPr lvl="1">
              <a:buFont typeface="Wingdings" panose="05000000000000000000" pitchFamily="2" charset="2"/>
              <a:buNone/>
            </a:pPr>
            <a:r>
              <a:rPr kumimoji="0" lang="en-US" altLang="zh-CN" dirty="0">
                <a:solidFill>
                  <a:srgbClr val="000099"/>
                </a:solidFill>
                <a:ea typeface="宋体" panose="02010600030101010101" pitchFamily="2" charset="-122"/>
              </a:rPr>
              <a:t>1.5 Protocol layers, service models</a:t>
            </a:r>
          </a:p>
          <a:p>
            <a:pPr lvl="1">
              <a:buFont typeface="Wingdings" panose="05000000000000000000" pitchFamily="2" charset="2"/>
              <a:buNone/>
            </a:pPr>
            <a:r>
              <a:rPr kumimoji="0" lang="en-US" altLang="zh-CN" dirty="0">
                <a:solidFill>
                  <a:srgbClr val="000099"/>
                </a:solidFill>
                <a:ea typeface="宋体" panose="02010600030101010101" pitchFamily="2" charset="-122"/>
              </a:rPr>
              <a:t>1.6 Networks under attack: security</a:t>
            </a:r>
          </a:p>
          <a:p>
            <a:pPr lvl="1">
              <a:buFont typeface="Wingdings" panose="05000000000000000000" pitchFamily="2" charset="2"/>
              <a:buNone/>
            </a:pPr>
            <a:r>
              <a:rPr kumimoji="0" lang="en-US" altLang="zh-CN" dirty="0">
                <a:solidFill>
                  <a:srgbClr val="000099"/>
                </a:solidFill>
                <a:ea typeface="宋体" panose="02010600030101010101" pitchFamily="2" charset="-122"/>
              </a:rPr>
              <a:t>1.7 History</a:t>
            </a:r>
          </a:p>
          <a:p>
            <a:endParaRPr lang="en-US" altLang="zh-CN" sz="2400" dirty="0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235688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3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DD5FDFEF-87AD-4096-A875-E75155382131}" type="slidenum">
              <a:rPr lang="en-US" altLang="zh-CN" sz="1200" smtClean="0">
                <a:solidFill>
                  <a:schemeClr val="accent4"/>
                </a:solidFill>
                <a:latin typeface="Tahoma" panose="020B0604030504040204" pitchFamily="34" charset="0"/>
              </a:rPr>
              <a:pPr/>
              <a:t>80</a:t>
            </a:fld>
            <a:endParaRPr lang="en-US" altLang="zh-CN" sz="1200" dirty="0">
              <a:solidFill>
                <a:schemeClr val="accent4"/>
              </a:solidFill>
              <a:latin typeface="Tahoma" panose="020B0604030504040204" pitchFamily="34" charset="0"/>
            </a:endParaRPr>
          </a:p>
        </p:txBody>
      </p:sp>
      <p:sp>
        <p:nvSpPr>
          <p:cNvPr id="163842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1631504" y="1340768"/>
            <a:ext cx="7502525" cy="4457700"/>
          </a:xfrm>
        </p:spPr>
        <p:txBody>
          <a:bodyPr>
            <a:normAutofit fontScale="92500" lnSpcReduction="20000"/>
          </a:bodyPr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i="1" dirty="0">
                <a:solidFill>
                  <a:srgbClr val="C00000"/>
                </a:solidFill>
              </a:rPr>
              <a:t>2005-present</a:t>
            </a:r>
          </a:p>
          <a:p>
            <a:pPr eaLnBrk="1" hangingPunct="1"/>
            <a:r>
              <a:rPr lang="en-US" altLang="zh-CN" sz="2400" dirty="0"/>
              <a:t>~5B devices attached to Internet </a:t>
            </a:r>
            <a:r>
              <a:rPr lang="en-US" altLang="zh-CN" sz="1800" dirty="0"/>
              <a:t>(2016)</a:t>
            </a:r>
          </a:p>
          <a:p>
            <a:pPr marL="682625" lvl="1" indent="-225425"/>
            <a:r>
              <a:rPr lang="en-US" altLang="zh-CN" sz="2000" dirty="0">
                <a:ea typeface="MS PGothic" panose="020B0600070205080204" pitchFamily="34" charset="-128"/>
              </a:rPr>
              <a:t>smartphones and tablets</a:t>
            </a:r>
          </a:p>
          <a:p>
            <a:pPr eaLnBrk="1" hangingPunct="1"/>
            <a:r>
              <a:rPr lang="en-US" altLang="zh-CN" sz="2400" dirty="0"/>
              <a:t>aggressive deployment of broadband access</a:t>
            </a:r>
          </a:p>
          <a:p>
            <a:pPr eaLnBrk="1" hangingPunct="1"/>
            <a:r>
              <a:rPr lang="en-US" altLang="zh-CN" sz="2400" dirty="0"/>
              <a:t>increasing ubiquity of high-speed wireless access</a:t>
            </a:r>
          </a:p>
          <a:p>
            <a:pPr eaLnBrk="1" hangingPunct="1"/>
            <a:r>
              <a:rPr lang="en-US" altLang="zh-CN" sz="2400" dirty="0"/>
              <a:t>emergence of online social networks: </a:t>
            </a:r>
          </a:p>
          <a:p>
            <a:pPr marL="682625" lvl="1" indent="-225425"/>
            <a:r>
              <a:rPr lang="en-US" altLang="zh-CN" sz="2000" dirty="0">
                <a:ea typeface="MS PGothic" panose="020B0600070205080204" pitchFamily="34" charset="-128"/>
              </a:rPr>
              <a:t>Facebook: ~ one billion users</a:t>
            </a:r>
            <a:endParaRPr lang="en-US" altLang="zh-CN" dirty="0">
              <a:ea typeface="MS PGothic" panose="020B0600070205080204" pitchFamily="34" charset="-128"/>
            </a:endParaRPr>
          </a:p>
          <a:p>
            <a:pPr eaLnBrk="1" hangingPunct="1"/>
            <a:r>
              <a:rPr lang="en-US" altLang="zh-CN" sz="2400" dirty="0"/>
              <a:t>service providers (Google, Microsoft) create their own networks</a:t>
            </a:r>
          </a:p>
          <a:p>
            <a:pPr marL="682625" lvl="1" indent="-225425"/>
            <a:r>
              <a:rPr lang="en-US" altLang="zh-CN" dirty="0">
                <a:ea typeface="MS PGothic" panose="020B0600070205080204" pitchFamily="34" charset="-128"/>
              </a:rPr>
              <a:t>bypass  Internet, providing </a:t>
            </a:r>
            <a:r>
              <a:rPr lang="en-US" altLang="ja-JP" dirty="0">
                <a:ea typeface="MS PGothic" panose="020B0600070205080204" pitchFamily="34" charset="-128"/>
              </a:rPr>
              <a:t>"instantaneous" access to search, video content, email, etc.</a:t>
            </a:r>
          </a:p>
          <a:p>
            <a:pPr eaLnBrk="1" hangingPunct="1"/>
            <a:r>
              <a:rPr lang="en-US" altLang="zh-CN" sz="2400" dirty="0"/>
              <a:t>e-commerce, universities, enterprises running their services in </a:t>
            </a:r>
            <a:r>
              <a:rPr lang="en-US" altLang="ja-JP" sz="2400" dirty="0"/>
              <a:t>"cloud" (e.g., Amazon EC2)</a:t>
            </a:r>
            <a:endParaRPr lang="en-US" altLang="zh-CN" sz="2400" dirty="0"/>
          </a:p>
        </p:txBody>
      </p:sp>
      <p:sp>
        <p:nvSpPr>
          <p:cNvPr id="150531" name="Rectangle 2"/>
          <p:cNvSpPr>
            <a:spLocks noChangeArrowheads="1"/>
          </p:cNvSpPr>
          <p:nvPr/>
        </p:nvSpPr>
        <p:spPr bwMode="auto">
          <a:xfrm>
            <a:off x="1901825" y="252413"/>
            <a:ext cx="777240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CN" sz="4000" dirty="0">
                <a:solidFill>
                  <a:srgbClr val="000099"/>
                </a:solidFill>
                <a:latin typeface="Comic Sans MS" panose="030F0702030302020204" pitchFamily="66" charset="0"/>
              </a:rPr>
              <a:t>Internet history</a:t>
            </a:r>
            <a:endParaRPr lang="en-US" altLang="zh-CN" sz="4400" dirty="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pic>
        <p:nvPicPr>
          <p:cNvPr id="150532" name="Picture 9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1825" y="900113"/>
            <a:ext cx="4122167" cy="1526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0416480" y="6669360"/>
            <a:ext cx="1312387" cy="18864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zh-CN" sz="1200" dirty="0">
                <a:solidFill>
                  <a:schemeClr val="accent2"/>
                </a:solidFill>
                <a:latin typeface="Tahoma" panose="020B0604030504040204" pitchFamily="34" charset="0"/>
              </a:rPr>
              <a:t>1.7 history</a:t>
            </a:r>
          </a:p>
        </p:txBody>
      </p:sp>
    </p:spTree>
    <p:extLst>
      <p:ext uri="{BB962C8B-B14F-4D97-AF65-F5344CB8AC3E}">
        <p14:creationId xmlns:p14="http://schemas.microsoft.com/office/powerpoint/2010/main" val="10307006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82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4CAA4A8E-7909-4FFD-A8E6-0B8E4343A0C6}" type="slidenum">
              <a:rPr lang="en-US" altLang="zh-CN" sz="1200" smtClean="0">
                <a:solidFill>
                  <a:schemeClr val="accent4"/>
                </a:solidFill>
                <a:latin typeface="Tahoma" panose="020B0604030504040204" pitchFamily="34" charset="0"/>
              </a:rPr>
              <a:pPr/>
              <a:t>81</a:t>
            </a:fld>
            <a:endParaRPr lang="en-US" altLang="zh-CN" sz="1200" dirty="0">
              <a:solidFill>
                <a:schemeClr val="accent4"/>
              </a:solidFill>
              <a:latin typeface="Tahoma" panose="020B0604030504040204" pitchFamily="34" charset="0"/>
            </a:endParaRPr>
          </a:p>
        </p:txBody>
      </p:sp>
      <p:sp>
        <p:nvSpPr>
          <p:cNvPr id="152579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991544" y="121268"/>
            <a:ext cx="7772400" cy="903287"/>
          </a:xfrm>
        </p:spPr>
        <p:txBody>
          <a:bodyPr/>
          <a:lstStyle/>
          <a:p>
            <a:pPr eaLnBrk="1" hangingPunct="1"/>
            <a:r>
              <a:rPr lang="en-US" altLang="zh-CN" dirty="0"/>
              <a:t>Introduction: summary</a:t>
            </a:r>
          </a:p>
        </p:txBody>
      </p:sp>
      <p:sp>
        <p:nvSpPr>
          <p:cNvPr id="165892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2135560" y="1268760"/>
            <a:ext cx="4384675" cy="5189537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i="1" dirty="0">
                <a:solidFill>
                  <a:srgbClr val="CC0000"/>
                </a:solidFill>
              </a:rPr>
              <a:t>covered a </a:t>
            </a:r>
            <a:r>
              <a:rPr lang="en-US" altLang="ja-JP" i="1" dirty="0">
                <a:solidFill>
                  <a:srgbClr val="CC0000"/>
                </a:solidFill>
              </a:rPr>
              <a:t>"ton" of material!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2400" dirty="0"/>
              <a:t>Internet overview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2400" dirty="0"/>
              <a:t>what'</a:t>
            </a:r>
            <a:r>
              <a:rPr lang="en-US" altLang="ja-JP" sz="2400" dirty="0"/>
              <a:t>s a protocol?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2400" dirty="0"/>
              <a:t>network edge, core, access network</a:t>
            </a:r>
          </a:p>
          <a:p>
            <a:pPr marL="682625" lvl="1" indent="-225425">
              <a:lnSpc>
                <a:spcPct val="80000"/>
              </a:lnSpc>
            </a:pPr>
            <a:r>
              <a:rPr lang="en-US" altLang="zh-CN" dirty="0">
                <a:ea typeface="宋体" panose="02010600030101010101" pitchFamily="2" charset="-122"/>
              </a:rPr>
              <a:t>packet-switching versus circuit-switching</a:t>
            </a:r>
          </a:p>
          <a:p>
            <a:pPr marL="682625" lvl="1" indent="-225425">
              <a:lnSpc>
                <a:spcPct val="80000"/>
              </a:lnSpc>
            </a:pPr>
            <a:r>
              <a:rPr lang="en-US" altLang="zh-CN" dirty="0">
                <a:ea typeface="宋体" panose="02010600030101010101" pitchFamily="2" charset="-122"/>
              </a:rPr>
              <a:t>Internet structure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2400" dirty="0"/>
              <a:t>performance: loss, delay, throughput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2400" dirty="0"/>
              <a:t>layering, service models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2400" dirty="0"/>
              <a:t>security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2400" dirty="0"/>
              <a:t>history</a:t>
            </a:r>
          </a:p>
        </p:txBody>
      </p:sp>
      <p:sp>
        <p:nvSpPr>
          <p:cNvPr id="165893" name="Rectangle 4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7608168" y="1412776"/>
            <a:ext cx="3724275" cy="46482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i="1" dirty="0">
                <a:solidFill>
                  <a:srgbClr val="CC0000"/>
                </a:solidFill>
              </a:rPr>
              <a:t>you now have:</a:t>
            </a:r>
            <a:r>
              <a:rPr lang="en-US" altLang="zh-CN" sz="2400" dirty="0"/>
              <a:t>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2400" dirty="0"/>
              <a:t>context, overview, </a:t>
            </a:r>
            <a:r>
              <a:rPr lang="en-US" altLang="ja-JP" sz="2400" dirty="0"/>
              <a:t>"feel" of networking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2400" dirty="0"/>
              <a:t>more depth, detail </a:t>
            </a:r>
            <a:r>
              <a:rPr lang="en-US" altLang="zh-CN" sz="2400" i="1" dirty="0"/>
              <a:t>to follow!</a:t>
            </a:r>
            <a:endParaRPr lang="en-US" altLang="zh-CN" sz="2400" dirty="0"/>
          </a:p>
        </p:txBody>
      </p:sp>
      <p:pic>
        <p:nvPicPr>
          <p:cNvPr id="152578" name="Picture 9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813" y="836614"/>
            <a:ext cx="5484812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0416480" y="6669360"/>
            <a:ext cx="1312387" cy="18864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zh-CN" sz="1200" dirty="0">
                <a:solidFill>
                  <a:schemeClr val="accent2"/>
                </a:solidFill>
                <a:latin typeface="Tahoma" panose="020B0604030504040204" pitchFamily="34" charset="0"/>
              </a:rPr>
              <a:t>1.7 history</a:t>
            </a:r>
          </a:p>
        </p:txBody>
      </p:sp>
    </p:spTree>
    <p:extLst>
      <p:ext uri="{BB962C8B-B14F-4D97-AF65-F5344CB8AC3E}">
        <p14:creationId xmlns:p14="http://schemas.microsoft.com/office/powerpoint/2010/main" val="184354208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7" name="Rectangle 3"/>
          <p:cNvSpPr>
            <a:spLocks noChangeArrowheads="1"/>
          </p:cNvSpPr>
          <p:nvPr/>
        </p:nvSpPr>
        <p:spPr bwMode="auto">
          <a:xfrm>
            <a:off x="3673476" y="1477964"/>
            <a:ext cx="4487863" cy="172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lnSpc>
                <a:spcPct val="85000"/>
              </a:lnSpc>
            </a:pPr>
            <a:r>
              <a:rPr lang="en-US" altLang="zh-CN" sz="4400">
                <a:solidFill>
                  <a:srgbClr val="000099"/>
                </a:solidFill>
                <a:latin typeface="Gill Sans MT" panose="020B0502020104020203" pitchFamily="34" charset="0"/>
              </a:rPr>
              <a:t>Chapter 1</a:t>
            </a:r>
            <a:br>
              <a:rPr lang="en-US" altLang="zh-CN" sz="4800">
                <a:solidFill>
                  <a:srgbClr val="000099"/>
                </a:solidFill>
                <a:latin typeface="Gill Sans MT" panose="020B0502020104020203" pitchFamily="34" charset="0"/>
              </a:rPr>
            </a:br>
            <a:r>
              <a:rPr lang="en-US" altLang="zh-CN" sz="4400">
                <a:solidFill>
                  <a:srgbClr val="000099"/>
                </a:solidFill>
                <a:latin typeface="Gill Sans MT" panose="020B0502020104020203" pitchFamily="34" charset="0"/>
              </a:rPr>
              <a:t>Additional Slides</a:t>
            </a:r>
          </a:p>
        </p:txBody>
      </p:sp>
    </p:spTree>
    <p:extLst>
      <p:ext uri="{BB962C8B-B14F-4D97-AF65-F5344CB8AC3E}">
        <p14:creationId xmlns:p14="http://schemas.microsoft.com/office/powerpoint/2010/main" val="161426150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roup 62"/>
          <p:cNvGrpSpPr>
            <a:grpSpLocks/>
          </p:cNvGrpSpPr>
          <p:nvPr/>
        </p:nvGrpSpPr>
        <p:grpSpPr bwMode="auto">
          <a:xfrm>
            <a:off x="2794001" y="798513"/>
            <a:ext cx="5643563" cy="4216400"/>
            <a:chOff x="824874" y="353539"/>
            <a:chExt cx="5643193" cy="4216279"/>
          </a:xfrm>
        </p:grpSpPr>
        <p:sp>
          <p:nvSpPr>
            <p:cNvPr id="62" name="Freeform 61"/>
            <p:cNvSpPr/>
            <p:nvPr/>
          </p:nvSpPr>
          <p:spPr>
            <a:xfrm>
              <a:off x="824874" y="366239"/>
              <a:ext cx="431772" cy="4203579"/>
            </a:xfrm>
            <a:custGeom>
              <a:avLst/>
              <a:gdLst>
                <a:gd name="connsiteX0" fmla="*/ 0 w 432078"/>
                <a:gd name="connsiteY0" fmla="*/ 4203185 h 4255561"/>
                <a:gd name="connsiteX1" fmla="*/ 418984 w 432078"/>
                <a:gd name="connsiteY1" fmla="*/ 3430637 h 4255561"/>
                <a:gd name="connsiteX2" fmla="*/ 432078 w 432078"/>
                <a:gd name="connsiteY2" fmla="*/ 0 h 4255561"/>
                <a:gd name="connsiteX3" fmla="*/ 117839 w 432078"/>
                <a:gd name="connsiteY3" fmla="*/ 4255561 h 4255561"/>
                <a:gd name="connsiteX0" fmla="*/ 26187 w 458265"/>
                <a:gd name="connsiteY0" fmla="*/ 4203185 h 4216279"/>
                <a:gd name="connsiteX1" fmla="*/ 445171 w 458265"/>
                <a:gd name="connsiteY1" fmla="*/ 3430637 h 4216279"/>
                <a:gd name="connsiteX2" fmla="*/ 458265 w 458265"/>
                <a:gd name="connsiteY2" fmla="*/ 0 h 4216279"/>
                <a:gd name="connsiteX3" fmla="*/ 0 w 458265"/>
                <a:gd name="connsiteY3" fmla="*/ 4216279 h 4216279"/>
                <a:gd name="connsiteX0" fmla="*/ 0 w 432078"/>
                <a:gd name="connsiteY0" fmla="*/ 4203185 h 4203185"/>
                <a:gd name="connsiteX1" fmla="*/ 418984 w 432078"/>
                <a:gd name="connsiteY1" fmla="*/ 3430637 h 4203185"/>
                <a:gd name="connsiteX2" fmla="*/ 432078 w 432078"/>
                <a:gd name="connsiteY2" fmla="*/ 0 h 4203185"/>
                <a:gd name="connsiteX3" fmla="*/ 13093 w 432078"/>
                <a:gd name="connsiteY3" fmla="*/ 4203185 h 4203185"/>
                <a:gd name="connsiteX0" fmla="*/ 0 w 432078"/>
                <a:gd name="connsiteY0" fmla="*/ 4203185 h 4203185"/>
                <a:gd name="connsiteX1" fmla="*/ 418984 w 432078"/>
                <a:gd name="connsiteY1" fmla="*/ 3430637 h 4203185"/>
                <a:gd name="connsiteX2" fmla="*/ 432078 w 432078"/>
                <a:gd name="connsiteY2" fmla="*/ 0 h 4203185"/>
                <a:gd name="connsiteX3" fmla="*/ 13093 w 432078"/>
                <a:gd name="connsiteY3" fmla="*/ 4203185 h 4203185"/>
                <a:gd name="connsiteX4" fmla="*/ 0 w 432078"/>
                <a:gd name="connsiteY4" fmla="*/ 4203185 h 4203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2078" h="4203185">
                  <a:moveTo>
                    <a:pt x="0" y="4203185"/>
                  </a:moveTo>
                  <a:lnTo>
                    <a:pt x="418984" y="3430637"/>
                  </a:lnTo>
                  <a:cubicBezTo>
                    <a:pt x="423349" y="2287091"/>
                    <a:pt x="427713" y="1143546"/>
                    <a:pt x="432078" y="0"/>
                  </a:cubicBezTo>
                  <a:lnTo>
                    <a:pt x="13093" y="4203185"/>
                  </a:lnTo>
                  <a:lnTo>
                    <a:pt x="0" y="4203185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3">
                    <a:lumMod val="85000"/>
                  </a:schemeClr>
                </a:gs>
                <a:gs pos="100000">
                  <a:srgbClr val="000000"/>
                </a:gs>
              </a:gsLst>
              <a:lin ang="10800000" scaled="0"/>
              <a:tileRect/>
            </a:gradFill>
            <a:ln>
              <a:noFill/>
            </a:ln>
          </p:spPr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0000FF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59" name="Rectangle 58"/>
            <p:cNvSpPr/>
            <p:nvPr/>
          </p:nvSpPr>
          <p:spPr bwMode="auto">
            <a:xfrm>
              <a:off x="1243947" y="353539"/>
              <a:ext cx="5224120" cy="3430489"/>
            </a:xfrm>
            <a:prstGeom prst="rect">
              <a:avLst/>
            </a:prstGeom>
            <a:solidFill>
              <a:schemeClr val="accent3">
                <a:lumMod val="8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0000FF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endParaRPr>
            </a:p>
          </p:txBody>
        </p:sp>
      </p:grpSp>
      <p:pic>
        <p:nvPicPr>
          <p:cNvPr id="156674" name="Picture 12" descr="segmen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9214" y="5173663"/>
            <a:ext cx="3959225" cy="100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56675" name="Group 48"/>
          <p:cNvGrpSpPr>
            <a:grpSpLocks/>
          </p:cNvGrpSpPr>
          <p:nvPr/>
        </p:nvGrpSpPr>
        <p:grpSpPr bwMode="auto">
          <a:xfrm>
            <a:off x="1419225" y="3981450"/>
            <a:ext cx="1562100" cy="1511300"/>
            <a:chOff x="-44" y="1473"/>
            <a:chExt cx="981" cy="1105"/>
          </a:xfrm>
        </p:grpSpPr>
        <p:pic>
          <p:nvPicPr>
            <p:cNvPr id="156708" name="Picture 49" descr="desktop_computer_stylized_medium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6709" name="Freeform 50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</p:grpSp>
      <p:pic>
        <p:nvPicPr>
          <p:cNvPr id="156676" name="Picture 120" descr="access_point_stylized_small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8663" y="4221163"/>
            <a:ext cx="1389062" cy="127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6677" name="Picture 10" descr="ethernet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638425" y="4567238"/>
            <a:ext cx="1231900" cy="1231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6678" name="Picture 11" descr="ethernet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5075" y="4570413"/>
            <a:ext cx="1231900" cy="1231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6679" name="Picture 20" descr="ethernet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331325" y="4589463"/>
            <a:ext cx="1231900" cy="1231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7" name="Group 66"/>
          <p:cNvGrpSpPr>
            <a:grpSpLocks/>
          </p:cNvGrpSpPr>
          <p:nvPr/>
        </p:nvGrpSpPr>
        <p:grpSpPr bwMode="auto">
          <a:xfrm>
            <a:off x="6080126" y="1162051"/>
            <a:ext cx="2359661" cy="3171825"/>
            <a:chOff x="4556452" y="1162095"/>
            <a:chExt cx="2358584" cy="3172030"/>
          </a:xfrm>
        </p:grpSpPr>
        <p:cxnSp>
          <p:nvCxnSpPr>
            <p:cNvPr id="156695" name="Straight Connector 46"/>
            <p:cNvCxnSpPr>
              <a:cxnSpLocks noChangeShapeType="1"/>
            </p:cNvCxnSpPr>
            <p:nvPr/>
          </p:nvCxnSpPr>
          <p:spPr bwMode="auto">
            <a:xfrm>
              <a:off x="5630098" y="2252175"/>
              <a:ext cx="0" cy="2081950"/>
            </a:xfrm>
            <a:prstGeom prst="line">
              <a:avLst/>
            </a:prstGeom>
            <a:noFill/>
            <a:ln w="25400">
              <a:solidFill>
                <a:srgbClr val="000090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156696" name="Group 31"/>
            <p:cNvGrpSpPr>
              <a:grpSpLocks/>
            </p:cNvGrpSpPr>
            <p:nvPr/>
          </p:nvGrpSpPr>
          <p:grpSpPr bwMode="auto">
            <a:xfrm>
              <a:off x="4635010" y="2856756"/>
              <a:ext cx="2190234" cy="1220926"/>
              <a:chOff x="3862510" y="4375664"/>
              <a:chExt cx="2190234" cy="1220926"/>
            </a:xfrm>
          </p:grpSpPr>
          <p:sp>
            <p:nvSpPr>
              <p:cNvPr id="26" name="Rectangle 25"/>
              <p:cNvSpPr>
                <a:spLocks noChangeArrowheads="1"/>
              </p:cNvSpPr>
              <p:nvPr/>
            </p:nvSpPr>
            <p:spPr bwMode="auto">
              <a:xfrm>
                <a:off x="3871225" y="4425779"/>
                <a:ext cx="2164362" cy="1152600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rgbClr val="000090"/>
                </a:solidFill>
                <a:round/>
                <a:headEnd/>
                <a:tailEnd/>
              </a:ln>
              <a:effectLst>
                <a:outerShdw blurRad="50800" dist="38100" dir="2700000" algn="tl" rotWithShape="0">
                  <a:srgbClr val="000090">
                    <a:alpha val="42999"/>
                  </a:srgbClr>
                </a:outerShdw>
              </a:effec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56704" name="TextBox 26"/>
              <p:cNvSpPr txBox="1">
                <a:spLocks noChangeArrowheads="1"/>
              </p:cNvSpPr>
              <p:nvPr/>
            </p:nvSpPr>
            <p:spPr bwMode="auto">
              <a:xfrm>
                <a:off x="3864450" y="4375664"/>
                <a:ext cx="2100899" cy="12209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ts val="2200"/>
                  </a:lnSpc>
                </a:pPr>
                <a:r>
                  <a:rPr lang="en-US" altLang="zh-CN" sz="1600">
                    <a:solidFill>
                      <a:srgbClr val="0000FF"/>
                    </a:solidFill>
                    <a:latin typeface="Comic Sans MS" panose="030F0702030302020204" pitchFamily="66" charset="0"/>
                  </a:rPr>
                  <a:t>Transport</a:t>
                </a:r>
                <a:r>
                  <a:rPr lang="en-US" altLang="zh-CN" sz="1400">
                    <a:solidFill>
                      <a:srgbClr val="0000FF"/>
                    </a:solidFill>
                    <a:latin typeface="Comic Sans MS" panose="030F0702030302020204" pitchFamily="66" charset="0"/>
                  </a:rPr>
                  <a:t> (TCP/UDP)</a:t>
                </a:r>
              </a:p>
              <a:p>
                <a:pPr algn="ctr">
                  <a:lnSpc>
                    <a:spcPts val="2200"/>
                  </a:lnSpc>
                </a:pPr>
                <a:r>
                  <a:rPr lang="en-US" altLang="zh-CN" sz="1600">
                    <a:solidFill>
                      <a:srgbClr val="0000FF"/>
                    </a:solidFill>
                    <a:latin typeface="Comic Sans MS" panose="030F0702030302020204" pitchFamily="66" charset="0"/>
                  </a:rPr>
                  <a:t>Network</a:t>
                </a:r>
                <a:r>
                  <a:rPr lang="en-US" altLang="zh-CN" sz="1400">
                    <a:solidFill>
                      <a:srgbClr val="0000FF"/>
                    </a:solidFill>
                    <a:latin typeface="Comic Sans MS" panose="030F0702030302020204" pitchFamily="66" charset="0"/>
                  </a:rPr>
                  <a:t> (IP)</a:t>
                </a:r>
              </a:p>
              <a:p>
                <a:pPr algn="ctr">
                  <a:lnSpc>
                    <a:spcPts val="2200"/>
                  </a:lnSpc>
                </a:pPr>
                <a:r>
                  <a:rPr lang="en-US" altLang="zh-CN" sz="1600">
                    <a:solidFill>
                      <a:srgbClr val="0000FF"/>
                    </a:solidFill>
                    <a:latin typeface="Comic Sans MS" panose="030F0702030302020204" pitchFamily="66" charset="0"/>
                  </a:rPr>
                  <a:t>Link</a:t>
                </a:r>
                <a:r>
                  <a:rPr lang="en-US" altLang="zh-CN" sz="1400">
                    <a:solidFill>
                      <a:srgbClr val="0000FF"/>
                    </a:solidFill>
                    <a:latin typeface="Comic Sans MS" panose="030F0702030302020204" pitchFamily="66" charset="0"/>
                  </a:rPr>
                  <a:t> (Ethernet)</a:t>
                </a:r>
              </a:p>
              <a:p>
                <a:pPr algn="ctr">
                  <a:lnSpc>
                    <a:spcPts val="2200"/>
                  </a:lnSpc>
                </a:pPr>
                <a:r>
                  <a:rPr lang="en-US" altLang="zh-CN" sz="1600">
                    <a:solidFill>
                      <a:srgbClr val="0000FF"/>
                    </a:solidFill>
                    <a:latin typeface="Comic Sans MS" panose="030F0702030302020204" pitchFamily="66" charset="0"/>
                  </a:rPr>
                  <a:t>Physical</a:t>
                </a:r>
              </a:p>
            </p:txBody>
          </p:sp>
          <p:cxnSp>
            <p:nvCxnSpPr>
              <p:cNvPr id="156705" name="Straight Connector 28"/>
              <p:cNvCxnSpPr>
                <a:cxnSpLocks noChangeShapeType="1"/>
              </p:cNvCxnSpPr>
              <p:nvPr/>
            </p:nvCxnSpPr>
            <p:spPr bwMode="auto">
              <a:xfrm>
                <a:off x="3862510" y="4740040"/>
                <a:ext cx="217348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56706" name="Straight Connector 29"/>
              <p:cNvCxnSpPr>
                <a:cxnSpLocks noChangeShapeType="1"/>
              </p:cNvCxnSpPr>
              <p:nvPr/>
            </p:nvCxnSpPr>
            <p:spPr bwMode="auto">
              <a:xfrm>
                <a:off x="3870887" y="5023380"/>
                <a:ext cx="217348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56707" name="Straight Connector 30"/>
              <p:cNvCxnSpPr>
                <a:cxnSpLocks noChangeShapeType="1"/>
              </p:cNvCxnSpPr>
              <p:nvPr/>
            </p:nvCxnSpPr>
            <p:spPr bwMode="auto">
              <a:xfrm>
                <a:off x="3879264" y="5306720"/>
                <a:ext cx="217348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grpSp>
          <p:nvGrpSpPr>
            <p:cNvPr id="156697" name="Group 35"/>
            <p:cNvGrpSpPr>
              <a:grpSpLocks/>
            </p:cNvGrpSpPr>
            <p:nvPr/>
          </p:nvGrpSpPr>
          <p:grpSpPr bwMode="auto">
            <a:xfrm>
              <a:off x="4755995" y="1162095"/>
              <a:ext cx="1641047" cy="1020829"/>
              <a:chOff x="4075146" y="5836665"/>
              <a:chExt cx="1641047" cy="1020829"/>
            </a:xfrm>
          </p:grpSpPr>
          <p:sp>
            <p:nvSpPr>
              <p:cNvPr id="34" name="Rectangle 33"/>
              <p:cNvSpPr>
                <a:spLocks noChangeArrowheads="1"/>
              </p:cNvSpPr>
              <p:nvPr/>
            </p:nvSpPr>
            <p:spPr bwMode="auto">
              <a:xfrm>
                <a:off x="4191372" y="5836665"/>
                <a:ext cx="1464594" cy="1020829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rgbClr val="000090"/>
                </a:solidFill>
                <a:round/>
                <a:headEnd/>
                <a:tailEnd/>
              </a:ln>
              <a:effectLst>
                <a:outerShdw blurRad="50800" dist="38100" dir="2700000" algn="tl" rotWithShape="0">
                  <a:srgbClr val="000090">
                    <a:alpha val="42999"/>
                  </a:srgbClr>
                </a:outerShdw>
              </a:effec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56702" name="TextBox 34"/>
              <p:cNvSpPr txBox="1">
                <a:spLocks noChangeArrowheads="1"/>
              </p:cNvSpPr>
              <p:nvPr/>
            </p:nvSpPr>
            <p:spPr bwMode="auto">
              <a:xfrm>
                <a:off x="4075146" y="5913072"/>
                <a:ext cx="1641047" cy="8926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altLang="zh-CN" sz="1600">
                    <a:solidFill>
                      <a:srgbClr val="0000FF"/>
                    </a:solidFill>
                    <a:latin typeface="Comic Sans MS" panose="030F0702030302020204" pitchFamily="66" charset="0"/>
                  </a:rPr>
                  <a:t>application</a:t>
                </a:r>
              </a:p>
              <a:p>
                <a:pPr algn="ctr"/>
                <a:r>
                  <a:rPr lang="en-US" altLang="zh-CN" sz="1600">
                    <a:solidFill>
                      <a:srgbClr val="0000FF"/>
                    </a:solidFill>
                    <a:latin typeface="Comic Sans MS" panose="030F0702030302020204" pitchFamily="66" charset="0"/>
                  </a:rPr>
                  <a:t>(www browser, </a:t>
                </a:r>
              </a:p>
              <a:p>
                <a:pPr algn="ctr"/>
                <a:r>
                  <a:rPr lang="en-US" altLang="zh-CN" sz="1600">
                    <a:solidFill>
                      <a:srgbClr val="0000FF"/>
                    </a:solidFill>
                    <a:latin typeface="Comic Sans MS" panose="030F0702030302020204" pitchFamily="66" charset="0"/>
                  </a:rPr>
                  <a:t>email client</a:t>
                </a:r>
                <a:r>
                  <a:rPr lang="en-US" altLang="zh-CN" sz="2000">
                    <a:solidFill>
                      <a:srgbClr val="0000FF"/>
                    </a:solidFill>
                    <a:latin typeface="Comic Sans MS" panose="030F0702030302020204" pitchFamily="66" charset="0"/>
                  </a:rPr>
                  <a:t>)</a:t>
                </a:r>
              </a:p>
            </p:txBody>
          </p:sp>
        </p:grpSp>
        <p:cxnSp>
          <p:nvCxnSpPr>
            <p:cNvPr id="156698" name="Straight Connector 37"/>
            <p:cNvCxnSpPr>
              <a:cxnSpLocks noChangeShapeType="1"/>
            </p:cNvCxnSpPr>
            <p:nvPr/>
          </p:nvCxnSpPr>
          <p:spPr bwMode="auto">
            <a:xfrm flipV="1">
              <a:off x="4556452" y="2631900"/>
              <a:ext cx="2108014" cy="1309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56699" name="TextBox 38"/>
            <p:cNvSpPr txBox="1">
              <a:spLocks noChangeArrowheads="1"/>
            </p:cNvSpPr>
            <p:nvPr/>
          </p:nvSpPr>
          <p:spPr bwMode="auto">
            <a:xfrm>
              <a:off x="5839591" y="2252173"/>
              <a:ext cx="1075445" cy="3077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sz="1400">
                  <a:solidFill>
                    <a:srgbClr val="0000FF"/>
                  </a:solidFill>
                  <a:latin typeface="Comic Sans MS" panose="030F0702030302020204" pitchFamily="66" charset="0"/>
                </a:rPr>
                <a:t>application</a:t>
              </a:r>
            </a:p>
          </p:txBody>
        </p:sp>
        <p:sp>
          <p:nvSpPr>
            <p:cNvPr id="156700" name="TextBox 39"/>
            <p:cNvSpPr txBox="1">
              <a:spLocks noChangeArrowheads="1"/>
            </p:cNvSpPr>
            <p:nvPr/>
          </p:nvSpPr>
          <p:spPr bwMode="auto">
            <a:xfrm>
              <a:off x="6101635" y="2627171"/>
              <a:ext cx="452162" cy="3077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zh-CN" sz="1400">
                  <a:solidFill>
                    <a:srgbClr val="0000FF"/>
                  </a:solidFill>
                  <a:latin typeface="Comic Sans MS" panose="030F0702030302020204" pitchFamily="66" charset="0"/>
                </a:rPr>
                <a:t>OS</a:t>
              </a:r>
            </a:p>
          </p:txBody>
        </p:sp>
      </p:grpSp>
      <p:grpSp>
        <p:nvGrpSpPr>
          <p:cNvPr id="66" name="Group 65"/>
          <p:cNvGrpSpPr>
            <a:grpSpLocks/>
          </p:cNvGrpSpPr>
          <p:nvPr/>
        </p:nvGrpSpPr>
        <p:grpSpPr bwMode="auto">
          <a:xfrm>
            <a:off x="3300413" y="877888"/>
            <a:ext cx="2872846" cy="3195806"/>
            <a:chOff x="1775964" y="877299"/>
            <a:chExt cx="2872820" cy="3196456"/>
          </a:xfrm>
        </p:grpSpPr>
        <p:grpSp>
          <p:nvGrpSpPr>
            <p:cNvPr id="156682" name="Group 44"/>
            <p:cNvGrpSpPr>
              <a:grpSpLocks/>
            </p:cNvGrpSpPr>
            <p:nvPr/>
          </p:nvGrpSpPr>
          <p:grpSpPr bwMode="auto">
            <a:xfrm>
              <a:off x="1846152" y="877299"/>
              <a:ext cx="1597376" cy="3168757"/>
              <a:chOff x="1636659" y="183316"/>
              <a:chExt cx="1597376" cy="3168757"/>
            </a:xfrm>
          </p:grpSpPr>
          <p:grpSp>
            <p:nvGrpSpPr>
              <p:cNvPr id="156687" name="Group 22"/>
              <p:cNvGrpSpPr>
                <a:grpSpLocks/>
              </p:cNvGrpSpPr>
              <p:nvPr/>
            </p:nvGrpSpPr>
            <p:grpSpPr bwMode="auto">
              <a:xfrm>
                <a:off x="1780781" y="2206785"/>
                <a:ext cx="1295389" cy="1041028"/>
                <a:chOff x="3116291" y="4275642"/>
                <a:chExt cx="1295389" cy="1041028"/>
              </a:xfrm>
            </p:grpSpPr>
            <p:sp>
              <p:nvSpPr>
                <p:cNvPr id="14" name="Rectangle 13"/>
                <p:cNvSpPr>
                  <a:spLocks noChangeArrowheads="1"/>
                </p:cNvSpPr>
                <p:nvPr/>
              </p:nvSpPr>
              <p:spPr bwMode="auto">
                <a:xfrm>
                  <a:off x="3116291" y="4298876"/>
                  <a:ext cx="1295389" cy="1017794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rgbClr val="000090"/>
                  </a:solidFill>
                  <a:round/>
                  <a:headEnd/>
                  <a:tailEnd/>
                </a:ln>
                <a:effectLst>
                  <a:outerShdw blurRad="50800" dist="38100" dir="2700000" algn="tl" rotWithShape="0">
                    <a:srgbClr val="000090">
                      <a:alpha val="42999"/>
                    </a:srgbClr>
                  </a:outerShdw>
                </a:effec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FF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156694" name="TextBox 14"/>
                <p:cNvSpPr txBox="1">
                  <a:spLocks noChangeArrowheads="1"/>
                </p:cNvSpPr>
                <p:nvPr/>
              </p:nvSpPr>
              <p:spPr bwMode="auto">
                <a:xfrm>
                  <a:off x="3215820" y="4275642"/>
                  <a:ext cx="1103178" cy="101587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pPr algn="ctr"/>
                  <a:r>
                    <a:rPr lang="en-US" altLang="zh-CN" sz="2000">
                      <a:solidFill>
                        <a:srgbClr val="0000FF"/>
                      </a:solidFill>
                      <a:latin typeface="Comic Sans MS" panose="030F0702030302020204" pitchFamily="66" charset="0"/>
                    </a:rPr>
                    <a:t>packet</a:t>
                  </a:r>
                </a:p>
                <a:p>
                  <a:pPr algn="ctr"/>
                  <a:r>
                    <a:rPr lang="en-US" altLang="zh-CN" sz="2000">
                      <a:solidFill>
                        <a:srgbClr val="0000FF"/>
                      </a:solidFill>
                      <a:latin typeface="Comic Sans MS" panose="030F0702030302020204" pitchFamily="66" charset="0"/>
                    </a:rPr>
                    <a:t>capture</a:t>
                  </a:r>
                </a:p>
                <a:p>
                  <a:pPr algn="ctr"/>
                  <a:r>
                    <a:rPr lang="en-US" altLang="zh-CN" sz="2000">
                      <a:solidFill>
                        <a:srgbClr val="0000FF"/>
                      </a:solidFill>
                      <a:latin typeface="Comic Sans MS" panose="030F0702030302020204" pitchFamily="66" charset="0"/>
                    </a:rPr>
                    <a:t>(pcap)</a:t>
                  </a:r>
                </a:p>
              </p:txBody>
            </p:sp>
          </p:grpSp>
          <p:grpSp>
            <p:nvGrpSpPr>
              <p:cNvPr id="156688" name="Group 23"/>
              <p:cNvGrpSpPr>
                <a:grpSpLocks/>
              </p:cNvGrpSpPr>
              <p:nvPr/>
            </p:nvGrpSpPr>
            <p:grpSpPr bwMode="auto">
              <a:xfrm>
                <a:off x="1769669" y="863478"/>
                <a:ext cx="1300151" cy="708030"/>
                <a:chOff x="861399" y="5161570"/>
                <a:chExt cx="1300151" cy="708030"/>
              </a:xfrm>
            </p:grpSpPr>
            <p:sp>
              <p:nvSpPr>
                <p:cNvPr id="22" name="Rectangle 21"/>
                <p:cNvSpPr>
                  <a:spLocks noChangeArrowheads="1"/>
                </p:cNvSpPr>
                <p:nvPr/>
              </p:nvSpPr>
              <p:spPr bwMode="auto">
                <a:xfrm>
                  <a:off x="861399" y="5200691"/>
                  <a:ext cx="1300151" cy="668474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rgbClr val="000090"/>
                  </a:solidFill>
                  <a:round/>
                  <a:headEnd/>
                  <a:tailEnd/>
                </a:ln>
                <a:effectLst>
                  <a:outerShdw blurRad="50800" dist="38100" dir="2700000" algn="tl" rotWithShape="0">
                    <a:srgbClr val="000090">
                      <a:alpha val="42999"/>
                    </a:srgbClr>
                  </a:outerShdw>
                </a:effec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FF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156692" name="TextBox 16"/>
                <p:cNvSpPr txBox="1">
                  <a:spLocks noChangeArrowheads="1"/>
                </p:cNvSpPr>
                <p:nvPr/>
              </p:nvSpPr>
              <p:spPr bwMode="auto">
                <a:xfrm>
                  <a:off x="923425" y="5161570"/>
                  <a:ext cx="1188137" cy="70803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pPr algn="ctr"/>
                  <a:r>
                    <a:rPr lang="en-US" altLang="zh-CN" sz="2000">
                      <a:solidFill>
                        <a:srgbClr val="0000FF"/>
                      </a:solidFill>
                      <a:latin typeface="Comic Sans MS" panose="030F0702030302020204" pitchFamily="66" charset="0"/>
                    </a:rPr>
                    <a:t>packet</a:t>
                  </a:r>
                </a:p>
                <a:p>
                  <a:pPr algn="ctr"/>
                  <a:r>
                    <a:rPr lang="en-US" altLang="zh-CN" sz="2000">
                      <a:solidFill>
                        <a:srgbClr val="0000FF"/>
                      </a:solidFill>
                      <a:latin typeface="Comic Sans MS" panose="030F0702030302020204" pitchFamily="66" charset="0"/>
                    </a:rPr>
                    <a:t>analyzer</a:t>
                  </a:r>
                </a:p>
              </p:txBody>
            </p:sp>
          </p:grpSp>
          <p:sp>
            <p:nvSpPr>
              <p:cNvPr id="156689" name="Rectangle 42"/>
              <p:cNvSpPr>
                <a:spLocks noChangeArrowheads="1"/>
              </p:cNvSpPr>
              <p:nvPr/>
            </p:nvSpPr>
            <p:spPr bwMode="auto">
              <a:xfrm>
                <a:off x="1636659" y="183316"/>
                <a:ext cx="1597376" cy="3168757"/>
              </a:xfrm>
              <a:prstGeom prst="rect">
                <a:avLst/>
              </a:prstGeom>
              <a:noFill/>
              <a:ln w="22225">
                <a:solidFill>
                  <a:srgbClr val="000090"/>
                </a:solidFill>
                <a:prstDash val="sys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FF"/>
                  </a:solidFill>
                  <a:latin typeface="Comic Sans MS" panose="030F0702030302020204" pitchFamily="66" charset="0"/>
                </a:endParaRPr>
              </a:p>
            </p:txBody>
          </p:sp>
          <p:pic>
            <p:nvPicPr>
              <p:cNvPr id="156690" name="Picture 43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59241" y="230951"/>
                <a:ext cx="1089265" cy="3685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cxnSp>
          <p:nvCxnSpPr>
            <p:cNvPr id="156683" name="Straight Connector 47"/>
            <p:cNvCxnSpPr>
              <a:cxnSpLocks noChangeShapeType="1"/>
            </p:cNvCxnSpPr>
            <p:nvPr/>
          </p:nvCxnSpPr>
          <p:spPr bwMode="auto">
            <a:xfrm>
              <a:off x="2640118" y="2330738"/>
              <a:ext cx="0" cy="558315"/>
            </a:xfrm>
            <a:prstGeom prst="line">
              <a:avLst/>
            </a:prstGeom>
            <a:noFill/>
            <a:ln w="25400">
              <a:solidFill>
                <a:srgbClr val="000090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6684" name="Straight Connector 50"/>
            <p:cNvCxnSpPr>
              <a:cxnSpLocks noChangeShapeType="1"/>
            </p:cNvCxnSpPr>
            <p:nvPr/>
          </p:nvCxnSpPr>
          <p:spPr bwMode="auto">
            <a:xfrm>
              <a:off x="3116195" y="3653236"/>
              <a:ext cx="1427164" cy="0"/>
            </a:xfrm>
            <a:prstGeom prst="line">
              <a:avLst/>
            </a:prstGeom>
            <a:noFill/>
            <a:ln w="25400">
              <a:solidFill>
                <a:srgbClr val="00009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56685" name="TextBox 56"/>
            <p:cNvSpPr txBox="1">
              <a:spLocks noChangeArrowheads="1"/>
            </p:cNvSpPr>
            <p:nvPr/>
          </p:nvSpPr>
          <p:spPr bwMode="auto">
            <a:xfrm>
              <a:off x="3449968" y="3242589"/>
              <a:ext cx="1198816" cy="8311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zh-CN" sz="1200" dirty="0">
                  <a:solidFill>
                    <a:srgbClr val="0000FF"/>
                  </a:solidFill>
                  <a:latin typeface="Comic Sans MS" panose="030F0702030302020204" pitchFamily="66" charset="0"/>
                </a:rPr>
                <a:t>copy of all Ethernet frames sent/received</a:t>
              </a:r>
            </a:p>
          </p:txBody>
        </p:sp>
        <p:cxnSp>
          <p:nvCxnSpPr>
            <p:cNvPr id="156686" name="Straight Connector 64"/>
            <p:cNvCxnSpPr>
              <a:cxnSpLocks noChangeShapeType="1"/>
            </p:cNvCxnSpPr>
            <p:nvPr/>
          </p:nvCxnSpPr>
          <p:spPr bwMode="auto">
            <a:xfrm flipV="1">
              <a:off x="1775964" y="2640266"/>
              <a:ext cx="2108014" cy="1309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3427264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标题 645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Homework</a:t>
            </a:r>
          </a:p>
        </p:txBody>
      </p:sp>
      <p:sp>
        <p:nvSpPr>
          <p:cNvPr id="64515" name="文本占位符 6451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charset="0"/>
              <a:buChar char=""/>
            </a:pPr>
            <a:r>
              <a:rPr lang="en-US" altLang="zh-CN" sz="2600" dirty="0">
                <a:latin typeface="+mj-ea"/>
                <a:ea typeface="+mj-ea"/>
              </a:rPr>
              <a:t>ping</a:t>
            </a:r>
            <a:r>
              <a:rPr lang="zh-CN" altLang="en-US" sz="2600" dirty="0">
                <a:latin typeface="+mj-ea"/>
                <a:ea typeface="+mj-ea"/>
              </a:rPr>
              <a:t>另外一台计算机</a:t>
            </a:r>
          </a:p>
          <a:p>
            <a:pPr>
              <a:buFont typeface="Wingdings" panose="05000000000000000000" charset="0"/>
              <a:buChar char=""/>
            </a:pPr>
            <a:r>
              <a:rPr lang="en-US" altLang="zh-CN" sz="2600" dirty="0" err="1">
                <a:latin typeface="+mj-ea"/>
                <a:ea typeface="+mj-ea"/>
              </a:rPr>
              <a:t>tracert</a:t>
            </a:r>
            <a:r>
              <a:rPr lang="en-US" altLang="zh-CN" sz="2600" dirty="0">
                <a:latin typeface="+mj-ea"/>
                <a:ea typeface="+mj-ea"/>
              </a:rPr>
              <a:t> </a:t>
            </a:r>
            <a:r>
              <a:rPr lang="zh-CN" altLang="en-US" sz="2600" dirty="0">
                <a:latin typeface="+mj-ea"/>
                <a:ea typeface="+mj-ea"/>
              </a:rPr>
              <a:t>一个服务器</a:t>
            </a:r>
          </a:p>
          <a:p>
            <a:pPr>
              <a:buFont typeface="Wingdings" panose="05000000000000000000" charset="0"/>
              <a:buChar char=""/>
            </a:pPr>
            <a:r>
              <a:rPr lang="zh-CN" altLang="en-US" sz="2600" dirty="0">
                <a:latin typeface="+mj-ea"/>
                <a:ea typeface="+mj-ea"/>
                <a:sym typeface="+mn-ea"/>
              </a:rPr>
              <a:t>课本第一章习题任意选做</a:t>
            </a:r>
            <a:r>
              <a:rPr lang="en-US" altLang="zh-CN" sz="2600" dirty="0">
                <a:latin typeface="+mj-ea"/>
                <a:ea typeface="+mj-ea"/>
                <a:sym typeface="+mn-ea"/>
              </a:rPr>
              <a:t>3</a:t>
            </a:r>
            <a:r>
              <a:rPr lang="zh-CN" altLang="en-US" sz="2600" dirty="0">
                <a:latin typeface="+mj-ea"/>
                <a:ea typeface="+mj-ea"/>
                <a:sym typeface="+mn-ea"/>
              </a:rPr>
              <a:t>道</a:t>
            </a:r>
            <a:endParaRPr lang="en-US" altLang="zh-CN" sz="2600" dirty="0">
              <a:latin typeface="+mj-ea"/>
              <a:ea typeface="+mj-ea"/>
              <a:sym typeface="+mn-ea"/>
            </a:endParaRPr>
          </a:p>
          <a:p>
            <a:pPr>
              <a:buFont typeface="Wingdings" panose="05000000000000000000" charset="0"/>
              <a:buChar char=""/>
            </a:pPr>
            <a:r>
              <a:rPr lang="zh-CN" altLang="en-US" sz="2600" dirty="0">
                <a:latin typeface="+mj-ea"/>
                <a:ea typeface="+mj-ea"/>
                <a:sym typeface="+mn-ea"/>
              </a:rPr>
              <a:t>申请</a:t>
            </a:r>
            <a:r>
              <a:rPr lang="en-US" altLang="zh-CN" sz="2600" dirty="0" err="1">
                <a:latin typeface="+mj-ea"/>
                <a:ea typeface="+mj-ea"/>
                <a:sym typeface="+mn-ea"/>
              </a:rPr>
              <a:t>github</a:t>
            </a:r>
            <a:r>
              <a:rPr lang="zh-CN" altLang="en-US" sz="2600" dirty="0">
                <a:latin typeface="+mj-ea"/>
                <a:ea typeface="+mj-ea"/>
                <a:sym typeface="+mn-ea"/>
              </a:rPr>
              <a:t>账户，下载相关资源</a:t>
            </a:r>
            <a:r>
              <a:rPr lang="en-US" altLang="zh-CN" sz="2600" dirty="0">
                <a:latin typeface="+mj-ea"/>
                <a:ea typeface="+mj-ea"/>
                <a:sym typeface="+mn-ea"/>
              </a:rPr>
              <a:t>https://github.com/wireshark/wireshark</a:t>
            </a:r>
          </a:p>
          <a:p>
            <a:pPr>
              <a:buFont typeface="Wingdings" panose="05000000000000000000" charset="0"/>
              <a:buChar char=""/>
            </a:pPr>
            <a:r>
              <a:rPr lang="zh-CN" altLang="en-US" sz="2600" dirty="0">
                <a:latin typeface="+mj-ea"/>
                <a:ea typeface="+mj-ea"/>
                <a:sym typeface="+mn-ea"/>
              </a:rPr>
              <a:t>使用</a:t>
            </a:r>
            <a:r>
              <a:rPr lang="en-US" altLang="zh-CN" sz="2600" dirty="0" err="1">
                <a:latin typeface="+mj-ea"/>
                <a:ea typeface="+mj-ea"/>
                <a:sym typeface="+mn-ea"/>
              </a:rPr>
              <a:t>github</a:t>
            </a:r>
            <a:r>
              <a:rPr lang="zh-CN" altLang="en-US" sz="2600" dirty="0">
                <a:latin typeface="+mj-ea"/>
                <a:ea typeface="+mj-ea"/>
                <a:sym typeface="+mn-ea"/>
              </a:rPr>
              <a:t>提交作业</a:t>
            </a:r>
            <a:endParaRPr lang="en-US" altLang="zh-CN" sz="2600" dirty="0">
              <a:latin typeface="+mj-ea"/>
              <a:ea typeface="+mj-ea"/>
              <a:sym typeface="+mn-ea"/>
            </a:endParaRPr>
          </a:p>
          <a:p>
            <a:pPr>
              <a:buFont typeface="Wingdings" panose="05000000000000000000" charset="0"/>
              <a:buChar char=""/>
            </a:pPr>
            <a:r>
              <a:rPr lang="zh-CN" altLang="en-US" sz="2600" dirty="0">
                <a:latin typeface="+mj-ea"/>
                <a:ea typeface="+mj-ea"/>
                <a:sym typeface="+mn-ea"/>
              </a:rPr>
              <a:t>作业邮件主题的格式：学号</a:t>
            </a:r>
            <a:r>
              <a:rPr lang="en-US" altLang="zh-CN" sz="2600" dirty="0">
                <a:latin typeface="+mj-ea"/>
                <a:ea typeface="+mj-ea"/>
                <a:sym typeface="+mn-ea"/>
              </a:rPr>
              <a:t>_</a:t>
            </a:r>
            <a:r>
              <a:rPr lang="zh-CN" altLang="en-US" sz="2600" dirty="0">
                <a:latin typeface="+mj-ea"/>
                <a:ea typeface="+mj-ea"/>
                <a:sym typeface="+mn-ea"/>
              </a:rPr>
              <a:t>姓名</a:t>
            </a:r>
            <a:endParaRPr lang="en-US" altLang="zh-CN" sz="2600" dirty="0">
              <a:latin typeface="+mj-ea"/>
              <a:ea typeface="+mj-ea"/>
              <a:sym typeface="+mn-ea"/>
            </a:endParaRPr>
          </a:p>
          <a:p>
            <a:pPr>
              <a:buFont typeface="Wingdings" panose="05000000000000000000" charset="0"/>
              <a:buChar char=""/>
            </a:pPr>
            <a:r>
              <a:rPr lang="zh-CN" altLang="en-US" sz="2600" dirty="0">
                <a:latin typeface="+mj-ea"/>
                <a:ea typeface="+mj-ea"/>
                <a:sym typeface="+mn-ea"/>
              </a:rPr>
              <a:t>每次作业在一周内提交（第一次课例外，可推迟到下次课之前）</a:t>
            </a:r>
          </a:p>
          <a:p>
            <a:pPr>
              <a:buFont typeface="Wingdings" panose="05000000000000000000" charset="0"/>
              <a:buChar char=""/>
            </a:pPr>
            <a:endParaRPr lang="zh-CN" altLang="en-US" sz="2600" dirty="0">
              <a:latin typeface="+mj-ea"/>
              <a:ea typeface="+mj-ea"/>
              <a:sym typeface="+mn-e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0560496" y="6657522"/>
            <a:ext cx="1199456" cy="163946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>
                <a:solidFill>
                  <a:schemeClr val="accent2"/>
                </a:solidFill>
                <a:latin typeface="Tahoma" panose="020B0604030504040204" pitchFamily="34" charset="0"/>
              </a:rPr>
              <a:t>1 Introduction</a:t>
            </a:r>
          </a:p>
        </p:txBody>
      </p:sp>
      <p:sp>
        <p:nvSpPr>
          <p:cNvPr id="2151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804302" y="6687722"/>
            <a:ext cx="2364415" cy="16806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52FD4BDF-EA02-40CC-A4A6-DBE307729CC4}" type="slidenum">
              <a:rPr lang="en-US" altLang="zh-CN" sz="1200" smtClean="0">
                <a:solidFill>
                  <a:schemeClr val="accent4">
                    <a:lumMod val="75000"/>
                  </a:schemeClr>
                </a:solidFill>
                <a:latin typeface="Tahoma" panose="020B0604030504040204" pitchFamily="34" charset="0"/>
              </a:rPr>
              <a:pPr/>
              <a:t>9</a:t>
            </a:fld>
            <a:endParaRPr lang="en-US" altLang="zh-CN" sz="1200" dirty="0">
              <a:solidFill>
                <a:schemeClr val="accent4">
                  <a:lumMod val="75000"/>
                </a:schemeClr>
              </a:solidFill>
              <a:latin typeface="Tahoma" panose="020B0604030504040204" pitchFamily="34" charset="0"/>
            </a:endParaRPr>
          </a:p>
        </p:txBody>
      </p:sp>
      <p:sp>
        <p:nvSpPr>
          <p:cNvPr id="2150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127448" y="182214"/>
            <a:ext cx="10009187" cy="936625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zh-CN" sz="3600" dirty="0"/>
              <a:t>What</a:t>
            </a:r>
            <a:r>
              <a:rPr lang="en-US" altLang="ja-JP" sz="3600" dirty="0"/>
              <a:t>'s the Internet: "nuts and bolts" view</a:t>
            </a:r>
            <a:endParaRPr lang="en-US" altLang="zh-CN" dirty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3349912" y="1478910"/>
            <a:ext cx="3779838" cy="1271587"/>
          </a:xfrm>
        </p:spPr>
        <p:txBody>
          <a:bodyPr>
            <a:normAutofit fontScale="85000" lnSpcReduction="20000"/>
          </a:bodyPr>
          <a:lstStyle/>
          <a:p>
            <a:pPr>
              <a:spcBef>
                <a:spcPct val="15000"/>
              </a:spcBef>
              <a:buFont typeface="Wingdings" panose="05000000000000000000" pitchFamily="2" charset="2"/>
              <a:buChar char="v"/>
            </a:pPr>
            <a:r>
              <a:rPr lang="en-US" altLang="zh-CN" sz="2400" dirty="0"/>
              <a:t>billions of connected computing devices: </a:t>
            </a:r>
          </a:p>
          <a:p>
            <a:pPr marL="631825" lvl="1" indent="-231775">
              <a:spcBef>
                <a:spcPct val="15000"/>
              </a:spcBef>
            </a:pPr>
            <a:r>
              <a:rPr lang="en-US" altLang="zh-CN" i="1" dirty="0">
                <a:solidFill>
                  <a:srgbClr val="CC0000"/>
                </a:solidFill>
                <a:ea typeface="MS PGothic" panose="020B0600070205080204" pitchFamily="34" charset="-128"/>
              </a:rPr>
              <a:t>hosts </a:t>
            </a:r>
            <a:r>
              <a:rPr lang="en-US" altLang="zh-CN" i="1" dirty="0">
                <a:ea typeface="MS PGothic" panose="020B0600070205080204" pitchFamily="34" charset="-128"/>
              </a:rPr>
              <a:t>=</a:t>
            </a:r>
            <a:r>
              <a:rPr lang="en-US" altLang="zh-CN" i="1" dirty="0">
                <a:solidFill>
                  <a:srgbClr val="CC0000"/>
                </a:solidFill>
                <a:ea typeface="MS PGothic" panose="020B0600070205080204" pitchFamily="34" charset="-128"/>
              </a:rPr>
              <a:t> end systems</a:t>
            </a:r>
            <a:r>
              <a:rPr lang="en-US" altLang="zh-CN" i="1" dirty="0">
                <a:solidFill>
                  <a:srgbClr val="FF0000"/>
                </a:solidFill>
                <a:ea typeface="MS PGothic" panose="020B0600070205080204" pitchFamily="34" charset="-128"/>
              </a:rPr>
              <a:t> </a:t>
            </a:r>
          </a:p>
          <a:p>
            <a:pPr marL="631825" lvl="1" indent="-231775"/>
            <a:r>
              <a:rPr lang="en-US" altLang="zh-CN" dirty="0">
                <a:ea typeface="宋体" panose="02010600030101010101" pitchFamily="2" charset="-122"/>
              </a:rPr>
              <a:t>running </a:t>
            </a:r>
            <a:r>
              <a:rPr lang="en-US" altLang="zh-CN" i="1" dirty="0">
                <a:solidFill>
                  <a:srgbClr val="CC0000"/>
                </a:solidFill>
                <a:ea typeface="宋体" panose="02010600030101010101" pitchFamily="2" charset="-122"/>
              </a:rPr>
              <a:t>network apps</a:t>
            </a:r>
            <a:endParaRPr lang="en-US" altLang="zh-CN" dirty="0">
              <a:solidFill>
                <a:srgbClr val="CC0000"/>
              </a:solidFill>
              <a:ea typeface="宋体" panose="02010600030101010101" pitchFamily="2" charset="-122"/>
            </a:endParaRPr>
          </a:p>
        </p:txBody>
      </p:sp>
      <p:sp>
        <p:nvSpPr>
          <p:cNvPr id="4766" name="Rectangle 670"/>
          <p:cNvSpPr>
            <a:spLocks noChangeArrowheads="1"/>
          </p:cNvSpPr>
          <p:nvPr/>
        </p:nvSpPr>
        <p:spPr bwMode="auto">
          <a:xfrm>
            <a:off x="3353407" y="3149822"/>
            <a:ext cx="3368675" cy="1884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87338" indent="-28733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628650" indent="-233363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342900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  <a:buChar char="v"/>
            </a:pPr>
            <a:r>
              <a:rPr lang="en-US" altLang="zh-CN" sz="2000" i="1" dirty="0">
                <a:solidFill>
                  <a:srgbClr val="CC0000"/>
                </a:solidFill>
                <a:latin typeface="Comic Sans MS" panose="030F0702030302020204" pitchFamily="66" charset="0"/>
              </a:rPr>
              <a:t>communication links</a:t>
            </a:r>
            <a:endParaRPr lang="en-US" altLang="zh-CN" sz="2000" dirty="0">
              <a:solidFill>
                <a:srgbClr val="CC0000"/>
              </a:solidFill>
              <a:latin typeface="Comic Sans MS" panose="030F0702030302020204" pitchFamily="66" charset="0"/>
            </a:endParaRPr>
          </a:p>
          <a:p>
            <a:pPr marL="738187" lvl="1" indent="-342900">
              <a:lnSpc>
                <a:spcPct val="80000"/>
              </a:lnSpc>
              <a:spcBef>
                <a:spcPct val="10000"/>
              </a:spcBef>
              <a:buClr>
                <a:srgbClr val="000099"/>
              </a:buClr>
              <a:buFont typeface="Gill Sans MT" panose="020B0502020104020203" pitchFamily="34" charset="0"/>
              <a:buChar char="­"/>
            </a:pPr>
            <a:r>
              <a:rPr lang="en-US" altLang="zh-CN" sz="2000" dirty="0">
                <a:solidFill>
                  <a:srgbClr val="0000FF"/>
                </a:solidFill>
                <a:latin typeface="Comic Sans MS" panose="030F0702030302020204" pitchFamily="66" charset="0"/>
              </a:rPr>
              <a:t>fiber, copper, radio, satellite</a:t>
            </a:r>
          </a:p>
          <a:p>
            <a:pPr marL="738187" lvl="1" indent="-342900">
              <a:lnSpc>
                <a:spcPct val="80000"/>
              </a:lnSpc>
              <a:spcBef>
                <a:spcPct val="10000"/>
              </a:spcBef>
              <a:buClr>
                <a:srgbClr val="000099"/>
              </a:buClr>
              <a:buFont typeface="Gill Sans MT" panose="020B0502020104020203" pitchFamily="34" charset="0"/>
              <a:buChar char="­"/>
            </a:pPr>
            <a:r>
              <a:rPr lang="en-US" altLang="zh-CN" sz="2000" dirty="0">
                <a:solidFill>
                  <a:srgbClr val="0000FF"/>
                </a:solidFill>
                <a:latin typeface="Comic Sans MS" panose="030F0702030302020204" pitchFamily="66" charset="0"/>
              </a:rPr>
              <a:t>transmission rate: </a:t>
            </a:r>
            <a:r>
              <a:rPr lang="en-US" altLang="zh-CN" sz="2000" i="1" dirty="0">
                <a:solidFill>
                  <a:srgbClr val="CC0000"/>
                </a:solidFill>
                <a:latin typeface="Comic Sans MS" panose="030F0702030302020204" pitchFamily="66" charset="0"/>
              </a:rPr>
              <a:t>bandwidth</a:t>
            </a:r>
            <a:endParaRPr lang="en-US" altLang="zh-CN" sz="2000" dirty="0">
              <a:solidFill>
                <a:srgbClr val="CC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4767" name="Rectangle 671"/>
          <p:cNvSpPr>
            <a:spLocks noChangeArrowheads="1"/>
          </p:cNvSpPr>
          <p:nvPr/>
        </p:nvSpPr>
        <p:spPr bwMode="auto">
          <a:xfrm>
            <a:off x="3387632" y="4740641"/>
            <a:ext cx="3779838" cy="1550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  <a:buChar char="v"/>
              <a:defRPr/>
            </a:pPr>
            <a:r>
              <a:rPr lang="en-US" sz="2000" i="1" dirty="0">
                <a:solidFill>
                  <a:srgbClr val="CC0000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packet switches:</a:t>
            </a:r>
            <a:r>
              <a:rPr lang="en-US" sz="2000" dirty="0"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forward packets (chunks of data)</a:t>
            </a:r>
          </a:p>
          <a:p>
            <a:pPr marL="681037" lvl="1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Gill Sans MT" panose="020B0502020104020203" pitchFamily="34" charset="0"/>
              <a:buChar char="­"/>
              <a:defRPr/>
            </a:pPr>
            <a:r>
              <a:rPr lang="en-US" sz="2000" i="1" dirty="0">
                <a:solidFill>
                  <a:srgbClr val="C00000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routers</a:t>
            </a:r>
            <a:r>
              <a:rPr lang="en-US" sz="2000" dirty="0"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and</a:t>
            </a:r>
            <a:r>
              <a:rPr lang="en-US" sz="2000" dirty="0"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2000" i="1" dirty="0">
                <a:solidFill>
                  <a:srgbClr val="C00000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switches</a:t>
            </a:r>
          </a:p>
          <a:p>
            <a:pPr marL="231775" indent="-231775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75000"/>
              <a:defRPr/>
            </a:pPr>
            <a:endParaRPr lang="en-US" sz="2000" dirty="0">
              <a:latin typeface="Comic Sans MS" panose="030F0702030302020204" pitchFamily="66" charset="0"/>
              <a:ea typeface="ＭＳ Ｐゴシック" charset="0"/>
              <a:cs typeface="ＭＳ Ｐゴシック" charset="0"/>
            </a:endParaRPr>
          </a:p>
        </p:txBody>
      </p:sp>
      <p:grpSp>
        <p:nvGrpSpPr>
          <p:cNvPr id="2" name="Group 842"/>
          <p:cNvGrpSpPr>
            <a:grpSpLocks/>
          </p:cNvGrpSpPr>
          <p:nvPr/>
        </p:nvGrpSpPr>
        <p:grpSpPr bwMode="auto">
          <a:xfrm>
            <a:off x="1862138" y="3454400"/>
            <a:ext cx="1612899" cy="1063625"/>
            <a:chOff x="98" y="2320"/>
            <a:chExt cx="1016" cy="670"/>
          </a:xfrm>
        </p:grpSpPr>
        <p:sp>
          <p:nvSpPr>
            <p:cNvPr id="22205" name="Text Box 666"/>
            <p:cNvSpPr txBox="1">
              <a:spLocks noChangeArrowheads="1"/>
            </p:cNvSpPr>
            <p:nvPr/>
          </p:nvSpPr>
          <p:spPr bwMode="auto">
            <a:xfrm>
              <a:off x="564" y="2728"/>
              <a:ext cx="408" cy="2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75000"/>
                </a:lnSpc>
              </a:pPr>
              <a:r>
                <a:rPr lang="en-US" altLang="zh-CN" sz="1400">
                  <a:solidFill>
                    <a:srgbClr val="000099"/>
                  </a:solidFill>
                  <a:latin typeface="Comic Sans MS" panose="030F0702030302020204" pitchFamily="66" charset="0"/>
                </a:rPr>
                <a:t>wired</a:t>
              </a:r>
            </a:p>
            <a:p>
              <a:pPr>
                <a:lnSpc>
                  <a:spcPct val="75000"/>
                </a:lnSpc>
              </a:pPr>
              <a:r>
                <a:rPr lang="en-US" altLang="zh-CN" sz="1400">
                  <a:solidFill>
                    <a:srgbClr val="000099"/>
                  </a:solidFill>
                  <a:latin typeface="Comic Sans MS" panose="030F0702030302020204" pitchFamily="66" charset="0"/>
                </a:rPr>
                <a:t>links</a:t>
              </a:r>
            </a:p>
          </p:txBody>
        </p:sp>
        <p:sp>
          <p:nvSpPr>
            <p:cNvPr id="22206" name="Text Box 669"/>
            <p:cNvSpPr txBox="1">
              <a:spLocks noChangeArrowheads="1"/>
            </p:cNvSpPr>
            <p:nvPr/>
          </p:nvSpPr>
          <p:spPr bwMode="auto">
            <a:xfrm>
              <a:off x="569" y="2465"/>
              <a:ext cx="545" cy="2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75000"/>
                </a:lnSpc>
              </a:pPr>
              <a:r>
                <a:rPr lang="en-US" altLang="zh-CN" sz="1400" dirty="0">
                  <a:solidFill>
                    <a:srgbClr val="000099"/>
                  </a:solidFill>
                  <a:latin typeface="Comic Sans MS" panose="030F0702030302020204" pitchFamily="66" charset="0"/>
                </a:rPr>
                <a:t>wireless</a:t>
              </a:r>
            </a:p>
            <a:p>
              <a:pPr>
                <a:lnSpc>
                  <a:spcPct val="75000"/>
                </a:lnSpc>
              </a:pPr>
              <a:r>
                <a:rPr lang="en-US" altLang="zh-CN" sz="1400" dirty="0">
                  <a:solidFill>
                    <a:srgbClr val="000099"/>
                  </a:solidFill>
                  <a:latin typeface="Comic Sans MS" panose="030F0702030302020204" pitchFamily="66" charset="0"/>
                </a:rPr>
                <a:t>links</a:t>
              </a:r>
            </a:p>
          </p:txBody>
        </p:sp>
        <p:grpSp>
          <p:nvGrpSpPr>
            <p:cNvPr id="22207" name="Group 819"/>
            <p:cNvGrpSpPr>
              <a:grpSpLocks/>
            </p:cNvGrpSpPr>
            <p:nvPr/>
          </p:nvGrpSpPr>
          <p:grpSpPr bwMode="auto">
            <a:xfrm>
              <a:off x="385" y="2320"/>
              <a:ext cx="201" cy="282"/>
              <a:chOff x="742" y="2409"/>
              <a:chExt cx="576" cy="881"/>
            </a:xfrm>
          </p:grpSpPr>
          <p:grpSp>
            <p:nvGrpSpPr>
              <p:cNvPr id="22212" name="Group 820"/>
              <p:cNvGrpSpPr>
                <a:grpSpLocks/>
              </p:cNvGrpSpPr>
              <p:nvPr/>
            </p:nvGrpSpPr>
            <p:grpSpPr bwMode="auto">
              <a:xfrm>
                <a:off x="832" y="2643"/>
                <a:ext cx="376" cy="647"/>
                <a:chOff x="3130" y="3288"/>
                <a:chExt cx="410" cy="742"/>
              </a:xfrm>
            </p:grpSpPr>
            <p:sp>
              <p:nvSpPr>
                <p:cNvPr id="22215" name="Line 270"/>
                <p:cNvSpPr>
                  <a:spLocks noChangeShapeType="1"/>
                </p:cNvSpPr>
                <p:nvPr/>
              </p:nvSpPr>
              <p:spPr bwMode="auto">
                <a:xfrm flipH="1">
                  <a:off x="3130" y="3288"/>
                  <a:ext cx="205" cy="672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2216" name="Line 271"/>
                <p:cNvSpPr>
                  <a:spLocks noChangeShapeType="1"/>
                </p:cNvSpPr>
                <p:nvPr/>
              </p:nvSpPr>
              <p:spPr bwMode="auto">
                <a:xfrm>
                  <a:off x="3335" y="3288"/>
                  <a:ext cx="205" cy="669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2217" name="Line 272"/>
                <p:cNvSpPr>
                  <a:spLocks noChangeShapeType="1"/>
                </p:cNvSpPr>
                <p:nvPr/>
              </p:nvSpPr>
              <p:spPr bwMode="auto">
                <a:xfrm>
                  <a:off x="3130" y="3957"/>
                  <a:ext cx="205" cy="73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2218" name="Line 273"/>
                <p:cNvSpPr>
                  <a:spLocks noChangeShapeType="1"/>
                </p:cNvSpPr>
                <p:nvPr/>
              </p:nvSpPr>
              <p:spPr bwMode="auto">
                <a:xfrm flipH="1">
                  <a:off x="3335" y="3957"/>
                  <a:ext cx="205" cy="73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2219" name="Line 274"/>
                <p:cNvSpPr>
                  <a:spLocks noChangeShapeType="1"/>
                </p:cNvSpPr>
                <p:nvPr/>
              </p:nvSpPr>
              <p:spPr bwMode="auto">
                <a:xfrm>
                  <a:off x="3335" y="3303"/>
                  <a:ext cx="0" cy="727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2220" name="Line 275"/>
                <p:cNvSpPr>
                  <a:spLocks noChangeShapeType="1"/>
                </p:cNvSpPr>
                <p:nvPr/>
              </p:nvSpPr>
              <p:spPr bwMode="auto">
                <a:xfrm flipV="1">
                  <a:off x="3130" y="3888"/>
                  <a:ext cx="205" cy="72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2221" name="Line 276"/>
                <p:cNvSpPr>
                  <a:spLocks noChangeShapeType="1"/>
                </p:cNvSpPr>
                <p:nvPr/>
              </p:nvSpPr>
              <p:spPr bwMode="auto">
                <a:xfrm flipH="1" flipV="1">
                  <a:off x="3335" y="3888"/>
                  <a:ext cx="205" cy="69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2222" name="Line 277"/>
                <p:cNvSpPr>
                  <a:spLocks noChangeShapeType="1"/>
                </p:cNvSpPr>
                <p:nvPr/>
              </p:nvSpPr>
              <p:spPr bwMode="auto">
                <a:xfrm>
                  <a:off x="3217" y="3668"/>
                  <a:ext cx="118" cy="5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2223" name="Line 278"/>
                <p:cNvSpPr>
                  <a:spLocks noChangeShapeType="1"/>
                </p:cNvSpPr>
                <p:nvPr/>
              </p:nvSpPr>
              <p:spPr bwMode="auto">
                <a:xfrm flipV="1">
                  <a:off x="3335" y="3668"/>
                  <a:ext cx="124" cy="5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2224" name="Line 279"/>
                <p:cNvSpPr>
                  <a:spLocks noChangeShapeType="1"/>
                </p:cNvSpPr>
                <p:nvPr/>
              </p:nvSpPr>
              <p:spPr bwMode="auto">
                <a:xfrm>
                  <a:off x="3178" y="3766"/>
                  <a:ext cx="152" cy="7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2225" name="Line 280"/>
                <p:cNvSpPr>
                  <a:spLocks noChangeShapeType="1"/>
                </p:cNvSpPr>
                <p:nvPr/>
              </p:nvSpPr>
              <p:spPr bwMode="auto">
                <a:xfrm flipV="1">
                  <a:off x="3335" y="3781"/>
                  <a:ext cx="153" cy="6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2226" name="Line 281"/>
                <p:cNvSpPr>
                  <a:spLocks noChangeShapeType="1"/>
                </p:cNvSpPr>
                <p:nvPr/>
              </p:nvSpPr>
              <p:spPr bwMode="auto">
                <a:xfrm flipV="1">
                  <a:off x="3335" y="3567"/>
                  <a:ext cx="78" cy="27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2227" name="Line 282"/>
                <p:cNvSpPr>
                  <a:spLocks noChangeShapeType="1"/>
                </p:cNvSpPr>
                <p:nvPr/>
              </p:nvSpPr>
              <p:spPr bwMode="auto">
                <a:xfrm flipV="1">
                  <a:off x="3335" y="3428"/>
                  <a:ext cx="49" cy="21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2228" name="Line 283"/>
                <p:cNvSpPr>
                  <a:spLocks noChangeShapeType="1"/>
                </p:cNvSpPr>
                <p:nvPr/>
              </p:nvSpPr>
              <p:spPr bwMode="auto">
                <a:xfrm>
                  <a:off x="3247" y="3558"/>
                  <a:ext cx="95" cy="3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2229" name="Line 284"/>
                <p:cNvSpPr>
                  <a:spLocks noChangeShapeType="1"/>
                </p:cNvSpPr>
                <p:nvPr/>
              </p:nvSpPr>
              <p:spPr bwMode="auto">
                <a:xfrm>
                  <a:off x="3289" y="3422"/>
                  <a:ext cx="55" cy="3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</p:grpSp>
          <p:pic>
            <p:nvPicPr>
              <p:cNvPr id="22213" name="Picture 836" descr="cell_tower_radiation copy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2" y="2409"/>
                <a:ext cx="576" cy="4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2214" name="Oval 837"/>
              <p:cNvSpPr>
                <a:spLocks noChangeArrowheads="1"/>
              </p:cNvSpPr>
              <p:nvPr/>
            </p:nvSpPr>
            <p:spPr bwMode="auto">
              <a:xfrm>
                <a:off x="986" y="2596"/>
                <a:ext cx="66" cy="69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22208" name="Group 838"/>
            <p:cNvGrpSpPr>
              <a:grpSpLocks/>
            </p:cNvGrpSpPr>
            <p:nvPr/>
          </p:nvGrpSpPr>
          <p:grpSpPr bwMode="auto">
            <a:xfrm>
              <a:off x="98" y="2444"/>
              <a:ext cx="355" cy="265"/>
              <a:chOff x="2967" y="478"/>
              <a:chExt cx="788" cy="625"/>
            </a:xfrm>
          </p:grpSpPr>
          <p:pic>
            <p:nvPicPr>
              <p:cNvPr id="22210" name="Picture 839" descr="access_point_stylized_small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12" y="559"/>
                <a:ext cx="576" cy="5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2211" name="Picture 840" descr="antenna_radiation_stylized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67" y="478"/>
                <a:ext cx="788" cy="1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22209" name="Line 841"/>
            <p:cNvSpPr>
              <a:spLocks noChangeShapeType="1"/>
            </p:cNvSpPr>
            <p:nvPr/>
          </p:nvSpPr>
          <p:spPr bwMode="auto">
            <a:xfrm>
              <a:off x="288" y="2830"/>
              <a:ext cx="26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</p:grpSp>
      <p:grpSp>
        <p:nvGrpSpPr>
          <p:cNvPr id="6" name="Group 852"/>
          <p:cNvGrpSpPr>
            <a:grpSpLocks/>
          </p:cNvGrpSpPr>
          <p:nvPr/>
        </p:nvGrpSpPr>
        <p:grpSpPr bwMode="auto">
          <a:xfrm>
            <a:off x="2157413" y="5253039"/>
            <a:ext cx="728662" cy="481012"/>
            <a:chOff x="293" y="3440"/>
            <a:chExt cx="459" cy="303"/>
          </a:xfrm>
        </p:grpSpPr>
        <p:sp>
          <p:nvSpPr>
            <p:cNvPr id="22195" name="Text Box 662"/>
            <p:cNvSpPr txBox="1">
              <a:spLocks noChangeArrowheads="1"/>
            </p:cNvSpPr>
            <p:nvPr/>
          </p:nvSpPr>
          <p:spPr bwMode="auto">
            <a:xfrm>
              <a:off x="293" y="3549"/>
              <a:ext cx="459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sz="1400" dirty="0">
                  <a:solidFill>
                    <a:srgbClr val="000099"/>
                  </a:solidFill>
                  <a:latin typeface="Comic Sans MS" panose="030F0702030302020204" pitchFamily="66" charset="0"/>
                </a:rPr>
                <a:t>router</a:t>
              </a:r>
            </a:p>
          </p:txBody>
        </p:sp>
        <p:grpSp>
          <p:nvGrpSpPr>
            <p:cNvPr id="22196" name="Group 843"/>
            <p:cNvGrpSpPr>
              <a:grpSpLocks/>
            </p:cNvGrpSpPr>
            <p:nvPr/>
          </p:nvGrpSpPr>
          <p:grpSpPr bwMode="auto">
            <a:xfrm>
              <a:off x="337" y="3440"/>
              <a:ext cx="306" cy="128"/>
              <a:chOff x="4650" y="1129"/>
              <a:chExt cx="246" cy="95"/>
            </a:xfrm>
          </p:grpSpPr>
          <p:sp>
            <p:nvSpPr>
              <p:cNvPr id="22197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198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199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2200" name="Group 847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2203" name="Freeform 84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2204" name="Freeform 84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2201" name="Line 850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202" name="Line 851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</p:grpSp>
      <p:pic>
        <p:nvPicPr>
          <p:cNvPr id="21512" name="Picture 853" descr="underline_bas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448" y="888999"/>
            <a:ext cx="9649071" cy="165689"/>
          </a:xfrm>
          <a:prstGeom prst="rect">
            <a:avLst/>
          </a:prstGeom>
          <a:noFill/>
          <a:ln w="9525">
            <a:solidFill>
              <a:schemeClr val="accent3"/>
            </a:solidFill>
            <a:miter lim="800000"/>
            <a:headEnd/>
            <a:tailEnd/>
          </a:ln>
        </p:spPr>
      </p:pic>
      <p:grpSp>
        <p:nvGrpSpPr>
          <p:cNvPr id="13439" name="Group 1201"/>
          <p:cNvGrpSpPr>
            <a:grpSpLocks/>
          </p:cNvGrpSpPr>
          <p:nvPr/>
        </p:nvGrpSpPr>
        <p:grpSpPr bwMode="auto">
          <a:xfrm>
            <a:off x="1857375" y="1322389"/>
            <a:ext cx="1589088" cy="1622425"/>
            <a:chOff x="210" y="833"/>
            <a:chExt cx="1001" cy="1022"/>
          </a:xfrm>
        </p:grpSpPr>
        <p:sp>
          <p:nvSpPr>
            <p:cNvPr id="22128" name="Text Box 667"/>
            <p:cNvSpPr txBox="1">
              <a:spLocks noChangeArrowheads="1"/>
            </p:cNvSpPr>
            <p:nvPr/>
          </p:nvSpPr>
          <p:spPr bwMode="auto">
            <a:xfrm>
              <a:off x="479" y="1667"/>
              <a:ext cx="732" cy="1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75000"/>
                </a:lnSpc>
              </a:pPr>
              <a:r>
                <a:rPr lang="en-US" altLang="zh-CN" sz="1400" dirty="0">
                  <a:solidFill>
                    <a:srgbClr val="000099"/>
                  </a:solidFill>
                  <a:latin typeface="Comic Sans MS" panose="030F0702030302020204" pitchFamily="66" charset="0"/>
                </a:rPr>
                <a:t>smartphone</a:t>
              </a:r>
            </a:p>
          </p:txBody>
        </p:sp>
        <p:sp>
          <p:nvSpPr>
            <p:cNvPr id="22129" name="Text Box 663"/>
            <p:cNvSpPr txBox="1">
              <a:spLocks noChangeArrowheads="1"/>
            </p:cNvSpPr>
            <p:nvPr/>
          </p:nvSpPr>
          <p:spPr bwMode="auto">
            <a:xfrm>
              <a:off x="487" y="872"/>
              <a:ext cx="243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sz="1400" dirty="0">
                  <a:solidFill>
                    <a:srgbClr val="000099"/>
                  </a:solidFill>
                  <a:latin typeface="Comic Sans MS" panose="030F0702030302020204" pitchFamily="66" charset="0"/>
                </a:rPr>
                <a:t>PC</a:t>
              </a:r>
            </a:p>
          </p:txBody>
        </p:sp>
        <p:sp>
          <p:nvSpPr>
            <p:cNvPr id="22130" name="Text Box 664"/>
            <p:cNvSpPr txBox="1">
              <a:spLocks noChangeArrowheads="1"/>
            </p:cNvSpPr>
            <p:nvPr/>
          </p:nvSpPr>
          <p:spPr bwMode="auto">
            <a:xfrm>
              <a:off x="488" y="1096"/>
              <a:ext cx="459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sz="1400">
                  <a:solidFill>
                    <a:srgbClr val="000099"/>
                  </a:solidFill>
                  <a:latin typeface="Comic Sans MS" panose="030F0702030302020204" pitchFamily="66" charset="0"/>
                </a:rPr>
                <a:t>server</a:t>
              </a:r>
            </a:p>
          </p:txBody>
        </p:sp>
        <p:sp>
          <p:nvSpPr>
            <p:cNvPr id="22131" name="Text Box 665"/>
            <p:cNvSpPr txBox="1">
              <a:spLocks noChangeArrowheads="1"/>
            </p:cNvSpPr>
            <p:nvPr/>
          </p:nvSpPr>
          <p:spPr bwMode="auto">
            <a:xfrm>
              <a:off x="493" y="1390"/>
              <a:ext cx="545" cy="2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75000"/>
                </a:lnSpc>
              </a:pPr>
              <a:r>
                <a:rPr lang="en-US" altLang="zh-CN" sz="1400" dirty="0">
                  <a:solidFill>
                    <a:srgbClr val="000099"/>
                  </a:solidFill>
                  <a:latin typeface="Comic Sans MS" panose="030F0702030302020204" pitchFamily="66" charset="0"/>
                </a:rPr>
                <a:t>wireless</a:t>
              </a:r>
            </a:p>
            <a:p>
              <a:pPr>
                <a:lnSpc>
                  <a:spcPct val="75000"/>
                </a:lnSpc>
              </a:pPr>
              <a:r>
                <a:rPr lang="en-US" altLang="zh-CN" sz="1400" dirty="0">
                  <a:solidFill>
                    <a:srgbClr val="000099"/>
                  </a:solidFill>
                  <a:latin typeface="Comic Sans MS" panose="030F0702030302020204" pitchFamily="66" charset="0"/>
                </a:rPr>
                <a:t>laptop</a:t>
              </a:r>
            </a:p>
          </p:txBody>
        </p:sp>
        <p:grpSp>
          <p:nvGrpSpPr>
            <p:cNvPr id="22132" name="Group 805"/>
            <p:cNvGrpSpPr>
              <a:grpSpLocks/>
            </p:cNvGrpSpPr>
            <p:nvPr/>
          </p:nvGrpSpPr>
          <p:grpSpPr bwMode="auto">
            <a:xfrm flipH="1">
              <a:off x="244" y="833"/>
              <a:ext cx="261" cy="235"/>
              <a:chOff x="2839" y="3501"/>
              <a:chExt cx="755" cy="803"/>
            </a:xfrm>
          </p:grpSpPr>
          <p:pic>
            <p:nvPicPr>
              <p:cNvPr id="22193" name="Picture 806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2194" name="Freeform 807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22133" name="Group 808"/>
            <p:cNvGrpSpPr>
              <a:grpSpLocks/>
            </p:cNvGrpSpPr>
            <p:nvPr/>
          </p:nvGrpSpPr>
          <p:grpSpPr bwMode="auto">
            <a:xfrm>
              <a:off x="298" y="1682"/>
              <a:ext cx="234" cy="173"/>
              <a:chOff x="2751" y="1851"/>
              <a:chExt cx="462" cy="478"/>
            </a:xfrm>
          </p:grpSpPr>
          <p:pic>
            <p:nvPicPr>
              <p:cNvPr id="22191" name="Picture 809" descr="iphone_stylized_small"/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28" y="1922"/>
                <a:ext cx="152" cy="4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2192" name="Picture 810" descr="antenna_radiation_stylized"/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51" y="1851"/>
                <a:ext cx="462" cy="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22134" name="Group 1088"/>
            <p:cNvGrpSpPr>
              <a:grpSpLocks/>
            </p:cNvGrpSpPr>
            <p:nvPr/>
          </p:nvGrpSpPr>
          <p:grpSpPr bwMode="auto">
            <a:xfrm>
              <a:off x="210" y="1368"/>
              <a:ext cx="301" cy="236"/>
              <a:chOff x="877" y="1008"/>
              <a:chExt cx="2747" cy="2591"/>
            </a:xfrm>
          </p:grpSpPr>
          <p:pic>
            <p:nvPicPr>
              <p:cNvPr id="22168" name="Picture 1089" descr="antenna_stylized"/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77" y="1008"/>
                <a:ext cx="2725" cy="14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2169" name="Picture 1090" descr="laptop_keyboard"/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9064" flipH="1">
                <a:off x="1009" y="2586"/>
                <a:ext cx="2245" cy="10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2170" name="Freeform 1091"/>
              <p:cNvSpPr>
                <a:spLocks/>
              </p:cNvSpPr>
              <p:nvPr/>
            </p:nvSpPr>
            <p:spPr bwMode="auto">
              <a:xfrm>
                <a:off x="1753" y="1603"/>
                <a:ext cx="1807" cy="1322"/>
              </a:xfrm>
              <a:custGeom>
                <a:avLst/>
                <a:gdLst>
                  <a:gd name="T0" fmla="*/ 1 w 2982"/>
                  <a:gd name="T1" fmla="*/ 0 h 2442"/>
                  <a:gd name="T2" fmla="*/ 0 w 2982"/>
                  <a:gd name="T3" fmla="*/ 1 h 2442"/>
                  <a:gd name="T4" fmla="*/ 2 w 2982"/>
                  <a:gd name="T5" fmla="*/ 1 h 2442"/>
                  <a:gd name="T6" fmla="*/ 2 w 2982"/>
                  <a:gd name="T7" fmla="*/ 1 h 2442"/>
                  <a:gd name="T8" fmla="*/ 1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pic>
            <p:nvPicPr>
              <p:cNvPr id="22171" name="Picture 1092" descr="screen"/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42" y="1637"/>
                <a:ext cx="1642" cy="12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2172" name="Freeform 1093"/>
              <p:cNvSpPr>
                <a:spLocks/>
              </p:cNvSpPr>
              <p:nvPr/>
            </p:nvSpPr>
            <p:spPr bwMode="auto">
              <a:xfrm>
                <a:off x="2082" y="1564"/>
                <a:ext cx="1531" cy="246"/>
              </a:xfrm>
              <a:custGeom>
                <a:avLst/>
                <a:gdLst>
                  <a:gd name="T0" fmla="*/ 1 w 2528"/>
                  <a:gd name="T1" fmla="*/ 0 h 455"/>
                  <a:gd name="T2" fmla="*/ 2 w 2528"/>
                  <a:gd name="T3" fmla="*/ 1 h 455"/>
                  <a:gd name="T4" fmla="*/ 2 w 2528"/>
                  <a:gd name="T5" fmla="*/ 1 h 455"/>
                  <a:gd name="T6" fmla="*/ 0 w 2528"/>
                  <a:gd name="T7" fmla="*/ 1 h 455"/>
                  <a:gd name="T8" fmla="*/ 1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173" name="Freeform 1094"/>
              <p:cNvSpPr>
                <a:spLocks/>
              </p:cNvSpPr>
              <p:nvPr/>
            </p:nvSpPr>
            <p:spPr bwMode="auto">
              <a:xfrm>
                <a:off x="1737" y="1562"/>
                <a:ext cx="425" cy="1024"/>
              </a:xfrm>
              <a:custGeom>
                <a:avLst/>
                <a:gdLst>
                  <a:gd name="T0" fmla="*/ 1 w 702"/>
                  <a:gd name="T1" fmla="*/ 0 h 1893"/>
                  <a:gd name="T2" fmla="*/ 0 w 702"/>
                  <a:gd name="T3" fmla="*/ 1 h 1893"/>
                  <a:gd name="T4" fmla="*/ 1 w 702"/>
                  <a:gd name="T5" fmla="*/ 1 h 1893"/>
                  <a:gd name="T6" fmla="*/ 1 w 702"/>
                  <a:gd name="T7" fmla="*/ 1 h 1893"/>
                  <a:gd name="T8" fmla="*/ 1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174" name="Freeform 1095"/>
              <p:cNvSpPr>
                <a:spLocks/>
              </p:cNvSpPr>
              <p:nvPr/>
            </p:nvSpPr>
            <p:spPr bwMode="auto">
              <a:xfrm>
                <a:off x="3144" y="1745"/>
                <a:ext cx="458" cy="1182"/>
              </a:xfrm>
              <a:custGeom>
                <a:avLst/>
                <a:gdLst>
                  <a:gd name="T0" fmla="*/ 1 w 756"/>
                  <a:gd name="T1" fmla="*/ 0 h 2184"/>
                  <a:gd name="T2" fmla="*/ 1 w 756"/>
                  <a:gd name="T3" fmla="*/ 1 h 2184"/>
                  <a:gd name="T4" fmla="*/ 0 w 756"/>
                  <a:gd name="T5" fmla="*/ 1 h 2184"/>
                  <a:gd name="T6" fmla="*/ 1 w 756"/>
                  <a:gd name="T7" fmla="*/ 1 h 2184"/>
                  <a:gd name="T8" fmla="*/ 1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175" name="Freeform 1096"/>
              <p:cNvSpPr>
                <a:spLocks/>
              </p:cNvSpPr>
              <p:nvPr/>
            </p:nvSpPr>
            <p:spPr bwMode="auto">
              <a:xfrm>
                <a:off x="1732" y="2534"/>
                <a:ext cx="1680" cy="399"/>
              </a:xfrm>
              <a:custGeom>
                <a:avLst/>
                <a:gdLst>
                  <a:gd name="T0" fmla="*/ 1 w 2773"/>
                  <a:gd name="T1" fmla="*/ 0 h 738"/>
                  <a:gd name="T2" fmla="*/ 0 w 2773"/>
                  <a:gd name="T3" fmla="*/ 1 h 738"/>
                  <a:gd name="T4" fmla="*/ 2 w 2773"/>
                  <a:gd name="T5" fmla="*/ 1 h 738"/>
                  <a:gd name="T6" fmla="*/ 2 w 2773"/>
                  <a:gd name="T7" fmla="*/ 1 h 738"/>
                  <a:gd name="T8" fmla="*/ 1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176" name="Freeform 1097"/>
              <p:cNvSpPr>
                <a:spLocks/>
              </p:cNvSpPr>
              <p:nvPr/>
            </p:nvSpPr>
            <p:spPr bwMode="auto">
              <a:xfrm>
                <a:off x="3195" y="1755"/>
                <a:ext cx="429" cy="1187"/>
              </a:xfrm>
              <a:custGeom>
                <a:avLst/>
                <a:gdLst>
                  <a:gd name="T0" fmla="*/ 2 w 637"/>
                  <a:gd name="T1" fmla="*/ 0 h 1659"/>
                  <a:gd name="T2" fmla="*/ 2 w 637"/>
                  <a:gd name="T3" fmla="*/ 0 h 1659"/>
                  <a:gd name="T4" fmla="*/ 1 w 637"/>
                  <a:gd name="T5" fmla="*/ 15 h 1659"/>
                  <a:gd name="T6" fmla="*/ 0 w 637"/>
                  <a:gd name="T7" fmla="*/ 15 h 1659"/>
                  <a:gd name="T8" fmla="*/ 2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177" name="Freeform 1098"/>
              <p:cNvSpPr>
                <a:spLocks/>
              </p:cNvSpPr>
              <p:nvPr/>
            </p:nvSpPr>
            <p:spPr bwMode="auto">
              <a:xfrm>
                <a:off x="1734" y="2587"/>
                <a:ext cx="1494" cy="394"/>
              </a:xfrm>
              <a:custGeom>
                <a:avLst/>
                <a:gdLst>
                  <a:gd name="T0" fmla="*/ 0 w 2216"/>
                  <a:gd name="T1" fmla="*/ 0 h 550"/>
                  <a:gd name="T2" fmla="*/ 1 w 2216"/>
                  <a:gd name="T3" fmla="*/ 1 h 550"/>
                  <a:gd name="T4" fmla="*/ 9 w 2216"/>
                  <a:gd name="T5" fmla="*/ 5 h 550"/>
                  <a:gd name="T6" fmla="*/ 9 w 2216"/>
                  <a:gd name="T7" fmla="*/ 4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2178" name="Group 1099"/>
              <p:cNvGrpSpPr>
                <a:grpSpLocks/>
              </p:cNvGrpSpPr>
              <p:nvPr/>
            </p:nvGrpSpPr>
            <p:grpSpPr bwMode="auto">
              <a:xfrm>
                <a:off x="1709" y="3008"/>
                <a:ext cx="507" cy="234"/>
                <a:chOff x="1740" y="2642"/>
                <a:chExt cx="752" cy="327"/>
              </a:xfrm>
            </p:grpSpPr>
            <p:sp>
              <p:nvSpPr>
                <p:cNvPr id="22185" name="Freeform 1100"/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2186" name="Freeform 1101"/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2187" name="Freeform 1102"/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2188" name="Freeform 1103"/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2189" name="Freeform 1104"/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2190" name="Freeform 1105"/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2179" name="Freeform 1106"/>
              <p:cNvSpPr>
                <a:spLocks/>
              </p:cNvSpPr>
              <p:nvPr/>
            </p:nvSpPr>
            <p:spPr bwMode="auto">
              <a:xfrm>
                <a:off x="2577" y="3043"/>
                <a:ext cx="614" cy="514"/>
              </a:xfrm>
              <a:custGeom>
                <a:avLst/>
                <a:gdLst>
                  <a:gd name="T0" fmla="*/ 1 w 990"/>
                  <a:gd name="T1" fmla="*/ 2 h 792"/>
                  <a:gd name="T2" fmla="*/ 1 w 990"/>
                  <a:gd name="T3" fmla="*/ 0 h 792"/>
                  <a:gd name="T4" fmla="*/ 1 w 990"/>
                  <a:gd name="T5" fmla="*/ 1 h 792"/>
                  <a:gd name="T6" fmla="*/ 0 w 990"/>
                  <a:gd name="T7" fmla="*/ 2 h 792"/>
                  <a:gd name="T8" fmla="*/ 1 w 990"/>
                  <a:gd name="T9" fmla="*/ 2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180" name="Freeform 1107"/>
              <p:cNvSpPr>
                <a:spLocks/>
              </p:cNvSpPr>
              <p:nvPr/>
            </p:nvSpPr>
            <p:spPr bwMode="auto">
              <a:xfrm>
                <a:off x="1010" y="3084"/>
                <a:ext cx="1571" cy="469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4 w 2532"/>
                  <a:gd name="T5" fmla="*/ 2 h 723"/>
                  <a:gd name="T6" fmla="*/ 4 w 2532"/>
                  <a:gd name="T7" fmla="*/ 2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181" name="Freeform 1108"/>
              <p:cNvSpPr>
                <a:spLocks/>
              </p:cNvSpPr>
              <p:nvPr/>
            </p:nvSpPr>
            <p:spPr bwMode="auto">
              <a:xfrm>
                <a:off x="1011" y="2998"/>
                <a:ext cx="17" cy="95"/>
              </a:xfrm>
              <a:custGeom>
                <a:avLst/>
                <a:gdLst>
                  <a:gd name="T0" fmla="*/ 1 w 26"/>
                  <a:gd name="T1" fmla="*/ 1 h 147"/>
                  <a:gd name="T2" fmla="*/ 1 w 26"/>
                  <a:gd name="T3" fmla="*/ 1 h 147"/>
                  <a:gd name="T4" fmla="*/ 0 w 26"/>
                  <a:gd name="T5" fmla="*/ 1 h 147"/>
                  <a:gd name="T6" fmla="*/ 1 w 26"/>
                  <a:gd name="T7" fmla="*/ 0 h 147"/>
                  <a:gd name="T8" fmla="*/ 1 w 26"/>
                  <a:gd name="T9" fmla="*/ 1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182" name="Freeform 1109"/>
              <p:cNvSpPr>
                <a:spLocks/>
              </p:cNvSpPr>
              <p:nvPr/>
            </p:nvSpPr>
            <p:spPr bwMode="auto">
              <a:xfrm>
                <a:off x="1012" y="2611"/>
                <a:ext cx="730" cy="393"/>
              </a:xfrm>
              <a:custGeom>
                <a:avLst/>
                <a:gdLst>
                  <a:gd name="T0" fmla="*/ 1 w 1176"/>
                  <a:gd name="T1" fmla="*/ 0 h 606"/>
                  <a:gd name="T2" fmla="*/ 0 w 1176"/>
                  <a:gd name="T3" fmla="*/ 1 h 606"/>
                  <a:gd name="T4" fmla="*/ 1 w 1176"/>
                  <a:gd name="T5" fmla="*/ 1 h 606"/>
                  <a:gd name="T6" fmla="*/ 1 w 1176"/>
                  <a:gd name="T7" fmla="*/ 1 h 606"/>
                  <a:gd name="T8" fmla="*/ 1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183" name="Freeform 1110"/>
              <p:cNvSpPr>
                <a:spLocks/>
              </p:cNvSpPr>
              <p:nvPr/>
            </p:nvSpPr>
            <p:spPr bwMode="auto">
              <a:xfrm>
                <a:off x="1061" y="3018"/>
                <a:ext cx="1490" cy="451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1 w 2532"/>
                  <a:gd name="T5" fmla="*/ 1 h 723"/>
                  <a:gd name="T6" fmla="*/ 1 w 2532"/>
                  <a:gd name="T7" fmla="*/ 1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184" name="Freeform 1111"/>
              <p:cNvSpPr>
                <a:spLocks/>
              </p:cNvSpPr>
              <p:nvPr/>
            </p:nvSpPr>
            <p:spPr bwMode="auto">
              <a:xfrm flipV="1">
                <a:off x="2549" y="2986"/>
                <a:ext cx="608" cy="467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2 h 723"/>
                  <a:gd name="T6" fmla="*/ 0 w 2532"/>
                  <a:gd name="T7" fmla="*/ 2 h 723"/>
                  <a:gd name="T8" fmla="*/ 0 w 2532"/>
                  <a:gd name="T9" fmla="*/ 1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22135" name="Group 1168"/>
            <p:cNvGrpSpPr>
              <a:grpSpLocks/>
            </p:cNvGrpSpPr>
            <p:nvPr/>
          </p:nvGrpSpPr>
          <p:grpSpPr bwMode="auto">
            <a:xfrm>
              <a:off x="340" y="1097"/>
              <a:ext cx="157" cy="256"/>
              <a:chOff x="4140" y="429"/>
              <a:chExt cx="1425" cy="2396"/>
            </a:xfrm>
          </p:grpSpPr>
          <p:sp>
            <p:nvSpPr>
              <p:cNvPr id="22136" name="Freeform 1169"/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3 w 354"/>
                  <a:gd name="T1" fmla="*/ 0 h 2742"/>
                  <a:gd name="T2" fmla="*/ 15 w 354"/>
                  <a:gd name="T3" fmla="*/ 27 h 2742"/>
                  <a:gd name="T4" fmla="*/ 15 w 354"/>
                  <a:gd name="T5" fmla="*/ 205 h 2742"/>
                  <a:gd name="T6" fmla="*/ 0 w 354"/>
                  <a:gd name="T7" fmla="*/ 215 h 2742"/>
                  <a:gd name="T8" fmla="*/ 3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137" name="Rectangle 1170"/>
              <p:cNvSpPr>
                <a:spLocks noChangeArrowheads="1"/>
              </p:cNvSpPr>
              <p:nvPr/>
            </p:nvSpPr>
            <p:spPr bwMode="auto">
              <a:xfrm>
                <a:off x="4204" y="429"/>
                <a:ext cx="1053" cy="2284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138" name="Freeform 1171"/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9 w 211"/>
                  <a:gd name="T3" fmla="*/ 18 h 2537"/>
                  <a:gd name="T4" fmla="*/ 2 w 211"/>
                  <a:gd name="T5" fmla="*/ 196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139" name="Freeform 1172"/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1 h 226"/>
                  <a:gd name="T4" fmla="*/ 14 w 328"/>
                  <a:gd name="T5" fmla="*/ 19 h 226"/>
                  <a:gd name="T6" fmla="*/ 0 w 328"/>
                  <a:gd name="T7" fmla="*/ 8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140" name="Rectangle 1173"/>
              <p:cNvSpPr>
                <a:spLocks noChangeArrowheads="1"/>
              </p:cNvSpPr>
              <p:nvPr/>
            </p:nvSpPr>
            <p:spPr bwMode="auto">
              <a:xfrm>
                <a:off x="4213" y="691"/>
                <a:ext cx="599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2141" name="Group 1174"/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22166" name="AutoShape 1175"/>
                <p:cNvSpPr>
                  <a:spLocks noChangeArrowheads="1"/>
                </p:cNvSpPr>
                <p:nvPr/>
              </p:nvSpPr>
              <p:spPr bwMode="auto">
                <a:xfrm>
                  <a:off x="613" y="2572"/>
                  <a:ext cx="725" cy="1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2167" name="AutoShape 1176"/>
                <p:cNvSpPr>
                  <a:spLocks noChangeArrowheads="1"/>
                </p:cNvSpPr>
                <p:nvPr/>
              </p:nvSpPr>
              <p:spPr bwMode="auto">
                <a:xfrm>
                  <a:off x="624" y="2590"/>
                  <a:ext cx="691" cy="9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2142" name="Rectangle 1177"/>
              <p:cNvSpPr>
                <a:spLocks noChangeArrowheads="1"/>
              </p:cNvSpPr>
              <p:nvPr/>
            </p:nvSpPr>
            <p:spPr bwMode="auto">
              <a:xfrm>
                <a:off x="4222" y="1019"/>
                <a:ext cx="599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2143" name="Group 1178"/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22164" name="AutoShape 1179"/>
                <p:cNvSpPr>
                  <a:spLocks noChangeArrowheads="1"/>
                </p:cNvSpPr>
                <p:nvPr/>
              </p:nvSpPr>
              <p:spPr bwMode="auto">
                <a:xfrm>
                  <a:off x="615" y="2564"/>
                  <a:ext cx="725" cy="146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2165" name="AutoShape 1180"/>
                <p:cNvSpPr>
                  <a:spLocks noChangeArrowheads="1"/>
                </p:cNvSpPr>
                <p:nvPr/>
              </p:nvSpPr>
              <p:spPr bwMode="auto">
                <a:xfrm>
                  <a:off x="627" y="2584"/>
                  <a:ext cx="691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2144" name="Rectangle 1181"/>
              <p:cNvSpPr>
                <a:spLocks noChangeArrowheads="1"/>
              </p:cNvSpPr>
              <p:nvPr/>
            </p:nvSpPr>
            <p:spPr bwMode="auto">
              <a:xfrm>
                <a:off x="4213" y="1356"/>
                <a:ext cx="599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145" name="Rectangle 1182"/>
              <p:cNvSpPr>
                <a:spLocks noChangeArrowheads="1"/>
              </p:cNvSpPr>
              <p:nvPr/>
            </p:nvSpPr>
            <p:spPr bwMode="auto">
              <a:xfrm>
                <a:off x="4231" y="1655"/>
                <a:ext cx="590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2146" name="Group 1183"/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22162" name="AutoShape 1184"/>
                <p:cNvSpPr>
                  <a:spLocks noChangeArrowheads="1"/>
                </p:cNvSpPr>
                <p:nvPr/>
              </p:nvSpPr>
              <p:spPr bwMode="auto">
                <a:xfrm>
                  <a:off x="619" y="2568"/>
                  <a:ext cx="724" cy="13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2163" name="AutoShape 1185"/>
                <p:cNvSpPr>
                  <a:spLocks noChangeArrowheads="1"/>
                </p:cNvSpPr>
                <p:nvPr/>
              </p:nvSpPr>
              <p:spPr bwMode="auto">
                <a:xfrm>
                  <a:off x="630" y="2585"/>
                  <a:ext cx="690" cy="103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2147" name="Freeform 1186"/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0 h 226"/>
                  <a:gd name="T4" fmla="*/ 14 w 328"/>
                  <a:gd name="T5" fmla="*/ 17 h 226"/>
                  <a:gd name="T6" fmla="*/ 0 w 328"/>
                  <a:gd name="T7" fmla="*/ 7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2148" name="Group 1187"/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22160" name="AutoShape 1188"/>
                <p:cNvSpPr>
                  <a:spLocks noChangeArrowheads="1"/>
                </p:cNvSpPr>
                <p:nvPr/>
              </p:nvSpPr>
              <p:spPr bwMode="auto">
                <a:xfrm>
                  <a:off x="614" y="2569"/>
                  <a:ext cx="724" cy="14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2161" name="AutoShape 1189"/>
                <p:cNvSpPr>
                  <a:spLocks noChangeArrowheads="1"/>
                </p:cNvSpPr>
                <p:nvPr/>
              </p:nvSpPr>
              <p:spPr bwMode="auto">
                <a:xfrm>
                  <a:off x="625" y="2587"/>
                  <a:ext cx="690" cy="103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2149" name="Rectangle 1190"/>
              <p:cNvSpPr>
                <a:spLocks noChangeArrowheads="1"/>
              </p:cNvSpPr>
              <p:nvPr/>
            </p:nvSpPr>
            <p:spPr bwMode="auto">
              <a:xfrm>
                <a:off x="5247" y="429"/>
                <a:ext cx="73" cy="2293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150" name="Freeform 1191"/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14 w 296"/>
                  <a:gd name="T3" fmla="*/ 10 h 256"/>
                  <a:gd name="T4" fmla="*/ 14 w 296"/>
                  <a:gd name="T5" fmla="*/ 19 h 256"/>
                  <a:gd name="T6" fmla="*/ 0 w 296"/>
                  <a:gd name="T7" fmla="*/ 7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151" name="Freeform 1192"/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14 w 304"/>
                  <a:gd name="T3" fmla="*/ 13 h 288"/>
                  <a:gd name="T4" fmla="*/ 13 w 304"/>
                  <a:gd name="T5" fmla="*/ 23 h 288"/>
                  <a:gd name="T6" fmla="*/ 2 w 304"/>
                  <a:gd name="T7" fmla="*/ 10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152" name="Oval 1193"/>
              <p:cNvSpPr>
                <a:spLocks noChangeArrowheads="1"/>
              </p:cNvSpPr>
              <p:nvPr/>
            </p:nvSpPr>
            <p:spPr bwMode="auto">
              <a:xfrm>
                <a:off x="5520" y="2610"/>
                <a:ext cx="45" cy="94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153" name="Freeform 1194"/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9 h 240"/>
                  <a:gd name="T2" fmla="*/ 2 w 306"/>
                  <a:gd name="T3" fmla="*/ 19 h 240"/>
                  <a:gd name="T4" fmla="*/ 14 w 306"/>
                  <a:gd name="T5" fmla="*/ 9 h 240"/>
                  <a:gd name="T6" fmla="*/ 14 w 306"/>
                  <a:gd name="T7" fmla="*/ 0 h 240"/>
                  <a:gd name="T8" fmla="*/ 0 w 306"/>
                  <a:gd name="T9" fmla="*/ 9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154" name="AutoShape 1195"/>
              <p:cNvSpPr>
                <a:spLocks noChangeArrowheads="1"/>
              </p:cNvSpPr>
              <p:nvPr/>
            </p:nvSpPr>
            <p:spPr bwMode="auto">
              <a:xfrm>
                <a:off x="4140" y="2675"/>
                <a:ext cx="1198" cy="15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155" name="AutoShape 1196"/>
              <p:cNvSpPr>
                <a:spLocks noChangeArrowheads="1"/>
              </p:cNvSpPr>
              <p:nvPr/>
            </p:nvSpPr>
            <p:spPr bwMode="auto">
              <a:xfrm>
                <a:off x="4204" y="2713"/>
                <a:ext cx="1071" cy="8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156" name="Oval 1197"/>
              <p:cNvSpPr>
                <a:spLocks noChangeArrowheads="1"/>
              </p:cNvSpPr>
              <p:nvPr/>
            </p:nvSpPr>
            <p:spPr bwMode="auto">
              <a:xfrm>
                <a:off x="4312" y="2385"/>
                <a:ext cx="154" cy="140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157" name="Oval 1198"/>
              <p:cNvSpPr>
                <a:spLocks noChangeArrowheads="1"/>
              </p:cNvSpPr>
              <p:nvPr/>
            </p:nvSpPr>
            <p:spPr bwMode="auto">
              <a:xfrm>
                <a:off x="4485" y="2385"/>
                <a:ext cx="163" cy="14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/>
                <a:endParaRPr lang="zh-CN" altLang="zh-CN" sz="1800">
                  <a:solidFill>
                    <a:srgbClr val="FF0000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2158" name="Oval 1199"/>
              <p:cNvSpPr>
                <a:spLocks noChangeArrowheads="1"/>
              </p:cNvSpPr>
              <p:nvPr/>
            </p:nvSpPr>
            <p:spPr bwMode="auto">
              <a:xfrm>
                <a:off x="4666" y="2385"/>
                <a:ext cx="154" cy="140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159" name="Rectangle 1200"/>
              <p:cNvSpPr>
                <a:spLocks noChangeArrowheads="1"/>
              </p:cNvSpPr>
              <p:nvPr/>
            </p:nvSpPr>
            <p:spPr bwMode="auto">
              <a:xfrm>
                <a:off x="5066" y="1833"/>
                <a:ext cx="82" cy="767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</p:grpSp>
      </p:grpSp>
      <p:grpSp>
        <p:nvGrpSpPr>
          <p:cNvPr id="21515" name="Group 2"/>
          <p:cNvGrpSpPr>
            <a:grpSpLocks/>
          </p:cNvGrpSpPr>
          <p:nvPr/>
        </p:nvGrpSpPr>
        <p:grpSpPr bwMode="auto">
          <a:xfrm>
            <a:off x="6726239" y="1384300"/>
            <a:ext cx="3551237" cy="4747137"/>
            <a:chOff x="5202238" y="1384300"/>
            <a:chExt cx="3551237" cy="4747137"/>
          </a:xfrm>
        </p:grpSpPr>
        <p:sp>
          <p:nvSpPr>
            <p:cNvPr id="21516" name="Freeform 416"/>
            <p:cNvSpPr>
              <a:spLocks/>
            </p:cNvSpPr>
            <p:nvPr/>
          </p:nvSpPr>
          <p:spPr bwMode="auto">
            <a:xfrm>
              <a:off x="7023100" y="2001838"/>
              <a:ext cx="1730375" cy="1125537"/>
            </a:xfrm>
            <a:custGeom>
              <a:avLst/>
              <a:gdLst>
                <a:gd name="T0" fmla="*/ 2147483647 w 765"/>
                <a:gd name="T1" fmla="*/ 2147483647 h 459"/>
                <a:gd name="T2" fmla="*/ 2147483647 w 765"/>
                <a:gd name="T3" fmla="*/ 2147483647 h 459"/>
                <a:gd name="T4" fmla="*/ 2147483647 w 765"/>
                <a:gd name="T5" fmla="*/ 2147483647 h 459"/>
                <a:gd name="T6" fmla="*/ 2147483647 w 765"/>
                <a:gd name="T7" fmla="*/ 2147483647 h 459"/>
                <a:gd name="T8" fmla="*/ 2147483647 w 765"/>
                <a:gd name="T9" fmla="*/ 2147483647 h 459"/>
                <a:gd name="T10" fmla="*/ 2147483647 w 765"/>
                <a:gd name="T11" fmla="*/ 2147483647 h 459"/>
                <a:gd name="T12" fmla="*/ 2147483647 w 765"/>
                <a:gd name="T13" fmla="*/ 2147483647 h 459"/>
                <a:gd name="T14" fmla="*/ 2147483647 w 765"/>
                <a:gd name="T15" fmla="*/ 2147483647 h 459"/>
                <a:gd name="T16" fmla="*/ 2147483647 w 765"/>
                <a:gd name="T17" fmla="*/ 2147483647 h 459"/>
                <a:gd name="T18" fmla="*/ 2147483647 w 765"/>
                <a:gd name="T19" fmla="*/ 2147483647 h 459"/>
                <a:gd name="T20" fmla="*/ 2147483647 w 765"/>
                <a:gd name="T21" fmla="*/ 2147483647 h 459"/>
                <a:gd name="T22" fmla="*/ 2147483647 w 765"/>
                <a:gd name="T23" fmla="*/ 2147483647 h 459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765"/>
                <a:gd name="T37" fmla="*/ 0 h 459"/>
                <a:gd name="T38" fmla="*/ 765 w 765"/>
                <a:gd name="T39" fmla="*/ 459 h 459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765" h="459">
                  <a:moveTo>
                    <a:pt x="424" y="10"/>
                  </a:moveTo>
                  <a:cubicBezTo>
                    <a:pt x="362" y="16"/>
                    <a:pt x="343" y="55"/>
                    <a:pt x="288" y="70"/>
                  </a:cubicBezTo>
                  <a:cubicBezTo>
                    <a:pt x="233" y="85"/>
                    <a:pt x="142" y="56"/>
                    <a:pt x="96" y="100"/>
                  </a:cubicBezTo>
                  <a:cubicBezTo>
                    <a:pt x="50" y="144"/>
                    <a:pt x="0" y="279"/>
                    <a:pt x="14" y="336"/>
                  </a:cubicBezTo>
                  <a:cubicBezTo>
                    <a:pt x="28" y="393"/>
                    <a:pt x="125" y="429"/>
                    <a:pt x="180" y="444"/>
                  </a:cubicBezTo>
                  <a:cubicBezTo>
                    <a:pt x="235" y="459"/>
                    <a:pt x="279" y="426"/>
                    <a:pt x="346" y="426"/>
                  </a:cubicBezTo>
                  <a:cubicBezTo>
                    <a:pt x="413" y="426"/>
                    <a:pt x="525" y="443"/>
                    <a:pt x="584" y="444"/>
                  </a:cubicBezTo>
                  <a:cubicBezTo>
                    <a:pt x="643" y="445"/>
                    <a:pt x="670" y="446"/>
                    <a:pt x="698" y="434"/>
                  </a:cubicBezTo>
                  <a:cubicBezTo>
                    <a:pt x="726" y="422"/>
                    <a:pt x="743" y="418"/>
                    <a:pt x="752" y="372"/>
                  </a:cubicBezTo>
                  <a:cubicBezTo>
                    <a:pt x="761" y="326"/>
                    <a:pt x="765" y="214"/>
                    <a:pt x="750" y="158"/>
                  </a:cubicBezTo>
                  <a:cubicBezTo>
                    <a:pt x="735" y="102"/>
                    <a:pt x="716" y="58"/>
                    <a:pt x="662" y="34"/>
                  </a:cubicBezTo>
                  <a:cubicBezTo>
                    <a:pt x="608" y="10"/>
                    <a:pt x="505" y="0"/>
                    <a:pt x="424" y="1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CCFF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517" name="Freeform 415"/>
            <p:cNvSpPr>
              <a:spLocks/>
            </p:cNvSpPr>
            <p:nvPr/>
          </p:nvSpPr>
          <p:spPr bwMode="auto">
            <a:xfrm>
              <a:off x="7004050" y="3527425"/>
              <a:ext cx="1314450" cy="674688"/>
            </a:xfrm>
            <a:custGeom>
              <a:avLst/>
              <a:gdLst>
                <a:gd name="T0" fmla="*/ 2147483647 w 828"/>
                <a:gd name="T1" fmla="*/ 2147483647 h 425"/>
                <a:gd name="T2" fmla="*/ 2147483647 w 828"/>
                <a:gd name="T3" fmla="*/ 2147483647 h 425"/>
                <a:gd name="T4" fmla="*/ 2147483647 w 828"/>
                <a:gd name="T5" fmla="*/ 2147483647 h 425"/>
                <a:gd name="T6" fmla="*/ 2147483647 w 828"/>
                <a:gd name="T7" fmla="*/ 2147483647 h 425"/>
                <a:gd name="T8" fmla="*/ 2147483647 w 828"/>
                <a:gd name="T9" fmla="*/ 2147483647 h 425"/>
                <a:gd name="T10" fmla="*/ 2147483647 w 828"/>
                <a:gd name="T11" fmla="*/ 2147483647 h 425"/>
                <a:gd name="T12" fmla="*/ 2147483647 w 828"/>
                <a:gd name="T13" fmla="*/ 2147483647 h 425"/>
                <a:gd name="T14" fmla="*/ 2147483647 w 828"/>
                <a:gd name="T15" fmla="*/ 2147483647 h 425"/>
                <a:gd name="T16" fmla="*/ 2147483647 w 828"/>
                <a:gd name="T17" fmla="*/ 2147483647 h 425"/>
                <a:gd name="T18" fmla="*/ 2147483647 w 828"/>
                <a:gd name="T19" fmla="*/ 2147483647 h 425"/>
                <a:gd name="T20" fmla="*/ 2147483647 w 828"/>
                <a:gd name="T21" fmla="*/ 2147483647 h 425"/>
                <a:gd name="T22" fmla="*/ 2147483647 w 828"/>
                <a:gd name="T23" fmla="*/ 2147483647 h 42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828"/>
                <a:gd name="T37" fmla="*/ 0 h 425"/>
                <a:gd name="T38" fmla="*/ 828 w 828"/>
                <a:gd name="T39" fmla="*/ 425 h 425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828" h="425">
                  <a:moveTo>
                    <a:pt x="382" y="30"/>
                  </a:moveTo>
                  <a:cubicBezTo>
                    <a:pt x="350" y="29"/>
                    <a:pt x="413" y="30"/>
                    <a:pt x="370" y="30"/>
                  </a:cubicBezTo>
                  <a:cubicBezTo>
                    <a:pt x="327" y="30"/>
                    <a:pt x="187" y="16"/>
                    <a:pt x="126" y="32"/>
                  </a:cubicBezTo>
                  <a:cubicBezTo>
                    <a:pt x="65" y="48"/>
                    <a:pt x="12" y="86"/>
                    <a:pt x="6" y="126"/>
                  </a:cubicBezTo>
                  <a:cubicBezTo>
                    <a:pt x="0" y="166"/>
                    <a:pt x="44" y="231"/>
                    <a:pt x="92" y="274"/>
                  </a:cubicBezTo>
                  <a:cubicBezTo>
                    <a:pt x="140" y="317"/>
                    <a:pt x="217" y="360"/>
                    <a:pt x="292" y="384"/>
                  </a:cubicBezTo>
                  <a:cubicBezTo>
                    <a:pt x="367" y="408"/>
                    <a:pt x="472" y="425"/>
                    <a:pt x="540" y="416"/>
                  </a:cubicBezTo>
                  <a:cubicBezTo>
                    <a:pt x="608" y="407"/>
                    <a:pt x="659" y="371"/>
                    <a:pt x="698" y="330"/>
                  </a:cubicBezTo>
                  <a:cubicBezTo>
                    <a:pt x="737" y="289"/>
                    <a:pt x="760" y="221"/>
                    <a:pt x="776" y="170"/>
                  </a:cubicBezTo>
                  <a:cubicBezTo>
                    <a:pt x="792" y="119"/>
                    <a:pt x="828" y="44"/>
                    <a:pt x="792" y="22"/>
                  </a:cubicBezTo>
                  <a:cubicBezTo>
                    <a:pt x="756" y="0"/>
                    <a:pt x="630" y="37"/>
                    <a:pt x="560" y="38"/>
                  </a:cubicBezTo>
                  <a:cubicBezTo>
                    <a:pt x="490" y="39"/>
                    <a:pt x="414" y="31"/>
                    <a:pt x="382" y="30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518" name="Freeform 665"/>
            <p:cNvSpPr>
              <a:spLocks/>
            </p:cNvSpPr>
            <p:nvPr/>
          </p:nvSpPr>
          <p:spPr bwMode="auto">
            <a:xfrm>
              <a:off x="5202238" y="1712913"/>
              <a:ext cx="1736725" cy="1071562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grpSp>
          <p:nvGrpSpPr>
            <p:cNvPr id="21519" name="Group 666"/>
            <p:cNvGrpSpPr>
              <a:grpSpLocks/>
            </p:cNvGrpSpPr>
            <p:nvPr/>
          </p:nvGrpSpPr>
          <p:grpSpPr bwMode="auto">
            <a:xfrm>
              <a:off x="5329977" y="2980450"/>
              <a:ext cx="1458912" cy="933450"/>
              <a:chOff x="2889" y="1631"/>
              <a:chExt cx="980" cy="743"/>
            </a:xfrm>
          </p:grpSpPr>
          <p:sp>
            <p:nvSpPr>
              <p:cNvPr id="22126" name="Rectangle 667"/>
              <p:cNvSpPr>
                <a:spLocks noChangeArrowheads="1"/>
              </p:cNvSpPr>
              <p:nvPr/>
            </p:nvSpPr>
            <p:spPr bwMode="auto">
              <a:xfrm>
                <a:off x="3046" y="1841"/>
                <a:ext cx="663" cy="533"/>
              </a:xfrm>
              <a:prstGeom prst="rect">
                <a:avLst/>
              </a:pr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127" name="AutoShape 668"/>
              <p:cNvSpPr>
                <a:spLocks noChangeArrowheads="1"/>
              </p:cNvSpPr>
              <p:nvPr/>
            </p:nvSpPr>
            <p:spPr bwMode="auto">
              <a:xfrm>
                <a:off x="2889" y="1631"/>
                <a:ext cx="980" cy="253"/>
              </a:xfrm>
              <a:prstGeom prst="triangle">
                <a:avLst>
                  <a:gd name="adj" fmla="val 50000"/>
                </a:avLst>
              </a:pr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CCFF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21520" name="Freeform 669"/>
            <p:cNvSpPr>
              <a:spLocks/>
            </p:cNvSpPr>
            <p:nvPr/>
          </p:nvSpPr>
          <p:spPr bwMode="auto">
            <a:xfrm>
              <a:off x="5364163" y="4331380"/>
              <a:ext cx="3225800" cy="1665288"/>
            </a:xfrm>
            <a:custGeom>
              <a:avLst/>
              <a:gdLst>
                <a:gd name="T0" fmla="*/ 2147483647 w 2032"/>
                <a:gd name="T1" fmla="*/ 2147483647 h 1049"/>
                <a:gd name="T2" fmla="*/ 2147483647 w 2032"/>
                <a:gd name="T3" fmla="*/ 2147483647 h 1049"/>
                <a:gd name="T4" fmla="*/ 2147483647 w 2032"/>
                <a:gd name="T5" fmla="*/ 2147483647 h 1049"/>
                <a:gd name="T6" fmla="*/ 2147483647 w 2032"/>
                <a:gd name="T7" fmla="*/ 2147483647 h 1049"/>
                <a:gd name="T8" fmla="*/ 2147483647 w 2032"/>
                <a:gd name="T9" fmla="*/ 2147483647 h 1049"/>
                <a:gd name="T10" fmla="*/ 2147483647 w 2032"/>
                <a:gd name="T11" fmla="*/ 2147483647 h 1049"/>
                <a:gd name="T12" fmla="*/ 2147483647 w 2032"/>
                <a:gd name="T13" fmla="*/ 2147483647 h 1049"/>
                <a:gd name="T14" fmla="*/ 2147483647 w 2032"/>
                <a:gd name="T15" fmla="*/ 2147483647 h 1049"/>
                <a:gd name="T16" fmla="*/ 2147483647 w 2032"/>
                <a:gd name="T17" fmla="*/ 2147483647 h 1049"/>
                <a:gd name="T18" fmla="*/ 2147483647 w 2032"/>
                <a:gd name="T19" fmla="*/ 2147483647 h 1049"/>
                <a:gd name="T20" fmla="*/ 2147483647 w 2032"/>
                <a:gd name="T21" fmla="*/ 2147483647 h 1049"/>
                <a:gd name="T22" fmla="*/ 2147483647 w 2032"/>
                <a:gd name="T23" fmla="*/ 2147483647 h 1049"/>
                <a:gd name="T24" fmla="*/ 2147483647 w 2032"/>
                <a:gd name="T25" fmla="*/ 2147483647 h 1049"/>
                <a:gd name="T26" fmla="*/ 2147483647 w 2032"/>
                <a:gd name="T27" fmla="*/ 2147483647 h 1049"/>
                <a:gd name="T28" fmla="*/ 2147483647 w 2032"/>
                <a:gd name="T29" fmla="*/ 2147483647 h 1049"/>
                <a:gd name="T30" fmla="*/ 2147483647 w 2032"/>
                <a:gd name="T31" fmla="*/ 2147483647 h 1049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2032"/>
                <a:gd name="T49" fmla="*/ 0 h 1049"/>
                <a:gd name="T50" fmla="*/ 2032 w 2032"/>
                <a:gd name="T51" fmla="*/ 1049 h 1049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2032" h="1049">
                  <a:moveTo>
                    <a:pt x="1044" y="26"/>
                  </a:moveTo>
                  <a:cubicBezTo>
                    <a:pt x="959" y="45"/>
                    <a:pt x="924" y="118"/>
                    <a:pt x="847" y="125"/>
                  </a:cubicBezTo>
                  <a:cubicBezTo>
                    <a:pt x="770" y="132"/>
                    <a:pt x="697" y="61"/>
                    <a:pt x="580" y="68"/>
                  </a:cubicBezTo>
                  <a:cubicBezTo>
                    <a:pt x="463" y="75"/>
                    <a:pt x="232" y="119"/>
                    <a:pt x="143" y="170"/>
                  </a:cubicBezTo>
                  <a:cubicBezTo>
                    <a:pt x="54" y="221"/>
                    <a:pt x="65" y="289"/>
                    <a:pt x="48" y="374"/>
                  </a:cubicBezTo>
                  <a:cubicBezTo>
                    <a:pt x="31" y="459"/>
                    <a:pt x="0" y="618"/>
                    <a:pt x="41" y="680"/>
                  </a:cubicBezTo>
                  <a:cubicBezTo>
                    <a:pt x="82" y="742"/>
                    <a:pt x="191" y="709"/>
                    <a:pt x="294" y="744"/>
                  </a:cubicBezTo>
                  <a:cubicBezTo>
                    <a:pt x="397" y="779"/>
                    <a:pt x="527" y="849"/>
                    <a:pt x="660" y="893"/>
                  </a:cubicBezTo>
                  <a:cubicBezTo>
                    <a:pt x="793" y="938"/>
                    <a:pt x="944" y="991"/>
                    <a:pt x="1088" y="1014"/>
                  </a:cubicBezTo>
                  <a:cubicBezTo>
                    <a:pt x="1232" y="1036"/>
                    <a:pt x="1401" y="1049"/>
                    <a:pt x="1525" y="1031"/>
                  </a:cubicBezTo>
                  <a:cubicBezTo>
                    <a:pt x="1649" y="1012"/>
                    <a:pt x="1749" y="960"/>
                    <a:pt x="1831" y="907"/>
                  </a:cubicBezTo>
                  <a:cubicBezTo>
                    <a:pt x="1913" y="855"/>
                    <a:pt x="1998" y="824"/>
                    <a:pt x="2015" y="714"/>
                  </a:cubicBezTo>
                  <a:cubicBezTo>
                    <a:pt x="2032" y="604"/>
                    <a:pt x="1990" y="350"/>
                    <a:pt x="1931" y="251"/>
                  </a:cubicBezTo>
                  <a:cubicBezTo>
                    <a:pt x="1872" y="151"/>
                    <a:pt x="1754" y="153"/>
                    <a:pt x="1658" y="114"/>
                  </a:cubicBezTo>
                  <a:cubicBezTo>
                    <a:pt x="1562" y="76"/>
                    <a:pt x="1457" y="30"/>
                    <a:pt x="1355" y="15"/>
                  </a:cubicBezTo>
                  <a:cubicBezTo>
                    <a:pt x="1253" y="0"/>
                    <a:pt x="1129" y="8"/>
                    <a:pt x="1044" y="26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521" name="Line 670"/>
            <p:cNvSpPr>
              <a:spLocks noChangeShapeType="1"/>
            </p:cNvSpPr>
            <p:nvPr/>
          </p:nvSpPr>
          <p:spPr bwMode="auto">
            <a:xfrm rot="-5400000">
              <a:off x="7845425" y="5162551"/>
              <a:ext cx="523875" cy="1397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522" name="Line 671"/>
            <p:cNvSpPr>
              <a:spLocks noChangeShapeType="1"/>
            </p:cNvSpPr>
            <p:nvPr/>
          </p:nvSpPr>
          <p:spPr bwMode="auto">
            <a:xfrm rot="5400000" flipV="1">
              <a:off x="7991475" y="5443538"/>
              <a:ext cx="3175" cy="85725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523" name="Line 672"/>
            <p:cNvSpPr>
              <a:spLocks noChangeShapeType="1"/>
            </p:cNvSpPr>
            <p:nvPr/>
          </p:nvSpPr>
          <p:spPr bwMode="auto">
            <a:xfrm rot="-5400000">
              <a:off x="8177213" y="5116513"/>
              <a:ext cx="0" cy="1143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524" name="Line 674"/>
            <p:cNvSpPr>
              <a:spLocks noChangeShapeType="1"/>
            </p:cNvSpPr>
            <p:nvPr/>
          </p:nvSpPr>
          <p:spPr bwMode="auto">
            <a:xfrm>
              <a:off x="6100763" y="4776788"/>
              <a:ext cx="217487" cy="10001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525" name="Line 675"/>
            <p:cNvSpPr>
              <a:spLocks noChangeShapeType="1"/>
            </p:cNvSpPr>
            <p:nvPr/>
          </p:nvSpPr>
          <p:spPr bwMode="auto">
            <a:xfrm flipV="1">
              <a:off x="5842000" y="5038725"/>
              <a:ext cx="407988" cy="7461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526" name="Line 678"/>
            <p:cNvSpPr>
              <a:spLocks noChangeShapeType="1"/>
            </p:cNvSpPr>
            <p:nvPr/>
          </p:nvSpPr>
          <p:spPr bwMode="auto">
            <a:xfrm flipH="1">
              <a:off x="6267450" y="5102225"/>
              <a:ext cx="144463" cy="16986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527" name="Line 679"/>
            <p:cNvSpPr>
              <a:spLocks noChangeShapeType="1"/>
            </p:cNvSpPr>
            <p:nvPr/>
          </p:nvSpPr>
          <p:spPr bwMode="auto">
            <a:xfrm flipH="1" flipV="1">
              <a:off x="6586538" y="5110163"/>
              <a:ext cx="76200" cy="16351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528" name="Line 680"/>
            <p:cNvSpPr>
              <a:spLocks noChangeShapeType="1"/>
            </p:cNvSpPr>
            <p:nvPr/>
          </p:nvSpPr>
          <p:spPr bwMode="auto">
            <a:xfrm>
              <a:off x="6743700" y="5056188"/>
              <a:ext cx="503238" cy="26987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529" name="Line 682"/>
            <p:cNvSpPr>
              <a:spLocks noChangeShapeType="1"/>
            </p:cNvSpPr>
            <p:nvPr/>
          </p:nvSpPr>
          <p:spPr bwMode="auto">
            <a:xfrm>
              <a:off x="6284913" y="3551238"/>
              <a:ext cx="0" cy="10636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530" name="Line 683"/>
            <p:cNvSpPr>
              <a:spLocks noChangeShapeType="1"/>
            </p:cNvSpPr>
            <p:nvPr/>
          </p:nvSpPr>
          <p:spPr bwMode="auto">
            <a:xfrm flipV="1">
              <a:off x="5891213" y="3736975"/>
              <a:ext cx="168275" cy="317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pic>
          <p:nvPicPr>
            <p:cNvPr id="21531" name="Picture 684" descr="access_point_stylized_small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0388" y="3548063"/>
              <a:ext cx="369887" cy="3063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532" name="Line 685"/>
            <p:cNvSpPr>
              <a:spLocks noChangeShapeType="1"/>
            </p:cNvSpPr>
            <p:nvPr/>
          </p:nvSpPr>
          <p:spPr bwMode="auto">
            <a:xfrm rot="5400000" flipV="1">
              <a:off x="7994650" y="5440363"/>
              <a:ext cx="3175" cy="85725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533" name="Line 686"/>
            <p:cNvSpPr>
              <a:spLocks noChangeShapeType="1"/>
            </p:cNvSpPr>
            <p:nvPr/>
          </p:nvSpPr>
          <p:spPr bwMode="auto">
            <a:xfrm flipV="1">
              <a:off x="5894388" y="3733800"/>
              <a:ext cx="168275" cy="317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pic>
          <p:nvPicPr>
            <p:cNvPr id="21534" name="Picture 708" descr="access_point_stylized_small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1975" y="3546475"/>
              <a:ext cx="369888" cy="3063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535" name="Line 711"/>
            <p:cNvSpPr>
              <a:spLocks noChangeShapeType="1"/>
            </p:cNvSpPr>
            <p:nvPr/>
          </p:nvSpPr>
          <p:spPr bwMode="auto">
            <a:xfrm>
              <a:off x="7396163" y="3816350"/>
              <a:ext cx="163512" cy="12065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536" name="Line 712"/>
            <p:cNvSpPr>
              <a:spLocks noChangeShapeType="1"/>
            </p:cNvSpPr>
            <p:nvPr/>
          </p:nvSpPr>
          <p:spPr bwMode="auto">
            <a:xfrm>
              <a:off x="7493000" y="3736975"/>
              <a:ext cx="279400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537" name="Line 713"/>
            <p:cNvSpPr>
              <a:spLocks noChangeShapeType="1"/>
            </p:cNvSpPr>
            <p:nvPr/>
          </p:nvSpPr>
          <p:spPr bwMode="auto">
            <a:xfrm flipV="1">
              <a:off x="7729538" y="3822700"/>
              <a:ext cx="134937" cy="104775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538" name="Line 714"/>
            <p:cNvSpPr>
              <a:spLocks noChangeShapeType="1"/>
            </p:cNvSpPr>
            <p:nvPr/>
          </p:nvSpPr>
          <p:spPr bwMode="auto">
            <a:xfrm>
              <a:off x="6723063" y="2590800"/>
              <a:ext cx="509587" cy="31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539" name="Line 715"/>
            <p:cNvSpPr>
              <a:spLocks noChangeShapeType="1"/>
            </p:cNvSpPr>
            <p:nvPr/>
          </p:nvSpPr>
          <p:spPr bwMode="auto">
            <a:xfrm>
              <a:off x="7358063" y="4700588"/>
              <a:ext cx="390525" cy="1841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540" name="Line 716"/>
            <p:cNvSpPr>
              <a:spLocks noChangeShapeType="1"/>
            </p:cNvSpPr>
            <p:nvPr/>
          </p:nvSpPr>
          <p:spPr bwMode="auto">
            <a:xfrm flipV="1">
              <a:off x="6737350" y="4687888"/>
              <a:ext cx="322263" cy="19843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541" name="Line 717"/>
            <p:cNvSpPr>
              <a:spLocks noChangeShapeType="1"/>
            </p:cNvSpPr>
            <p:nvPr/>
          </p:nvSpPr>
          <p:spPr bwMode="auto">
            <a:xfrm flipV="1">
              <a:off x="6780213" y="4979988"/>
              <a:ext cx="97155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542" name="Line 718"/>
            <p:cNvSpPr>
              <a:spLocks noChangeShapeType="1"/>
            </p:cNvSpPr>
            <p:nvPr/>
          </p:nvSpPr>
          <p:spPr bwMode="auto">
            <a:xfrm flipV="1">
              <a:off x="7577138" y="2495550"/>
              <a:ext cx="123825" cy="87313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543" name="Line 719"/>
            <p:cNvSpPr>
              <a:spLocks noChangeShapeType="1"/>
            </p:cNvSpPr>
            <p:nvPr/>
          </p:nvSpPr>
          <p:spPr bwMode="auto">
            <a:xfrm>
              <a:off x="7405688" y="2668588"/>
              <a:ext cx="0" cy="82550"/>
            </a:xfrm>
            <a:prstGeom prst="line">
              <a:avLst/>
            </a:prstGeom>
            <a:noFill/>
            <a:ln w="9525">
              <a:solidFill>
                <a:srgbClr val="96969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544" name="Line 720"/>
            <p:cNvSpPr>
              <a:spLocks noChangeShapeType="1"/>
            </p:cNvSpPr>
            <p:nvPr/>
          </p:nvSpPr>
          <p:spPr bwMode="auto">
            <a:xfrm flipV="1">
              <a:off x="7577138" y="2565400"/>
              <a:ext cx="263525" cy="288925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545" name="Line 721"/>
            <p:cNvSpPr>
              <a:spLocks noChangeShapeType="1"/>
            </p:cNvSpPr>
            <p:nvPr/>
          </p:nvSpPr>
          <p:spPr bwMode="auto">
            <a:xfrm>
              <a:off x="7942263" y="2563813"/>
              <a:ext cx="0" cy="19685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546" name="Line 722"/>
            <p:cNvSpPr>
              <a:spLocks noChangeShapeType="1"/>
            </p:cNvSpPr>
            <p:nvPr/>
          </p:nvSpPr>
          <p:spPr bwMode="auto">
            <a:xfrm>
              <a:off x="7596188" y="2870200"/>
              <a:ext cx="188912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547" name="Line 723"/>
            <p:cNvSpPr>
              <a:spLocks noChangeShapeType="1"/>
            </p:cNvSpPr>
            <p:nvPr/>
          </p:nvSpPr>
          <p:spPr bwMode="auto">
            <a:xfrm>
              <a:off x="8150225" y="2860675"/>
              <a:ext cx="177800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548" name="Line 724"/>
            <p:cNvSpPr>
              <a:spLocks noChangeShapeType="1"/>
            </p:cNvSpPr>
            <p:nvPr/>
          </p:nvSpPr>
          <p:spPr bwMode="auto">
            <a:xfrm flipH="1">
              <a:off x="7296150" y="2936875"/>
              <a:ext cx="98425" cy="704850"/>
            </a:xfrm>
            <a:prstGeom prst="line">
              <a:avLst/>
            </a:prstGeom>
            <a:noFill/>
            <a:ln w="9525">
              <a:solidFill>
                <a:srgbClr val="96969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549" name="Line 725"/>
            <p:cNvSpPr>
              <a:spLocks noChangeShapeType="1"/>
            </p:cNvSpPr>
            <p:nvPr/>
          </p:nvSpPr>
          <p:spPr bwMode="auto">
            <a:xfrm flipH="1">
              <a:off x="7888288" y="2936875"/>
              <a:ext cx="111125" cy="727075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550" name="Line 726"/>
            <p:cNvSpPr>
              <a:spLocks noChangeShapeType="1"/>
            </p:cNvSpPr>
            <p:nvPr/>
          </p:nvSpPr>
          <p:spPr bwMode="auto">
            <a:xfrm flipV="1">
              <a:off x="7272338" y="4078288"/>
              <a:ext cx="227012" cy="436562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551" name="Line 727"/>
            <p:cNvSpPr>
              <a:spLocks noChangeShapeType="1"/>
            </p:cNvSpPr>
            <p:nvPr/>
          </p:nvSpPr>
          <p:spPr bwMode="auto">
            <a:xfrm>
              <a:off x="8345488" y="2859088"/>
              <a:ext cx="177800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552" name="Line 728"/>
            <p:cNvSpPr>
              <a:spLocks noChangeShapeType="1"/>
            </p:cNvSpPr>
            <p:nvPr/>
          </p:nvSpPr>
          <p:spPr bwMode="auto">
            <a:xfrm>
              <a:off x="6289675" y="2406650"/>
              <a:ext cx="152400" cy="9525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553" name="Oval 407"/>
            <p:cNvSpPr>
              <a:spLocks noChangeArrowheads="1"/>
            </p:cNvSpPr>
            <p:nvPr/>
          </p:nvSpPr>
          <p:spPr bwMode="auto">
            <a:xfrm>
              <a:off x="6354763" y="2565400"/>
              <a:ext cx="387350" cy="9525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Comic Sans MS" panose="030F0702030302020204" pitchFamily="66" charset="0"/>
              </a:endParaRPr>
            </a:p>
          </p:txBody>
        </p:sp>
        <p:sp>
          <p:nvSpPr>
            <p:cNvPr id="21554" name="Rectangle 410"/>
            <p:cNvSpPr>
              <a:spLocks noChangeArrowheads="1"/>
            </p:cNvSpPr>
            <p:nvPr/>
          </p:nvSpPr>
          <p:spPr bwMode="auto">
            <a:xfrm>
              <a:off x="6354763" y="2555875"/>
              <a:ext cx="388937" cy="58738"/>
            </a:xfrm>
            <a:prstGeom prst="rect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latin typeface="Comic Sans MS" panose="030F0702030302020204" pitchFamily="66" charset="0"/>
              </a:endParaRPr>
            </a:p>
          </p:txBody>
        </p:sp>
        <p:sp>
          <p:nvSpPr>
            <p:cNvPr id="21555" name="Oval 411"/>
            <p:cNvSpPr>
              <a:spLocks noChangeArrowheads="1"/>
            </p:cNvSpPr>
            <p:nvPr/>
          </p:nvSpPr>
          <p:spPr bwMode="auto">
            <a:xfrm>
              <a:off x="6353175" y="2490788"/>
              <a:ext cx="387350" cy="111125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Comic Sans MS" panose="030F0702030302020204" pitchFamily="66" charset="0"/>
              </a:endParaRPr>
            </a:p>
          </p:txBody>
        </p:sp>
        <p:grpSp>
          <p:nvGrpSpPr>
            <p:cNvPr id="21556" name="Group 732"/>
            <p:cNvGrpSpPr>
              <a:grpSpLocks/>
            </p:cNvGrpSpPr>
            <p:nvPr/>
          </p:nvGrpSpPr>
          <p:grpSpPr bwMode="auto">
            <a:xfrm>
              <a:off x="6430963" y="2519363"/>
              <a:ext cx="219075" cy="52387"/>
              <a:chOff x="2468" y="1332"/>
              <a:chExt cx="310" cy="60"/>
            </a:xfrm>
          </p:grpSpPr>
          <p:sp>
            <p:nvSpPr>
              <p:cNvPr id="22124" name="Freeform 733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125" name="Freeform 734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21557" name="Line 735"/>
            <p:cNvSpPr>
              <a:spLocks noChangeShapeType="1"/>
            </p:cNvSpPr>
            <p:nvPr/>
          </p:nvSpPr>
          <p:spPr bwMode="auto">
            <a:xfrm>
              <a:off x="6354763" y="2543175"/>
              <a:ext cx="0" cy="746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558" name="Line 736"/>
            <p:cNvSpPr>
              <a:spLocks noChangeShapeType="1"/>
            </p:cNvSpPr>
            <p:nvPr/>
          </p:nvSpPr>
          <p:spPr bwMode="auto">
            <a:xfrm>
              <a:off x="6740525" y="2546350"/>
              <a:ext cx="0" cy="73025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grpSp>
          <p:nvGrpSpPr>
            <p:cNvPr id="21559" name="Group 737"/>
            <p:cNvGrpSpPr>
              <a:grpSpLocks/>
            </p:cNvGrpSpPr>
            <p:nvPr/>
          </p:nvGrpSpPr>
          <p:grpSpPr bwMode="auto">
            <a:xfrm>
              <a:off x="7202488" y="2493963"/>
              <a:ext cx="390525" cy="174625"/>
              <a:chOff x="4334" y="1470"/>
              <a:chExt cx="246" cy="107"/>
            </a:xfrm>
          </p:grpSpPr>
          <p:sp>
            <p:nvSpPr>
              <p:cNvPr id="22116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117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118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2119" name="Group 741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22122" name="Freeform 742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2123" name="Freeform 743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2120" name="Line 744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121" name="Line 745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6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21560" name="Group 746"/>
            <p:cNvGrpSpPr>
              <a:grpSpLocks/>
            </p:cNvGrpSpPr>
            <p:nvPr/>
          </p:nvGrpSpPr>
          <p:grpSpPr bwMode="auto">
            <a:xfrm>
              <a:off x="7213600" y="2757488"/>
              <a:ext cx="390525" cy="174625"/>
              <a:chOff x="4334" y="1470"/>
              <a:chExt cx="246" cy="107"/>
            </a:xfrm>
          </p:grpSpPr>
          <p:sp>
            <p:nvSpPr>
              <p:cNvPr id="22108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109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110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2111" name="Group 750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22114" name="Freeform 751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2115" name="Freeform 752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2112" name="Line 753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113" name="Line 754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6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21561" name="Group 764"/>
            <p:cNvGrpSpPr>
              <a:grpSpLocks/>
            </p:cNvGrpSpPr>
            <p:nvPr/>
          </p:nvGrpSpPr>
          <p:grpSpPr bwMode="auto">
            <a:xfrm>
              <a:off x="7689850" y="2393950"/>
              <a:ext cx="390525" cy="174625"/>
              <a:chOff x="4334" y="1470"/>
              <a:chExt cx="246" cy="107"/>
            </a:xfrm>
          </p:grpSpPr>
          <p:sp>
            <p:nvSpPr>
              <p:cNvPr id="22100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101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102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2103" name="Group 768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22106" name="Freeform 769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2107" name="Freeform 770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2104" name="Line 771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105" name="Line 772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6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21562" name="Line 782"/>
            <p:cNvSpPr>
              <a:spLocks noChangeShapeType="1"/>
            </p:cNvSpPr>
            <p:nvPr/>
          </p:nvSpPr>
          <p:spPr bwMode="auto">
            <a:xfrm>
              <a:off x="6427788" y="3743325"/>
              <a:ext cx="67945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grpSp>
          <p:nvGrpSpPr>
            <p:cNvPr id="21563" name="Group 801"/>
            <p:cNvGrpSpPr>
              <a:grpSpLocks/>
            </p:cNvGrpSpPr>
            <p:nvPr/>
          </p:nvGrpSpPr>
          <p:grpSpPr bwMode="auto">
            <a:xfrm>
              <a:off x="7591425" y="4806950"/>
              <a:ext cx="622300" cy="244475"/>
              <a:chOff x="4334" y="1470"/>
              <a:chExt cx="246" cy="107"/>
            </a:xfrm>
          </p:grpSpPr>
          <p:sp>
            <p:nvSpPr>
              <p:cNvPr id="22092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093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094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2095" name="Group 805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22098" name="Freeform 806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2099" name="Freeform 807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2096" name="Line 808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097" name="Line 809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21564" name="Group 810"/>
            <p:cNvGrpSpPr>
              <a:grpSpLocks/>
            </p:cNvGrpSpPr>
            <p:nvPr/>
          </p:nvGrpSpPr>
          <p:grpSpPr bwMode="auto">
            <a:xfrm>
              <a:off x="6965950" y="4508500"/>
              <a:ext cx="622300" cy="244475"/>
              <a:chOff x="4334" y="1470"/>
              <a:chExt cx="246" cy="107"/>
            </a:xfrm>
          </p:grpSpPr>
          <p:sp>
            <p:nvSpPr>
              <p:cNvPr id="22084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085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086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2087" name="Group 814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22090" name="Freeform 815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2091" name="Freeform 816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2088" name="Line 817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089" name="Line 818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21565" name="Group 819"/>
            <p:cNvGrpSpPr>
              <a:grpSpLocks/>
            </p:cNvGrpSpPr>
            <p:nvPr/>
          </p:nvGrpSpPr>
          <p:grpSpPr bwMode="auto">
            <a:xfrm>
              <a:off x="6242050" y="4851400"/>
              <a:ext cx="622300" cy="244475"/>
              <a:chOff x="4334" y="1470"/>
              <a:chExt cx="246" cy="107"/>
            </a:xfrm>
          </p:grpSpPr>
          <p:sp>
            <p:nvSpPr>
              <p:cNvPr id="22076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077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078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2079" name="Group 823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22082" name="Freeform 824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2083" name="Freeform 825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2080" name="Line 826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081" name="Line 827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21566" name="Group 828"/>
            <p:cNvGrpSpPr>
              <a:grpSpLocks/>
            </p:cNvGrpSpPr>
            <p:nvPr/>
          </p:nvGrpSpPr>
          <p:grpSpPr bwMode="auto">
            <a:xfrm>
              <a:off x="6051550" y="3644900"/>
              <a:ext cx="390525" cy="171450"/>
              <a:chOff x="4334" y="1470"/>
              <a:chExt cx="246" cy="107"/>
            </a:xfrm>
          </p:grpSpPr>
          <p:sp>
            <p:nvSpPr>
              <p:cNvPr id="22068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069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070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2071" name="Group 832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22074" name="Freeform 833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2075" name="Freeform 834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2072" name="Line 835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5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073" name="Line 836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9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21567" name="Group 846"/>
            <p:cNvGrpSpPr>
              <a:grpSpLocks/>
            </p:cNvGrpSpPr>
            <p:nvPr/>
          </p:nvGrpSpPr>
          <p:grpSpPr bwMode="auto">
            <a:xfrm>
              <a:off x="6138863" y="1989138"/>
              <a:ext cx="282575" cy="477837"/>
              <a:chOff x="3748" y="1253"/>
              <a:chExt cx="178" cy="301"/>
            </a:xfrm>
          </p:grpSpPr>
          <p:sp>
            <p:nvSpPr>
              <p:cNvPr id="22052" name="Line 270"/>
              <p:cNvSpPr>
                <a:spLocks noChangeShapeType="1"/>
              </p:cNvSpPr>
              <p:nvPr/>
            </p:nvSpPr>
            <p:spPr bwMode="auto">
              <a:xfrm flipH="1">
                <a:off x="3748" y="1276"/>
                <a:ext cx="89" cy="25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053" name="Line 271"/>
              <p:cNvSpPr>
                <a:spLocks noChangeShapeType="1"/>
              </p:cNvSpPr>
              <p:nvPr/>
            </p:nvSpPr>
            <p:spPr bwMode="auto">
              <a:xfrm>
                <a:off x="3837" y="1276"/>
                <a:ext cx="89" cy="2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054" name="Line 272"/>
              <p:cNvSpPr>
                <a:spLocks noChangeShapeType="1"/>
              </p:cNvSpPr>
              <p:nvPr/>
            </p:nvSpPr>
            <p:spPr bwMode="auto">
              <a:xfrm>
                <a:off x="3748" y="1527"/>
                <a:ext cx="89" cy="2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055" name="Line 273"/>
              <p:cNvSpPr>
                <a:spLocks noChangeShapeType="1"/>
              </p:cNvSpPr>
              <p:nvPr/>
            </p:nvSpPr>
            <p:spPr bwMode="auto">
              <a:xfrm flipH="1">
                <a:off x="3837" y="1527"/>
                <a:ext cx="89" cy="2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056" name="Line 274"/>
              <p:cNvSpPr>
                <a:spLocks noChangeShapeType="1"/>
              </p:cNvSpPr>
              <p:nvPr/>
            </p:nvSpPr>
            <p:spPr bwMode="auto">
              <a:xfrm>
                <a:off x="3837" y="1282"/>
                <a:ext cx="0" cy="27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057" name="Line 275"/>
              <p:cNvSpPr>
                <a:spLocks noChangeShapeType="1"/>
              </p:cNvSpPr>
              <p:nvPr/>
            </p:nvSpPr>
            <p:spPr bwMode="auto">
              <a:xfrm flipV="1">
                <a:off x="3748" y="1501"/>
                <a:ext cx="89" cy="2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058" name="Line 276"/>
              <p:cNvSpPr>
                <a:spLocks noChangeShapeType="1"/>
              </p:cNvSpPr>
              <p:nvPr/>
            </p:nvSpPr>
            <p:spPr bwMode="auto">
              <a:xfrm flipH="1" flipV="1">
                <a:off x="3837" y="1501"/>
                <a:ext cx="89" cy="2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059" name="Line 277"/>
              <p:cNvSpPr>
                <a:spLocks noChangeShapeType="1"/>
              </p:cNvSpPr>
              <p:nvPr/>
            </p:nvSpPr>
            <p:spPr bwMode="auto">
              <a:xfrm>
                <a:off x="3786" y="1418"/>
                <a:ext cx="51" cy="2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060" name="Line 278"/>
              <p:cNvSpPr>
                <a:spLocks noChangeShapeType="1"/>
              </p:cNvSpPr>
              <p:nvPr/>
            </p:nvSpPr>
            <p:spPr bwMode="auto">
              <a:xfrm flipV="1">
                <a:off x="3837" y="1418"/>
                <a:ext cx="54" cy="2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061" name="Line 279"/>
              <p:cNvSpPr>
                <a:spLocks noChangeShapeType="1"/>
              </p:cNvSpPr>
              <p:nvPr/>
            </p:nvSpPr>
            <p:spPr bwMode="auto">
              <a:xfrm>
                <a:off x="3768" y="1455"/>
                <a:ext cx="66" cy="28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062" name="Line 280"/>
              <p:cNvSpPr>
                <a:spLocks noChangeShapeType="1"/>
              </p:cNvSpPr>
              <p:nvPr/>
            </p:nvSpPr>
            <p:spPr bwMode="auto">
              <a:xfrm flipV="1">
                <a:off x="3837" y="1461"/>
                <a:ext cx="66" cy="2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063" name="Line 281"/>
              <p:cNvSpPr>
                <a:spLocks noChangeShapeType="1"/>
              </p:cNvSpPr>
              <p:nvPr/>
            </p:nvSpPr>
            <p:spPr bwMode="auto">
              <a:xfrm flipV="1">
                <a:off x="3837" y="1381"/>
                <a:ext cx="34" cy="1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064" name="Line 282"/>
              <p:cNvSpPr>
                <a:spLocks noChangeShapeType="1"/>
              </p:cNvSpPr>
              <p:nvPr/>
            </p:nvSpPr>
            <p:spPr bwMode="auto">
              <a:xfrm flipV="1">
                <a:off x="3837" y="1329"/>
                <a:ext cx="21" cy="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065" name="Line 283"/>
              <p:cNvSpPr>
                <a:spLocks noChangeShapeType="1"/>
              </p:cNvSpPr>
              <p:nvPr/>
            </p:nvSpPr>
            <p:spPr bwMode="auto">
              <a:xfrm>
                <a:off x="3798" y="1377"/>
                <a:ext cx="42" cy="1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066" name="Line 284"/>
              <p:cNvSpPr>
                <a:spLocks noChangeShapeType="1"/>
              </p:cNvSpPr>
              <p:nvPr/>
            </p:nvSpPr>
            <p:spPr bwMode="auto">
              <a:xfrm>
                <a:off x="3817" y="1327"/>
                <a:ext cx="24" cy="13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067" name="Oval 862"/>
              <p:cNvSpPr>
                <a:spLocks noChangeArrowheads="1"/>
              </p:cNvSpPr>
              <p:nvPr/>
            </p:nvSpPr>
            <p:spPr bwMode="auto">
              <a:xfrm>
                <a:off x="3821" y="1253"/>
                <a:ext cx="30" cy="29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</p:grpSp>
        <p:pic>
          <p:nvPicPr>
            <p:cNvPr id="21568" name="Picture 915" descr="access_point_stylized_small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59625" y="5056188"/>
              <a:ext cx="433388" cy="3635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569" name="Line 918"/>
            <p:cNvSpPr>
              <a:spLocks noChangeShapeType="1"/>
            </p:cNvSpPr>
            <p:nvPr/>
          </p:nvSpPr>
          <p:spPr bwMode="auto">
            <a:xfrm rot="5400000" flipV="1">
              <a:off x="7991475" y="5440363"/>
              <a:ext cx="3175" cy="85725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grpSp>
          <p:nvGrpSpPr>
            <p:cNvPr id="21570" name="Group 919"/>
            <p:cNvGrpSpPr>
              <a:grpSpLocks/>
            </p:cNvGrpSpPr>
            <p:nvPr/>
          </p:nvGrpSpPr>
          <p:grpSpPr bwMode="auto">
            <a:xfrm flipH="1">
              <a:off x="5775325" y="4533900"/>
              <a:ext cx="414338" cy="373063"/>
              <a:chOff x="2839" y="3501"/>
              <a:chExt cx="755" cy="803"/>
            </a:xfrm>
          </p:grpSpPr>
          <p:pic>
            <p:nvPicPr>
              <p:cNvPr id="22050" name="Picture 920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2051" name="Freeform 921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21571" name="Group 922"/>
            <p:cNvGrpSpPr>
              <a:grpSpLocks/>
            </p:cNvGrpSpPr>
            <p:nvPr/>
          </p:nvGrpSpPr>
          <p:grpSpPr bwMode="auto">
            <a:xfrm flipH="1">
              <a:off x="5457825" y="4954588"/>
              <a:ext cx="482600" cy="406400"/>
              <a:chOff x="2839" y="3501"/>
              <a:chExt cx="755" cy="803"/>
            </a:xfrm>
          </p:grpSpPr>
          <p:pic>
            <p:nvPicPr>
              <p:cNvPr id="22048" name="Picture 923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2049" name="Freeform 924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21572" name="Group 925"/>
            <p:cNvGrpSpPr>
              <a:grpSpLocks/>
            </p:cNvGrpSpPr>
            <p:nvPr/>
          </p:nvGrpSpPr>
          <p:grpSpPr bwMode="auto">
            <a:xfrm flipH="1">
              <a:off x="5935663" y="5256213"/>
              <a:ext cx="427037" cy="349250"/>
              <a:chOff x="2839" y="3501"/>
              <a:chExt cx="755" cy="803"/>
            </a:xfrm>
          </p:grpSpPr>
          <p:pic>
            <p:nvPicPr>
              <p:cNvPr id="22046" name="Picture 926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2047" name="Freeform 927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21573" name="Group 928"/>
            <p:cNvGrpSpPr>
              <a:grpSpLocks/>
            </p:cNvGrpSpPr>
            <p:nvPr/>
          </p:nvGrpSpPr>
          <p:grpSpPr bwMode="auto">
            <a:xfrm>
              <a:off x="6550025" y="5238750"/>
              <a:ext cx="427038" cy="350838"/>
              <a:chOff x="2839" y="3501"/>
              <a:chExt cx="755" cy="803"/>
            </a:xfrm>
          </p:grpSpPr>
          <p:pic>
            <p:nvPicPr>
              <p:cNvPr id="22044" name="Picture 929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2045" name="Freeform 930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  <p:pic>
          <p:nvPicPr>
            <p:cNvPr id="21574" name="Picture 933" descr="iphone_stylized_small"/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3010" y="1604047"/>
              <a:ext cx="136841" cy="3279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575" name="Picture 934" descr="antenna_radiation_stylized"/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18163" y="1558925"/>
              <a:ext cx="415925" cy="886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576" name="Picture 936" descr="access_point_stylized_small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64388" y="5057775"/>
              <a:ext cx="41275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21577" name="Group 938"/>
            <p:cNvGrpSpPr>
              <a:grpSpLocks/>
            </p:cNvGrpSpPr>
            <p:nvPr/>
          </p:nvGrpSpPr>
          <p:grpSpPr bwMode="auto">
            <a:xfrm>
              <a:off x="8240713" y="5002213"/>
              <a:ext cx="227012" cy="481012"/>
              <a:chOff x="4140" y="429"/>
              <a:chExt cx="1425" cy="2396"/>
            </a:xfrm>
          </p:grpSpPr>
          <p:sp>
            <p:nvSpPr>
              <p:cNvPr id="22012" name="Freeform 939"/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3 w 354"/>
                  <a:gd name="T1" fmla="*/ 0 h 2742"/>
                  <a:gd name="T2" fmla="*/ 15 w 354"/>
                  <a:gd name="T3" fmla="*/ 27 h 2742"/>
                  <a:gd name="T4" fmla="*/ 15 w 354"/>
                  <a:gd name="T5" fmla="*/ 205 h 2742"/>
                  <a:gd name="T6" fmla="*/ 0 w 354"/>
                  <a:gd name="T7" fmla="*/ 215 h 2742"/>
                  <a:gd name="T8" fmla="*/ 3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013" name="Rectangle 940"/>
              <p:cNvSpPr>
                <a:spLocks noChangeArrowheads="1"/>
              </p:cNvSpPr>
              <p:nvPr/>
            </p:nvSpPr>
            <p:spPr bwMode="auto">
              <a:xfrm>
                <a:off x="4210" y="429"/>
                <a:ext cx="1046" cy="2285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014" name="Freeform 941"/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9 w 211"/>
                  <a:gd name="T3" fmla="*/ 18 h 2537"/>
                  <a:gd name="T4" fmla="*/ 2 w 211"/>
                  <a:gd name="T5" fmla="*/ 196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015" name="Freeform 942"/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1 h 226"/>
                  <a:gd name="T4" fmla="*/ 14 w 328"/>
                  <a:gd name="T5" fmla="*/ 19 h 226"/>
                  <a:gd name="T6" fmla="*/ 0 w 328"/>
                  <a:gd name="T7" fmla="*/ 8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016" name="Rectangle 943"/>
              <p:cNvSpPr>
                <a:spLocks noChangeArrowheads="1"/>
              </p:cNvSpPr>
              <p:nvPr/>
            </p:nvSpPr>
            <p:spPr bwMode="auto">
              <a:xfrm>
                <a:off x="4210" y="690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2017" name="Group 944"/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22042" name="AutoShape 945"/>
                <p:cNvSpPr>
                  <a:spLocks noChangeArrowheads="1"/>
                </p:cNvSpPr>
                <p:nvPr/>
              </p:nvSpPr>
              <p:spPr bwMode="auto">
                <a:xfrm>
                  <a:off x="613" y="2566"/>
                  <a:ext cx="721" cy="14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2043" name="AutoShape 946"/>
                <p:cNvSpPr>
                  <a:spLocks noChangeArrowheads="1"/>
                </p:cNvSpPr>
                <p:nvPr/>
              </p:nvSpPr>
              <p:spPr bwMode="auto">
                <a:xfrm>
                  <a:off x="625" y="2581"/>
                  <a:ext cx="696" cy="11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2018" name="Rectangle 947"/>
              <p:cNvSpPr>
                <a:spLocks noChangeArrowheads="1"/>
              </p:cNvSpPr>
              <p:nvPr/>
            </p:nvSpPr>
            <p:spPr bwMode="auto">
              <a:xfrm>
                <a:off x="4220" y="1022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2019" name="Group 948"/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22040" name="AutoShape 949"/>
                <p:cNvSpPr>
                  <a:spLocks noChangeArrowheads="1"/>
                </p:cNvSpPr>
                <p:nvPr/>
              </p:nvSpPr>
              <p:spPr bwMode="auto">
                <a:xfrm>
                  <a:off x="615" y="2564"/>
                  <a:ext cx="721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2041" name="AutoShape 950"/>
                <p:cNvSpPr>
                  <a:spLocks noChangeArrowheads="1"/>
                </p:cNvSpPr>
                <p:nvPr/>
              </p:nvSpPr>
              <p:spPr bwMode="auto">
                <a:xfrm>
                  <a:off x="628" y="2581"/>
                  <a:ext cx="696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2020" name="Rectangle 951"/>
              <p:cNvSpPr>
                <a:spLocks noChangeArrowheads="1"/>
              </p:cNvSpPr>
              <p:nvPr/>
            </p:nvSpPr>
            <p:spPr bwMode="auto">
              <a:xfrm>
                <a:off x="4220" y="1354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021" name="Rectangle 952"/>
              <p:cNvSpPr>
                <a:spLocks noChangeArrowheads="1"/>
              </p:cNvSpPr>
              <p:nvPr/>
            </p:nvSpPr>
            <p:spPr bwMode="auto">
              <a:xfrm>
                <a:off x="4230" y="1655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2022" name="Group 953"/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22038" name="AutoShape 954"/>
                <p:cNvSpPr>
                  <a:spLocks noChangeArrowheads="1"/>
                </p:cNvSpPr>
                <p:nvPr/>
              </p:nvSpPr>
              <p:spPr bwMode="auto">
                <a:xfrm>
                  <a:off x="618" y="2586"/>
                  <a:ext cx="720" cy="12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2039" name="AutoShape 955"/>
                <p:cNvSpPr>
                  <a:spLocks noChangeArrowheads="1"/>
                </p:cNvSpPr>
                <p:nvPr/>
              </p:nvSpPr>
              <p:spPr bwMode="auto">
                <a:xfrm>
                  <a:off x="630" y="2586"/>
                  <a:ext cx="695" cy="10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2023" name="Freeform 956"/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0 h 226"/>
                  <a:gd name="T4" fmla="*/ 14 w 328"/>
                  <a:gd name="T5" fmla="*/ 17 h 226"/>
                  <a:gd name="T6" fmla="*/ 0 w 328"/>
                  <a:gd name="T7" fmla="*/ 7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2024" name="Group 957"/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22036" name="AutoShape 958"/>
                <p:cNvSpPr>
                  <a:spLocks noChangeArrowheads="1"/>
                </p:cNvSpPr>
                <p:nvPr/>
              </p:nvSpPr>
              <p:spPr bwMode="auto">
                <a:xfrm>
                  <a:off x="613" y="2571"/>
                  <a:ext cx="732" cy="13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2037" name="AutoShape 959"/>
                <p:cNvSpPr>
                  <a:spLocks noChangeArrowheads="1"/>
                </p:cNvSpPr>
                <p:nvPr/>
              </p:nvSpPr>
              <p:spPr bwMode="auto">
                <a:xfrm>
                  <a:off x="625" y="2587"/>
                  <a:ext cx="720" cy="103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2025" name="Rectangle 960"/>
              <p:cNvSpPr>
                <a:spLocks noChangeArrowheads="1"/>
              </p:cNvSpPr>
              <p:nvPr/>
            </p:nvSpPr>
            <p:spPr bwMode="auto">
              <a:xfrm>
                <a:off x="5246" y="429"/>
                <a:ext cx="70" cy="2285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026" name="Freeform 961"/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14 w 296"/>
                  <a:gd name="T3" fmla="*/ 10 h 256"/>
                  <a:gd name="T4" fmla="*/ 14 w 296"/>
                  <a:gd name="T5" fmla="*/ 19 h 256"/>
                  <a:gd name="T6" fmla="*/ 0 w 296"/>
                  <a:gd name="T7" fmla="*/ 7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027" name="Freeform 962"/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14 w 304"/>
                  <a:gd name="T3" fmla="*/ 13 h 288"/>
                  <a:gd name="T4" fmla="*/ 13 w 304"/>
                  <a:gd name="T5" fmla="*/ 23 h 288"/>
                  <a:gd name="T6" fmla="*/ 2 w 304"/>
                  <a:gd name="T7" fmla="*/ 10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028" name="Oval 963"/>
              <p:cNvSpPr>
                <a:spLocks noChangeArrowheads="1"/>
              </p:cNvSpPr>
              <p:nvPr/>
            </p:nvSpPr>
            <p:spPr bwMode="auto">
              <a:xfrm>
                <a:off x="5515" y="2611"/>
                <a:ext cx="50" cy="95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029" name="Freeform 964"/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9 h 240"/>
                  <a:gd name="T2" fmla="*/ 2 w 306"/>
                  <a:gd name="T3" fmla="*/ 19 h 240"/>
                  <a:gd name="T4" fmla="*/ 14 w 306"/>
                  <a:gd name="T5" fmla="*/ 9 h 240"/>
                  <a:gd name="T6" fmla="*/ 14 w 306"/>
                  <a:gd name="T7" fmla="*/ 0 h 240"/>
                  <a:gd name="T8" fmla="*/ 0 w 306"/>
                  <a:gd name="T9" fmla="*/ 9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030" name="AutoShape 965"/>
              <p:cNvSpPr>
                <a:spLocks noChangeArrowheads="1"/>
              </p:cNvSpPr>
              <p:nvPr/>
            </p:nvSpPr>
            <p:spPr bwMode="auto">
              <a:xfrm>
                <a:off x="4140" y="2675"/>
                <a:ext cx="1196" cy="15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031" name="AutoShape 966"/>
              <p:cNvSpPr>
                <a:spLocks noChangeArrowheads="1"/>
              </p:cNvSpPr>
              <p:nvPr/>
            </p:nvSpPr>
            <p:spPr bwMode="auto">
              <a:xfrm>
                <a:off x="4210" y="2714"/>
                <a:ext cx="1066" cy="7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032" name="Oval 967"/>
              <p:cNvSpPr>
                <a:spLocks noChangeArrowheads="1"/>
              </p:cNvSpPr>
              <p:nvPr/>
            </p:nvSpPr>
            <p:spPr bwMode="auto">
              <a:xfrm>
                <a:off x="4309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033" name="Oval 968"/>
              <p:cNvSpPr>
                <a:spLocks noChangeArrowheads="1"/>
              </p:cNvSpPr>
              <p:nvPr/>
            </p:nvSpPr>
            <p:spPr bwMode="auto">
              <a:xfrm>
                <a:off x="4489" y="2382"/>
                <a:ext cx="159" cy="142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/>
                <a:endParaRPr lang="zh-CN" altLang="zh-CN" sz="1800">
                  <a:solidFill>
                    <a:srgbClr val="FF0000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2034" name="Oval 969"/>
              <p:cNvSpPr>
                <a:spLocks noChangeArrowheads="1"/>
              </p:cNvSpPr>
              <p:nvPr/>
            </p:nvSpPr>
            <p:spPr bwMode="auto">
              <a:xfrm>
                <a:off x="4658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035" name="Rectangle 970"/>
              <p:cNvSpPr>
                <a:spLocks noChangeArrowheads="1"/>
              </p:cNvSpPr>
              <p:nvPr/>
            </p:nvSpPr>
            <p:spPr bwMode="auto">
              <a:xfrm>
                <a:off x="5067" y="1837"/>
                <a:ext cx="80" cy="759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21578" name="Group 971"/>
            <p:cNvGrpSpPr>
              <a:grpSpLocks/>
            </p:cNvGrpSpPr>
            <p:nvPr/>
          </p:nvGrpSpPr>
          <p:grpSpPr bwMode="auto">
            <a:xfrm>
              <a:off x="7924800" y="5303838"/>
              <a:ext cx="227013" cy="481012"/>
              <a:chOff x="4140" y="429"/>
              <a:chExt cx="1425" cy="2396"/>
            </a:xfrm>
          </p:grpSpPr>
          <p:sp>
            <p:nvSpPr>
              <p:cNvPr id="21980" name="Freeform 972"/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3 w 354"/>
                  <a:gd name="T1" fmla="*/ 0 h 2742"/>
                  <a:gd name="T2" fmla="*/ 15 w 354"/>
                  <a:gd name="T3" fmla="*/ 27 h 2742"/>
                  <a:gd name="T4" fmla="*/ 15 w 354"/>
                  <a:gd name="T5" fmla="*/ 205 h 2742"/>
                  <a:gd name="T6" fmla="*/ 0 w 354"/>
                  <a:gd name="T7" fmla="*/ 215 h 2742"/>
                  <a:gd name="T8" fmla="*/ 3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981" name="Rectangle 973"/>
              <p:cNvSpPr>
                <a:spLocks noChangeArrowheads="1"/>
              </p:cNvSpPr>
              <p:nvPr/>
            </p:nvSpPr>
            <p:spPr bwMode="auto">
              <a:xfrm>
                <a:off x="4210" y="429"/>
                <a:ext cx="1046" cy="2285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982" name="Freeform 974"/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9 w 211"/>
                  <a:gd name="T3" fmla="*/ 18 h 2537"/>
                  <a:gd name="T4" fmla="*/ 2 w 211"/>
                  <a:gd name="T5" fmla="*/ 196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983" name="Freeform 975"/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1 h 226"/>
                  <a:gd name="T4" fmla="*/ 14 w 328"/>
                  <a:gd name="T5" fmla="*/ 19 h 226"/>
                  <a:gd name="T6" fmla="*/ 0 w 328"/>
                  <a:gd name="T7" fmla="*/ 8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984" name="Rectangle 976"/>
              <p:cNvSpPr>
                <a:spLocks noChangeArrowheads="1"/>
              </p:cNvSpPr>
              <p:nvPr/>
            </p:nvSpPr>
            <p:spPr bwMode="auto">
              <a:xfrm>
                <a:off x="4210" y="690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1985" name="Group 977"/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22010" name="AutoShape 978"/>
                <p:cNvSpPr>
                  <a:spLocks noChangeArrowheads="1"/>
                </p:cNvSpPr>
                <p:nvPr/>
              </p:nvSpPr>
              <p:spPr bwMode="auto">
                <a:xfrm>
                  <a:off x="613" y="2566"/>
                  <a:ext cx="721" cy="14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2011" name="AutoShape 979"/>
                <p:cNvSpPr>
                  <a:spLocks noChangeArrowheads="1"/>
                </p:cNvSpPr>
                <p:nvPr/>
              </p:nvSpPr>
              <p:spPr bwMode="auto">
                <a:xfrm>
                  <a:off x="625" y="2581"/>
                  <a:ext cx="696" cy="11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1986" name="Rectangle 980"/>
              <p:cNvSpPr>
                <a:spLocks noChangeArrowheads="1"/>
              </p:cNvSpPr>
              <p:nvPr/>
            </p:nvSpPr>
            <p:spPr bwMode="auto">
              <a:xfrm>
                <a:off x="4220" y="1022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1987" name="Group 981"/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22008" name="AutoShape 982"/>
                <p:cNvSpPr>
                  <a:spLocks noChangeArrowheads="1"/>
                </p:cNvSpPr>
                <p:nvPr/>
              </p:nvSpPr>
              <p:spPr bwMode="auto">
                <a:xfrm>
                  <a:off x="615" y="2564"/>
                  <a:ext cx="721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2009" name="AutoShape 983"/>
                <p:cNvSpPr>
                  <a:spLocks noChangeArrowheads="1"/>
                </p:cNvSpPr>
                <p:nvPr/>
              </p:nvSpPr>
              <p:spPr bwMode="auto">
                <a:xfrm>
                  <a:off x="628" y="2581"/>
                  <a:ext cx="696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1988" name="Rectangle 984"/>
              <p:cNvSpPr>
                <a:spLocks noChangeArrowheads="1"/>
              </p:cNvSpPr>
              <p:nvPr/>
            </p:nvSpPr>
            <p:spPr bwMode="auto">
              <a:xfrm>
                <a:off x="4220" y="1354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989" name="Rectangle 985"/>
              <p:cNvSpPr>
                <a:spLocks noChangeArrowheads="1"/>
              </p:cNvSpPr>
              <p:nvPr/>
            </p:nvSpPr>
            <p:spPr bwMode="auto">
              <a:xfrm>
                <a:off x="4230" y="1655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1990" name="Group 986"/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22006" name="AutoShape 987"/>
                <p:cNvSpPr>
                  <a:spLocks noChangeArrowheads="1"/>
                </p:cNvSpPr>
                <p:nvPr/>
              </p:nvSpPr>
              <p:spPr bwMode="auto">
                <a:xfrm>
                  <a:off x="618" y="2586"/>
                  <a:ext cx="720" cy="12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2007" name="AutoShape 988"/>
                <p:cNvSpPr>
                  <a:spLocks noChangeArrowheads="1"/>
                </p:cNvSpPr>
                <p:nvPr/>
              </p:nvSpPr>
              <p:spPr bwMode="auto">
                <a:xfrm>
                  <a:off x="630" y="2586"/>
                  <a:ext cx="695" cy="10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1991" name="Freeform 989"/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0 h 226"/>
                  <a:gd name="T4" fmla="*/ 14 w 328"/>
                  <a:gd name="T5" fmla="*/ 17 h 226"/>
                  <a:gd name="T6" fmla="*/ 0 w 328"/>
                  <a:gd name="T7" fmla="*/ 7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1992" name="Group 990"/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22004" name="AutoShape 991"/>
                <p:cNvSpPr>
                  <a:spLocks noChangeArrowheads="1"/>
                </p:cNvSpPr>
                <p:nvPr/>
              </p:nvSpPr>
              <p:spPr bwMode="auto">
                <a:xfrm>
                  <a:off x="613" y="2571"/>
                  <a:ext cx="732" cy="13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2005" name="AutoShape 992"/>
                <p:cNvSpPr>
                  <a:spLocks noChangeArrowheads="1"/>
                </p:cNvSpPr>
                <p:nvPr/>
              </p:nvSpPr>
              <p:spPr bwMode="auto">
                <a:xfrm>
                  <a:off x="625" y="2587"/>
                  <a:ext cx="720" cy="103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1993" name="Rectangle 993"/>
              <p:cNvSpPr>
                <a:spLocks noChangeArrowheads="1"/>
              </p:cNvSpPr>
              <p:nvPr/>
            </p:nvSpPr>
            <p:spPr bwMode="auto">
              <a:xfrm>
                <a:off x="5246" y="429"/>
                <a:ext cx="70" cy="2285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994" name="Freeform 994"/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14 w 296"/>
                  <a:gd name="T3" fmla="*/ 10 h 256"/>
                  <a:gd name="T4" fmla="*/ 14 w 296"/>
                  <a:gd name="T5" fmla="*/ 19 h 256"/>
                  <a:gd name="T6" fmla="*/ 0 w 296"/>
                  <a:gd name="T7" fmla="*/ 7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995" name="Freeform 995"/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14 w 304"/>
                  <a:gd name="T3" fmla="*/ 13 h 288"/>
                  <a:gd name="T4" fmla="*/ 13 w 304"/>
                  <a:gd name="T5" fmla="*/ 23 h 288"/>
                  <a:gd name="T6" fmla="*/ 2 w 304"/>
                  <a:gd name="T7" fmla="*/ 10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996" name="Oval 996"/>
              <p:cNvSpPr>
                <a:spLocks noChangeArrowheads="1"/>
              </p:cNvSpPr>
              <p:nvPr/>
            </p:nvSpPr>
            <p:spPr bwMode="auto">
              <a:xfrm>
                <a:off x="5515" y="2611"/>
                <a:ext cx="50" cy="95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997" name="Freeform 997"/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9 h 240"/>
                  <a:gd name="T2" fmla="*/ 2 w 306"/>
                  <a:gd name="T3" fmla="*/ 19 h 240"/>
                  <a:gd name="T4" fmla="*/ 14 w 306"/>
                  <a:gd name="T5" fmla="*/ 9 h 240"/>
                  <a:gd name="T6" fmla="*/ 14 w 306"/>
                  <a:gd name="T7" fmla="*/ 0 h 240"/>
                  <a:gd name="T8" fmla="*/ 0 w 306"/>
                  <a:gd name="T9" fmla="*/ 9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998" name="AutoShape 998"/>
              <p:cNvSpPr>
                <a:spLocks noChangeArrowheads="1"/>
              </p:cNvSpPr>
              <p:nvPr/>
            </p:nvSpPr>
            <p:spPr bwMode="auto">
              <a:xfrm>
                <a:off x="4140" y="2675"/>
                <a:ext cx="1196" cy="15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999" name="AutoShape 999"/>
              <p:cNvSpPr>
                <a:spLocks noChangeArrowheads="1"/>
              </p:cNvSpPr>
              <p:nvPr/>
            </p:nvSpPr>
            <p:spPr bwMode="auto">
              <a:xfrm>
                <a:off x="4210" y="2714"/>
                <a:ext cx="1066" cy="7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000" name="Oval 1000"/>
              <p:cNvSpPr>
                <a:spLocks noChangeArrowheads="1"/>
              </p:cNvSpPr>
              <p:nvPr/>
            </p:nvSpPr>
            <p:spPr bwMode="auto">
              <a:xfrm>
                <a:off x="4309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001" name="Oval 1001"/>
              <p:cNvSpPr>
                <a:spLocks noChangeArrowheads="1"/>
              </p:cNvSpPr>
              <p:nvPr/>
            </p:nvSpPr>
            <p:spPr bwMode="auto">
              <a:xfrm>
                <a:off x="4489" y="2382"/>
                <a:ext cx="159" cy="142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/>
                <a:endParaRPr lang="zh-CN" altLang="zh-CN" sz="1800">
                  <a:solidFill>
                    <a:srgbClr val="FF0000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2002" name="Oval 1002"/>
              <p:cNvSpPr>
                <a:spLocks noChangeArrowheads="1"/>
              </p:cNvSpPr>
              <p:nvPr/>
            </p:nvSpPr>
            <p:spPr bwMode="auto">
              <a:xfrm>
                <a:off x="4658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003" name="Rectangle 1003"/>
              <p:cNvSpPr>
                <a:spLocks noChangeArrowheads="1"/>
              </p:cNvSpPr>
              <p:nvPr/>
            </p:nvSpPr>
            <p:spPr bwMode="auto">
              <a:xfrm>
                <a:off x="5067" y="1837"/>
                <a:ext cx="80" cy="759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</p:grpSp>
        <p:pic>
          <p:nvPicPr>
            <p:cNvPr id="21579" name="Picture 1005" descr="antenna_stylized"/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02250" y="2043113"/>
              <a:ext cx="530703" cy="2237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580" name="Picture 1006" descr="laptop_keyboard"/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5327957" y="2291590"/>
              <a:ext cx="437222" cy="1595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581" name="Freeform 1007"/>
            <p:cNvSpPr>
              <a:spLocks/>
            </p:cNvSpPr>
            <p:nvPr/>
          </p:nvSpPr>
          <p:spPr bwMode="auto">
            <a:xfrm>
              <a:off x="5472854" y="2136804"/>
              <a:ext cx="351920" cy="208166"/>
            </a:xfrm>
            <a:custGeom>
              <a:avLst/>
              <a:gdLst>
                <a:gd name="T0" fmla="*/ 118 w 2982"/>
                <a:gd name="T1" fmla="*/ 0 h 2442"/>
                <a:gd name="T2" fmla="*/ 0 w 2982"/>
                <a:gd name="T3" fmla="*/ 85 h 2442"/>
                <a:gd name="T4" fmla="*/ 472 w 2982"/>
                <a:gd name="T5" fmla="*/ 85 h 2442"/>
                <a:gd name="T6" fmla="*/ 472 w 2982"/>
                <a:gd name="T7" fmla="*/ 85 h 2442"/>
                <a:gd name="T8" fmla="*/ 118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pic>
          <p:nvPicPr>
            <p:cNvPr id="21582" name="Picture 1008" descr="screen"/>
            <p:cNvPicPr>
              <a:picLocks noChangeAspect="1" noChangeArrowheads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90187" y="2142157"/>
              <a:ext cx="319785" cy="1894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583" name="Freeform 1009"/>
            <p:cNvSpPr>
              <a:spLocks/>
            </p:cNvSpPr>
            <p:nvPr/>
          </p:nvSpPr>
          <p:spPr bwMode="auto">
            <a:xfrm>
              <a:off x="5536928" y="2130663"/>
              <a:ext cx="298168" cy="38736"/>
            </a:xfrm>
            <a:custGeom>
              <a:avLst/>
              <a:gdLst>
                <a:gd name="T0" fmla="*/ 118 w 2528"/>
                <a:gd name="T1" fmla="*/ 0 h 455"/>
                <a:gd name="T2" fmla="*/ 472 w 2528"/>
                <a:gd name="T3" fmla="*/ 85 h 455"/>
                <a:gd name="T4" fmla="*/ 472 w 2528"/>
                <a:gd name="T5" fmla="*/ 85 h 455"/>
                <a:gd name="T6" fmla="*/ 0 w 2528"/>
                <a:gd name="T7" fmla="*/ 85 h 455"/>
                <a:gd name="T8" fmla="*/ 118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584" name="Freeform 1010"/>
            <p:cNvSpPr>
              <a:spLocks/>
            </p:cNvSpPr>
            <p:nvPr/>
          </p:nvSpPr>
          <p:spPr bwMode="auto">
            <a:xfrm>
              <a:off x="5469738" y="2130348"/>
              <a:ext cx="82770" cy="161242"/>
            </a:xfrm>
            <a:custGeom>
              <a:avLst/>
              <a:gdLst>
                <a:gd name="T0" fmla="*/ 118 w 702"/>
                <a:gd name="T1" fmla="*/ 0 h 1893"/>
                <a:gd name="T2" fmla="*/ 0 w 702"/>
                <a:gd name="T3" fmla="*/ 85 h 1893"/>
                <a:gd name="T4" fmla="*/ 118 w 702"/>
                <a:gd name="T5" fmla="*/ 85 h 1893"/>
                <a:gd name="T6" fmla="*/ 118 w 702"/>
                <a:gd name="T7" fmla="*/ 85 h 1893"/>
                <a:gd name="T8" fmla="*/ 118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585" name="Freeform 1011"/>
            <p:cNvSpPr>
              <a:spLocks/>
            </p:cNvSpPr>
            <p:nvPr/>
          </p:nvSpPr>
          <p:spPr bwMode="auto">
            <a:xfrm>
              <a:off x="5743756" y="2159163"/>
              <a:ext cx="89197" cy="186121"/>
            </a:xfrm>
            <a:custGeom>
              <a:avLst/>
              <a:gdLst>
                <a:gd name="T0" fmla="*/ 118 w 756"/>
                <a:gd name="T1" fmla="*/ 0 h 2184"/>
                <a:gd name="T2" fmla="*/ 118 w 756"/>
                <a:gd name="T3" fmla="*/ 85 h 2184"/>
                <a:gd name="T4" fmla="*/ 0 w 756"/>
                <a:gd name="T5" fmla="*/ 85 h 2184"/>
                <a:gd name="T6" fmla="*/ 118 w 756"/>
                <a:gd name="T7" fmla="*/ 85 h 2184"/>
                <a:gd name="T8" fmla="*/ 118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586" name="Freeform 1012"/>
            <p:cNvSpPr>
              <a:spLocks/>
            </p:cNvSpPr>
            <p:nvPr/>
          </p:nvSpPr>
          <p:spPr bwMode="auto">
            <a:xfrm>
              <a:off x="5468764" y="2283402"/>
              <a:ext cx="327186" cy="62828"/>
            </a:xfrm>
            <a:custGeom>
              <a:avLst/>
              <a:gdLst>
                <a:gd name="T0" fmla="*/ 118 w 2773"/>
                <a:gd name="T1" fmla="*/ 0 h 738"/>
                <a:gd name="T2" fmla="*/ 0 w 2773"/>
                <a:gd name="T3" fmla="*/ 85 h 738"/>
                <a:gd name="T4" fmla="*/ 472 w 2773"/>
                <a:gd name="T5" fmla="*/ 85 h 738"/>
                <a:gd name="T6" fmla="*/ 472 w 2773"/>
                <a:gd name="T7" fmla="*/ 85 h 738"/>
                <a:gd name="T8" fmla="*/ 118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587" name="Freeform 1013"/>
            <p:cNvSpPr>
              <a:spLocks/>
            </p:cNvSpPr>
            <p:nvPr/>
          </p:nvSpPr>
          <p:spPr bwMode="auto">
            <a:xfrm>
              <a:off x="5753689" y="2160738"/>
              <a:ext cx="83549" cy="186909"/>
            </a:xfrm>
            <a:custGeom>
              <a:avLst/>
              <a:gdLst>
                <a:gd name="T0" fmla="*/ 393 w 637"/>
                <a:gd name="T1" fmla="*/ 0 h 1659"/>
                <a:gd name="T2" fmla="*/ 393 w 637"/>
                <a:gd name="T3" fmla="*/ 0 h 1659"/>
                <a:gd name="T4" fmla="*/ 131 w 637"/>
                <a:gd name="T5" fmla="*/ 2366 h 1659"/>
                <a:gd name="T6" fmla="*/ 0 w 637"/>
                <a:gd name="T7" fmla="*/ 2366 h 1659"/>
                <a:gd name="T8" fmla="*/ 393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588" name="Freeform 1014"/>
            <p:cNvSpPr>
              <a:spLocks/>
            </p:cNvSpPr>
            <p:nvPr/>
          </p:nvSpPr>
          <p:spPr bwMode="auto">
            <a:xfrm>
              <a:off x="5469154" y="2291747"/>
              <a:ext cx="290962" cy="62040"/>
            </a:xfrm>
            <a:custGeom>
              <a:avLst/>
              <a:gdLst>
                <a:gd name="T0" fmla="*/ 0 w 2216"/>
                <a:gd name="T1" fmla="*/ 0 h 550"/>
                <a:gd name="T2" fmla="*/ 131 w 2216"/>
                <a:gd name="T3" fmla="*/ 113 h 550"/>
                <a:gd name="T4" fmla="*/ 1707 w 2216"/>
                <a:gd name="T5" fmla="*/ 790 h 550"/>
                <a:gd name="T6" fmla="*/ 1707 w 2216"/>
                <a:gd name="T7" fmla="*/ 677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grpSp>
          <p:nvGrpSpPr>
            <p:cNvPr id="21589" name="Group 1015"/>
            <p:cNvGrpSpPr>
              <a:grpSpLocks/>
            </p:cNvGrpSpPr>
            <p:nvPr/>
          </p:nvGrpSpPr>
          <p:grpSpPr bwMode="auto">
            <a:xfrm>
              <a:off x="5464285" y="2358039"/>
              <a:ext cx="98740" cy="36846"/>
              <a:chOff x="1740" y="2642"/>
              <a:chExt cx="752" cy="327"/>
            </a:xfrm>
          </p:grpSpPr>
          <p:sp>
            <p:nvSpPr>
              <p:cNvPr id="21974" name="Freeform 1016"/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975" name="Freeform 1017"/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976" name="Freeform 1018"/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977" name="Freeform 1019"/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978" name="Freeform 1020"/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979" name="Freeform 1021"/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21590" name="Freeform 1022"/>
            <p:cNvSpPr>
              <a:spLocks/>
            </p:cNvSpPr>
            <p:nvPr/>
          </p:nvSpPr>
          <p:spPr bwMode="auto">
            <a:xfrm>
              <a:off x="5633331" y="2363550"/>
              <a:ext cx="119579" cy="80936"/>
            </a:xfrm>
            <a:custGeom>
              <a:avLst/>
              <a:gdLst>
                <a:gd name="T0" fmla="*/ 121 w 990"/>
                <a:gd name="T1" fmla="*/ 307 h 792"/>
                <a:gd name="T2" fmla="*/ 242 w 990"/>
                <a:gd name="T3" fmla="*/ 0 h 792"/>
                <a:gd name="T4" fmla="*/ 242 w 990"/>
                <a:gd name="T5" fmla="*/ 102 h 792"/>
                <a:gd name="T6" fmla="*/ 0 w 990"/>
                <a:gd name="T7" fmla="*/ 307 h 792"/>
                <a:gd name="T8" fmla="*/ 121 w 990"/>
                <a:gd name="T9" fmla="*/ 307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591" name="Freeform 1023"/>
            <p:cNvSpPr>
              <a:spLocks/>
            </p:cNvSpPr>
            <p:nvPr/>
          </p:nvSpPr>
          <p:spPr bwMode="auto">
            <a:xfrm>
              <a:off x="5328152" y="2370006"/>
              <a:ext cx="305958" cy="73850"/>
            </a:xfrm>
            <a:custGeom>
              <a:avLst/>
              <a:gdLst>
                <a:gd name="T0" fmla="*/ 121 w 2532"/>
                <a:gd name="T1" fmla="*/ 0 h 723"/>
                <a:gd name="T2" fmla="*/ 121 w 2532"/>
                <a:gd name="T3" fmla="*/ 0 h 723"/>
                <a:gd name="T4" fmla="*/ 725 w 2532"/>
                <a:gd name="T5" fmla="*/ 306 h 723"/>
                <a:gd name="T6" fmla="*/ 725 w 2532"/>
                <a:gd name="T7" fmla="*/ 306 h 723"/>
                <a:gd name="T8" fmla="*/ 0 w 2532"/>
                <a:gd name="T9" fmla="*/ 102 h 723"/>
                <a:gd name="T10" fmla="*/ 12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592" name="Freeform 1024"/>
            <p:cNvSpPr>
              <a:spLocks/>
            </p:cNvSpPr>
            <p:nvPr/>
          </p:nvSpPr>
          <p:spPr bwMode="auto">
            <a:xfrm>
              <a:off x="5328347" y="2356465"/>
              <a:ext cx="3311" cy="14959"/>
            </a:xfrm>
            <a:custGeom>
              <a:avLst/>
              <a:gdLst>
                <a:gd name="T0" fmla="*/ 127 w 26"/>
                <a:gd name="T1" fmla="*/ 102 h 147"/>
                <a:gd name="T2" fmla="*/ 127 w 26"/>
                <a:gd name="T3" fmla="*/ 102 h 147"/>
                <a:gd name="T4" fmla="*/ 0 w 26"/>
                <a:gd name="T5" fmla="*/ 102 h 147"/>
                <a:gd name="T6" fmla="*/ 127 w 26"/>
                <a:gd name="T7" fmla="*/ 0 h 147"/>
                <a:gd name="T8" fmla="*/ 127 w 26"/>
                <a:gd name="T9" fmla="*/ 102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593" name="Freeform 1025"/>
            <p:cNvSpPr>
              <a:spLocks/>
            </p:cNvSpPr>
            <p:nvPr/>
          </p:nvSpPr>
          <p:spPr bwMode="auto">
            <a:xfrm>
              <a:off x="5328542" y="2295526"/>
              <a:ext cx="142170" cy="61883"/>
            </a:xfrm>
            <a:custGeom>
              <a:avLst/>
              <a:gdLst>
                <a:gd name="T0" fmla="*/ 242 w 1176"/>
                <a:gd name="T1" fmla="*/ 0 h 606"/>
                <a:gd name="T2" fmla="*/ 0 w 1176"/>
                <a:gd name="T3" fmla="*/ 204 h 606"/>
                <a:gd name="T4" fmla="*/ 121 w 1176"/>
                <a:gd name="T5" fmla="*/ 204 h 606"/>
                <a:gd name="T6" fmla="*/ 242 w 1176"/>
                <a:gd name="T7" fmla="*/ 102 h 606"/>
                <a:gd name="T8" fmla="*/ 242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594" name="Freeform 1026"/>
            <p:cNvSpPr>
              <a:spLocks/>
            </p:cNvSpPr>
            <p:nvPr/>
          </p:nvSpPr>
          <p:spPr bwMode="auto">
            <a:xfrm>
              <a:off x="5338085" y="2359614"/>
              <a:ext cx="290183" cy="71016"/>
            </a:xfrm>
            <a:custGeom>
              <a:avLst/>
              <a:gdLst>
                <a:gd name="T0" fmla="*/ 115 w 2532"/>
                <a:gd name="T1" fmla="*/ 0 h 723"/>
                <a:gd name="T2" fmla="*/ 115 w 2532"/>
                <a:gd name="T3" fmla="*/ 0 h 723"/>
                <a:gd name="T4" fmla="*/ 229 w 2532"/>
                <a:gd name="T5" fmla="*/ 98 h 723"/>
                <a:gd name="T6" fmla="*/ 229 w 2532"/>
                <a:gd name="T7" fmla="*/ 98 h 723"/>
                <a:gd name="T8" fmla="*/ 0 w 2532"/>
                <a:gd name="T9" fmla="*/ 98 h 723"/>
                <a:gd name="T10" fmla="*/ 115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595" name="Freeform 1027"/>
            <p:cNvSpPr>
              <a:spLocks/>
            </p:cNvSpPr>
            <p:nvPr/>
          </p:nvSpPr>
          <p:spPr bwMode="auto">
            <a:xfrm flipV="1">
              <a:off x="5627878" y="2354575"/>
              <a:ext cx="118410" cy="73535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305 h 723"/>
                <a:gd name="T6" fmla="*/ 0 w 2532"/>
                <a:gd name="T7" fmla="*/ 305 h 723"/>
                <a:gd name="T8" fmla="*/ 0 w 2532"/>
                <a:gd name="T9" fmla="*/ 102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pic>
          <p:nvPicPr>
            <p:cNvPr id="21596" name="Picture 1030" descr="laptop_keyboard"/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6897688" y="5735638"/>
              <a:ext cx="388937" cy="158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597" name="Freeform 1031"/>
            <p:cNvSpPr>
              <a:spLocks/>
            </p:cNvSpPr>
            <p:nvPr/>
          </p:nvSpPr>
          <p:spPr bwMode="auto">
            <a:xfrm>
              <a:off x="7026275" y="5580063"/>
              <a:ext cx="312738" cy="207962"/>
            </a:xfrm>
            <a:custGeom>
              <a:avLst/>
              <a:gdLst>
                <a:gd name="T0" fmla="*/ 2147483647 w 2982"/>
                <a:gd name="T1" fmla="*/ 0 h 2442"/>
                <a:gd name="T2" fmla="*/ 0 w 2982"/>
                <a:gd name="T3" fmla="*/ 2147483647 h 2442"/>
                <a:gd name="T4" fmla="*/ 2147483647 w 2982"/>
                <a:gd name="T5" fmla="*/ 2147483647 h 2442"/>
                <a:gd name="T6" fmla="*/ 2147483647 w 2982"/>
                <a:gd name="T7" fmla="*/ 2147483647 h 2442"/>
                <a:gd name="T8" fmla="*/ 2147483647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pic>
          <p:nvPicPr>
            <p:cNvPr id="21598" name="Picture 1032" descr="screen"/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42150" y="5584825"/>
              <a:ext cx="284163" cy="190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599" name="Freeform 1033"/>
            <p:cNvSpPr>
              <a:spLocks/>
            </p:cNvSpPr>
            <p:nvPr/>
          </p:nvSpPr>
          <p:spPr bwMode="auto">
            <a:xfrm>
              <a:off x="7083425" y="5573713"/>
              <a:ext cx="265113" cy="39687"/>
            </a:xfrm>
            <a:custGeom>
              <a:avLst/>
              <a:gdLst>
                <a:gd name="T0" fmla="*/ 2147483647 w 2528"/>
                <a:gd name="T1" fmla="*/ 0 h 455"/>
                <a:gd name="T2" fmla="*/ 2147483647 w 2528"/>
                <a:gd name="T3" fmla="*/ 2147483647 h 455"/>
                <a:gd name="T4" fmla="*/ 2147483647 w 2528"/>
                <a:gd name="T5" fmla="*/ 2147483647 h 455"/>
                <a:gd name="T6" fmla="*/ 0 w 2528"/>
                <a:gd name="T7" fmla="*/ 2147483647 h 455"/>
                <a:gd name="T8" fmla="*/ 2147483647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600" name="Freeform 1034"/>
            <p:cNvSpPr>
              <a:spLocks/>
            </p:cNvSpPr>
            <p:nvPr/>
          </p:nvSpPr>
          <p:spPr bwMode="auto">
            <a:xfrm>
              <a:off x="7024688" y="5573713"/>
              <a:ext cx="73025" cy="161925"/>
            </a:xfrm>
            <a:custGeom>
              <a:avLst/>
              <a:gdLst>
                <a:gd name="T0" fmla="*/ 2147483647 w 702"/>
                <a:gd name="T1" fmla="*/ 0 h 1893"/>
                <a:gd name="T2" fmla="*/ 0 w 702"/>
                <a:gd name="T3" fmla="*/ 2147483647 h 1893"/>
                <a:gd name="T4" fmla="*/ 2147483647 w 702"/>
                <a:gd name="T5" fmla="*/ 2147483647 h 1893"/>
                <a:gd name="T6" fmla="*/ 2147483647 w 702"/>
                <a:gd name="T7" fmla="*/ 2147483647 h 1893"/>
                <a:gd name="T8" fmla="*/ 2147483647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601" name="Freeform 1035"/>
            <p:cNvSpPr>
              <a:spLocks/>
            </p:cNvSpPr>
            <p:nvPr/>
          </p:nvSpPr>
          <p:spPr bwMode="auto">
            <a:xfrm>
              <a:off x="7267575" y="5602288"/>
              <a:ext cx="79375" cy="185737"/>
            </a:xfrm>
            <a:custGeom>
              <a:avLst/>
              <a:gdLst>
                <a:gd name="T0" fmla="*/ 2147483647 w 756"/>
                <a:gd name="T1" fmla="*/ 0 h 2184"/>
                <a:gd name="T2" fmla="*/ 2147483647 w 756"/>
                <a:gd name="T3" fmla="*/ 2147483647 h 2184"/>
                <a:gd name="T4" fmla="*/ 0 w 756"/>
                <a:gd name="T5" fmla="*/ 2147483647 h 2184"/>
                <a:gd name="T6" fmla="*/ 2147483647 w 756"/>
                <a:gd name="T7" fmla="*/ 2147483647 h 2184"/>
                <a:gd name="T8" fmla="*/ 2147483647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602" name="Freeform 1036"/>
            <p:cNvSpPr>
              <a:spLocks/>
            </p:cNvSpPr>
            <p:nvPr/>
          </p:nvSpPr>
          <p:spPr bwMode="auto">
            <a:xfrm>
              <a:off x="7023100" y="5726113"/>
              <a:ext cx="290513" cy="63500"/>
            </a:xfrm>
            <a:custGeom>
              <a:avLst/>
              <a:gdLst>
                <a:gd name="T0" fmla="*/ 2147483647 w 2773"/>
                <a:gd name="T1" fmla="*/ 0 h 738"/>
                <a:gd name="T2" fmla="*/ 0 w 2773"/>
                <a:gd name="T3" fmla="*/ 2147483647 h 738"/>
                <a:gd name="T4" fmla="*/ 2147483647 w 2773"/>
                <a:gd name="T5" fmla="*/ 2147483647 h 738"/>
                <a:gd name="T6" fmla="*/ 2147483647 w 2773"/>
                <a:gd name="T7" fmla="*/ 2147483647 h 738"/>
                <a:gd name="T8" fmla="*/ 2147483647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603" name="Freeform 1037"/>
            <p:cNvSpPr>
              <a:spLocks/>
            </p:cNvSpPr>
            <p:nvPr/>
          </p:nvSpPr>
          <p:spPr bwMode="auto">
            <a:xfrm>
              <a:off x="7275513" y="5603875"/>
              <a:ext cx="74612" cy="187325"/>
            </a:xfrm>
            <a:custGeom>
              <a:avLst/>
              <a:gdLst>
                <a:gd name="T0" fmla="*/ 2147483647 w 637"/>
                <a:gd name="T1" fmla="*/ 0 h 1659"/>
                <a:gd name="T2" fmla="*/ 2147483647 w 637"/>
                <a:gd name="T3" fmla="*/ 0 h 1659"/>
                <a:gd name="T4" fmla="*/ 2147483647 w 637"/>
                <a:gd name="T5" fmla="*/ 2147483647 h 1659"/>
                <a:gd name="T6" fmla="*/ 0 w 637"/>
                <a:gd name="T7" fmla="*/ 2147483647 h 1659"/>
                <a:gd name="T8" fmla="*/ 2147483647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604" name="Freeform 1038"/>
            <p:cNvSpPr>
              <a:spLocks/>
            </p:cNvSpPr>
            <p:nvPr/>
          </p:nvSpPr>
          <p:spPr bwMode="auto">
            <a:xfrm>
              <a:off x="7023100" y="5735638"/>
              <a:ext cx="258763" cy="61912"/>
            </a:xfrm>
            <a:custGeom>
              <a:avLst/>
              <a:gdLst>
                <a:gd name="T0" fmla="*/ 0 w 2216"/>
                <a:gd name="T1" fmla="*/ 0 h 550"/>
                <a:gd name="T2" fmla="*/ 2147483647 w 2216"/>
                <a:gd name="T3" fmla="*/ 2147483647 h 550"/>
                <a:gd name="T4" fmla="*/ 2147483647 w 2216"/>
                <a:gd name="T5" fmla="*/ 2147483647 h 550"/>
                <a:gd name="T6" fmla="*/ 2147483647 w 2216"/>
                <a:gd name="T7" fmla="*/ 2147483647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grpSp>
          <p:nvGrpSpPr>
            <p:cNvPr id="21605" name="Group 1039"/>
            <p:cNvGrpSpPr>
              <a:grpSpLocks/>
            </p:cNvGrpSpPr>
            <p:nvPr/>
          </p:nvGrpSpPr>
          <p:grpSpPr bwMode="auto">
            <a:xfrm>
              <a:off x="7019925" y="5800725"/>
              <a:ext cx="87313" cy="38100"/>
              <a:chOff x="1740" y="2642"/>
              <a:chExt cx="752" cy="327"/>
            </a:xfrm>
          </p:grpSpPr>
          <p:sp>
            <p:nvSpPr>
              <p:cNvPr id="21968" name="Freeform 1040"/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969" name="Freeform 1041"/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970" name="Freeform 1042"/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971" name="Freeform 1043"/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972" name="Freeform 1044"/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973" name="Freeform 1045"/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21606" name="Freeform 1046"/>
            <p:cNvSpPr>
              <a:spLocks/>
            </p:cNvSpPr>
            <p:nvPr/>
          </p:nvSpPr>
          <p:spPr bwMode="auto">
            <a:xfrm>
              <a:off x="7169150" y="5807075"/>
              <a:ext cx="106363" cy="80963"/>
            </a:xfrm>
            <a:custGeom>
              <a:avLst/>
              <a:gdLst>
                <a:gd name="T0" fmla="*/ 2147483647 w 990"/>
                <a:gd name="T1" fmla="*/ 2147483647 h 792"/>
                <a:gd name="T2" fmla="*/ 2147483647 w 990"/>
                <a:gd name="T3" fmla="*/ 0 h 792"/>
                <a:gd name="T4" fmla="*/ 2147483647 w 990"/>
                <a:gd name="T5" fmla="*/ 2147483647 h 792"/>
                <a:gd name="T6" fmla="*/ 0 w 990"/>
                <a:gd name="T7" fmla="*/ 2147483647 h 792"/>
                <a:gd name="T8" fmla="*/ 2147483647 w 990"/>
                <a:gd name="T9" fmla="*/ 2147483647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607" name="Freeform 1047"/>
            <p:cNvSpPr>
              <a:spLocks/>
            </p:cNvSpPr>
            <p:nvPr/>
          </p:nvSpPr>
          <p:spPr bwMode="auto">
            <a:xfrm>
              <a:off x="6897688" y="5813425"/>
              <a:ext cx="271462" cy="73025"/>
            </a:xfrm>
            <a:custGeom>
              <a:avLst/>
              <a:gdLst>
                <a:gd name="T0" fmla="*/ 2147483647 w 2532"/>
                <a:gd name="T1" fmla="*/ 0 h 723"/>
                <a:gd name="T2" fmla="*/ 2147483647 w 2532"/>
                <a:gd name="T3" fmla="*/ 0 h 723"/>
                <a:gd name="T4" fmla="*/ 2147483647 w 2532"/>
                <a:gd name="T5" fmla="*/ 2147483647 h 723"/>
                <a:gd name="T6" fmla="*/ 2147483647 w 2532"/>
                <a:gd name="T7" fmla="*/ 2147483647 h 723"/>
                <a:gd name="T8" fmla="*/ 0 w 2532"/>
                <a:gd name="T9" fmla="*/ 2147483647 h 723"/>
                <a:gd name="T10" fmla="*/ 2147483647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608" name="Freeform 1048"/>
            <p:cNvSpPr>
              <a:spLocks/>
            </p:cNvSpPr>
            <p:nvPr/>
          </p:nvSpPr>
          <p:spPr bwMode="auto">
            <a:xfrm>
              <a:off x="6899275" y="5799138"/>
              <a:ext cx="1588" cy="15875"/>
            </a:xfrm>
            <a:custGeom>
              <a:avLst/>
              <a:gdLst>
                <a:gd name="T0" fmla="*/ 2147483647 w 26"/>
                <a:gd name="T1" fmla="*/ 2147483647 h 147"/>
                <a:gd name="T2" fmla="*/ 2147483647 w 26"/>
                <a:gd name="T3" fmla="*/ 2147483647 h 147"/>
                <a:gd name="T4" fmla="*/ 0 w 26"/>
                <a:gd name="T5" fmla="*/ 2147483647 h 147"/>
                <a:gd name="T6" fmla="*/ 2147483647 w 26"/>
                <a:gd name="T7" fmla="*/ 0 h 147"/>
                <a:gd name="T8" fmla="*/ 2147483647 w 26"/>
                <a:gd name="T9" fmla="*/ 2147483647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609" name="Freeform 1049"/>
            <p:cNvSpPr>
              <a:spLocks/>
            </p:cNvSpPr>
            <p:nvPr/>
          </p:nvSpPr>
          <p:spPr bwMode="auto">
            <a:xfrm>
              <a:off x="6899275" y="5738813"/>
              <a:ext cx="125413" cy="61912"/>
            </a:xfrm>
            <a:custGeom>
              <a:avLst/>
              <a:gdLst>
                <a:gd name="T0" fmla="*/ 2147483647 w 1176"/>
                <a:gd name="T1" fmla="*/ 0 h 606"/>
                <a:gd name="T2" fmla="*/ 0 w 1176"/>
                <a:gd name="T3" fmla="*/ 2147483647 h 606"/>
                <a:gd name="T4" fmla="*/ 2147483647 w 1176"/>
                <a:gd name="T5" fmla="*/ 2147483647 h 606"/>
                <a:gd name="T6" fmla="*/ 2147483647 w 1176"/>
                <a:gd name="T7" fmla="*/ 2147483647 h 606"/>
                <a:gd name="T8" fmla="*/ 2147483647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610" name="Freeform 1050"/>
            <p:cNvSpPr>
              <a:spLocks/>
            </p:cNvSpPr>
            <p:nvPr/>
          </p:nvSpPr>
          <p:spPr bwMode="auto">
            <a:xfrm>
              <a:off x="6907213" y="5802313"/>
              <a:ext cx="257175" cy="71437"/>
            </a:xfrm>
            <a:custGeom>
              <a:avLst/>
              <a:gdLst>
                <a:gd name="T0" fmla="*/ 2147483647 w 2532"/>
                <a:gd name="T1" fmla="*/ 0 h 723"/>
                <a:gd name="T2" fmla="*/ 2147483647 w 2532"/>
                <a:gd name="T3" fmla="*/ 0 h 723"/>
                <a:gd name="T4" fmla="*/ 2147483647 w 2532"/>
                <a:gd name="T5" fmla="*/ 2147483647 h 723"/>
                <a:gd name="T6" fmla="*/ 2147483647 w 2532"/>
                <a:gd name="T7" fmla="*/ 2147483647 h 723"/>
                <a:gd name="T8" fmla="*/ 0 w 2532"/>
                <a:gd name="T9" fmla="*/ 2147483647 h 723"/>
                <a:gd name="T10" fmla="*/ 2147483647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611" name="Freeform 1051"/>
            <p:cNvSpPr>
              <a:spLocks/>
            </p:cNvSpPr>
            <p:nvPr/>
          </p:nvSpPr>
          <p:spPr bwMode="auto">
            <a:xfrm flipV="1">
              <a:off x="7164388" y="5797550"/>
              <a:ext cx="104775" cy="74613"/>
            </a:xfrm>
            <a:custGeom>
              <a:avLst/>
              <a:gdLst>
                <a:gd name="T0" fmla="*/ 2147483647 w 2532"/>
                <a:gd name="T1" fmla="*/ 0 h 723"/>
                <a:gd name="T2" fmla="*/ 2147483647 w 2532"/>
                <a:gd name="T3" fmla="*/ 0 h 723"/>
                <a:gd name="T4" fmla="*/ 2147483647 w 2532"/>
                <a:gd name="T5" fmla="*/ 2147483647 h 723"/>
                <a:gd name="T6" fmla="*/ 2147483647 w 2532"/>
                <a:gd name="T7" fmla="*/ 2147483647 h 723"/>
                <a:gd name="T8" fmla="*/ 0 w 2532"/>
                <a:gd name="T9" fmla="*/ 2147483647 h 723"/>
                <a:gd name="T10" fmla="*/ 2147483647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grpSp>
          <p:nvGrpSpPr>
            <p:cNvPr id="21612" name="Group 2"/>
            <p:cNvGrpSpPr>
              <a:grpSpLocks/>
            </p:cNvGrpSpPr>
            <p:nvPr/>
          </p:nvGrpSpPr>
          <p:grpSpPr bwMode="auto">
            <a:xfrm>
              <a:off x="5607050" y="3182938"/>
              <a:ext cx="317500" cy="246062"/>
              <a:chOff x="5581650" y="3128963"/>
              <a:chExt cx="423863" cy="320675"/>
            </a:xfrm>
          </p:grpSpPr>
          <p:pic>
            <p:nvPicPr>
              <p:cNvPr id="21946" name="Picture 1054" descr="laptop_keyboard"/>
              <p:cNvPicPr>
                <a:picLocks noChangeAspect="1" noChangeArrowheads="1"/>
              </p:cNvPicPr>
              <p:nvPr/>
            </p:nvPicPr>
            <p:blipFill>
              <a:blip r:embed="rId2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9064" flipH="1">
                <a:off x="5581650" y="3290888"/>
                <a:ext cx="363538" cy="1587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1947" name="Freeform 1055"/>
              <p:cNvSpPr>
                <a:spLocks/>
              </p:cNvSpPr>
              <p:nvPr/>
            </p:nvSpPr>
            <p:spPr bwMode="auto">
              <a:xfrm>
                <a:off x="5702300" y="3135313"/>
                <a:ext cx="292100" cy="207962"/>
              </a:xfrm>
              <a:custGeom>
                <a:avLst/>
                <a:gdLst>
                  <a:gd name="T0" fmla="*/ 2147483647 w 2982"/>
                  <a:gd name="T1" fmla="*/ 0 h 2442"/>
                  <a:gd name="T2" fmla="*/ 0 w 2982"/>
                  <a:gd name="T3" fmla="*/ 2147483647 h 2442"/>
                  <a:gd name="T4" fmla="*/ 2147483647 w 2982"/>
                  <a:gd name="T5" fmla="*/ 2147483647 h 2442"/>
                  <a:gd name="T6" fmla="*/ 2147483647 w 2982"/>
                  <a:gd name="T7" fmla="*/ 2147483647 h 2442"/>
                  <a:gd name="T8" fmla="*/ 2147483647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pic>
            <p:nvPicPr>
              <p:cNvPr id="21948" name="Picture 1056" descr="screen"/>
              <p:cNvPicPr>
                <a:picLocks noChangeAspect="1" noChangeArrowheads="1"/>
              </p:cNvPicPr>
              <p:nvPr/>
            </p:nvPicPr>
            <p:blipFill>
              <a:blip r:embed="rId2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16588" y="3140075"/>
                <a:ext cx="266700" cy="1905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1949" name="Freeform 1057"/>
              <p:cNvSpPr>
                <a:spLocks/>
              </p:cNvSpPr>
              <p:nvPr/>
            </p:nvSpPr>
            <p:spPr bwMode="auto">
              <a:xfrm>
                <a:off x="5756275" y="3128963"/>
                <a:ext cx="247650" cy="39687"/>
              </a:xfrm>
              <a:custGeom>
                <a:avLst/>
                <a:gdLst>
                  <a:gd name="T0" fmla="*/ 2147483647 w 2528"/>
                  <a:gd name="T1" fmla="*/ 0 h 455"/>
                  <a:gd name="T2" fmla="*/ 2147483647 w 2528"/>
                  <a:gd name="T3" fmla="*/ 2147483647 h 455"/>
                  <a:gd name="T4" fmla="*/ 2147483647 w 2528"/>
                  <a:gd name="T5" fmla="*/ 2147483647 h 455"/>
                  <a:gd name="T6" fmla="*/ 0 w 2528"/>
                  <a:gd name="T7" fmla="*/ 2147483647 h 455"/>
                  <a:gd name="T8" fmla="*/ 2147483647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950" name="Freeform 1058"/>
              <p:cNvSpPr>
                <a:spLocks/>
              </p:cNvSpPr>
              <p:nvPr/>
            </p:nvSpPr>
            <p:spPr bwMode="auto">
              <a:xfrm>
                <a:off x="5700713" y="3128963"/>
                <a:ext cx="68262" cy="161925"/>
              </a:xfrm>
              <a:custGeom>
                <a:avLst/>
                <a:gdLst>
                  <a:gd name="T0" fmla="*/ 2147483647 w 702"/>
                  <a:gd name="T1" fmla="*/ 0 h 1893"/>
                  <a:gd name="T2" fmla="*/ 0 w 702"/>
                  <a:gd name="T3" fmla="*/ 2147483647 h 1893"/>
                  <a:gd name="T4" fmla="*/ 2147483647 w 702"/>
                  <a:gd name="T5" fmla="*/ 2147483647 h 1893"/>
                  <a:gd name="T6" fmla="*/ 2147483647 w 702"/>
                  <a:gd name="T7" fmla="*/ 2147483647 h 1893"/>
                  <a:gd name="T8" fmla="*/ 2147483647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951" name="Freeform 1059"/>
              <p:cNvSpPr>
                <a:spLocks/>
              </p:cNvSpPr>
              <p:nvPr/>
            </p:nvSpPr>
            <p:spPr bwMode="auto">
              <a:xfrm>
                <a:off x="5927725" y="3157538"/>
                <a:ext cx="74613" cy="185737"/>
              </a:xfrm>
              <a:custGeom>
                <a:avLst/>
                <a:gdLst>
                  <a:gd name="T0" fmla="*/ 2147483647 w 756"/>
                  <a:gd name="T1" fmla="*/ 0 h 2184"/>
                  <a:gd name="T2" fmla="*/ 2147483647 w 756"/>
                  <a:gd name="T3" fmla="*/ 2147483647 h 2184"/>
                  <a:gd name="T4" fmla="*/ 0 w 756"/>
                  <a:gd name="T5" fmla="*/ 2147483647 h 2184"/>
                  <a:gd name="T6" fmla="*/ 2147483647 w 756"/>
                  <a:gd name="T7" fmla="*/ 2147483647 h 2184"/>
                  <a:gd name="T8" fmla="*/ 2147483647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952" name="Freeform 1060"/>
              <p:cNvSpPr>
                <a:spLocks/>
              </p:cNvSpPr>
              <p:nvPr/>
            </p:nvSpPr>
            <p:spPr bwMode="auto">
              <a:xfrm>
                <a:off x="5699125" y="3281363"/>
                <a:ext cx="271463" cy="63500"/>
              </a:xfrm>
              <a:custGeom>
                <a:avLst/>
                <a:gdLst>
                  <a:gd name="T0" fmla="*/ 2147483647 w 2773"/>
                  <a:gd name="T1" fmla="*/ 0 h 738"/>
                  <a:gd name="T2" fmla="*/ 0 w 2773"/>
                  <a:gd name="T3" fmla="*/ 2147483647 h 738"/>
                  <a:gd name="T4" fmla="*/ 2147483647 w 2773"/>
                  <a:gd name="T5" fmla="*/ 2147483647 h 738"/>
                  <a:gd name="T6" fmla="*/ 2147483647 w 2773"/>
                  <a:gd name="T7" fmla="*/ 2147483647 h 738"/>
                  <a:gd name="T8" fmla="*/ 2147483647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953" name="Freeform 1061"/>
              <p:cNvSpPr>
                <a:spLocks/>
              </p:cNvSpPr>
              <p:nvPr/>
            </p:nvSpPr>
            <p:spPr bwMode="auto">
              <a:xfrm>
                <a:off x="5935663" y="3159125"/>
                <a:ext cx="69850" cy="187325"/>
              </a:xfrm>
              <a:custGeom>
                <a:avLst/>
                <a:gdLst>
                  <a:gd name="T0" fmla="*/ 2147483647 w 637"/>
                  <a:gd name="T1" fmla="*/ 0 h 1659"/>
                  <a:gd name="T2" fmla="*/ 2147483647 w 637"/>
                  <a:gd name="T3" fmla="*/ 0 h 1659"/>
                  <a:gd name="T4" fmla="*/ 2147483647 w 637"/>
                  <a:gd name="T5" fmla="*/ 2147483647 h 1659"/>
                  <a:gd name="T6" fmla="*/ 0 w 637"/>
                  <a:gd name="T7" fmla="*/ 2147483647 h 1659"/>
                  <a:gd name="T8" fmla="*/ 2147483647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954" name="Freeform 1062"/>
              <p:cNvSpPr>
                <a:spLocks/>
              </p:cNvSpPr>
              <p:nvPr/>
            </p:nvSpPr>
            <p:spPr bwMode="auto">
              <a:xfrm>
                <a:off x="5699125" y="3290888"/>
                <a:ext cx="242888" cy="61912"/>
              </a:xfrm>
              <a:custGeom>
                <a:avLst/>
                <a:gdLst>
                  <a:gd name="T0" fmla="*/ 0 w 2216"/>
                  <a:gd name="T1" fmla="*/ 0 h 550"/>
                  <a:gd name="T2" fmla="*/ 2147483647 w 2216"/>
                  <a:gd name="T3" fmla="*/ 2147483647 h 550"/>
                  <a:gd name="T4" fmla="*/ 2147483647 w 2216"/>
                  <a:gd name="T5" fmla="*/ 2147483647 h 550"/>
                  <a:gd name="T6" fmla="*/ 2147483647 w 2216"/>
                  <a:gd name="T7" fmla="*/ 2147483647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1955" name="Group 1063"/>
              <p:cNvGrpSpPr>
                <a:grpSpLocks/>
              </p:cNvGrpSpPr>
              <p:nvPr/>
            </p:nvGrpSpPr>
            <p:grpSpPr bwMode="auto">
              <a:xfrm>
                <a:off x="5695950" y="3355975"/>
                <a:ext cx="80963" cy="38100"/>
                <a:chOff x="1740" y="2642"/>
                <a:chExt cx="752" cy="327"/>
              </a:xfrm>
            </p:grpSpPr>
            <p:sp>
              <p:nvSpPr>
                <p:cNvPr id="21962" name="Freeform 1064"/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1963" name="Freeform 1065"/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1964" name="Freeform 1066"/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1965" name="Freeform 1067"/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1966" name="Freeform 1068"/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1967" name="Freeform 1069"/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1956" name="Freeform 1070"/>
              <p:cNvSpPr>
                <a:spLocks/>
              </p:cNvSpPr>
              <p:nvPr/>
            </p:nvSpPr>
            <p:spPr bwMode="auto">
              <a:xfrm>
                <a:off x="5835650" y="3362325"/>
                <a:ext cx="100013" cy="80963"/>
              </a:xfrm>
              <a:custGeom>
                <a:avLst/>
                <a:gdLst>
                  <a:gd name="T0" fmla="*/ 2147483647 w 990"/>
                  <a:gd name="T1" fmla="*/ 2147483647 h 792"/>
                  <a:gd name="T2" fmla="*/ 2147483647 w 990"/>
                  <a:gd name="T3" fmla="*/ 0 h 792"/>
                  <a:gd name="T4" fmla="*/ 2147483647 w 990"/>
                  <a:gd name="T5" fmla="*/ 2147483647 h 792"/>
                  <a:gd name="T6" fmla="*/ 0 w 990"/>
                  <a:gd name="T7" fmla="*/ 2147483647 h 792"/>
                  <a:gd name="T8" fmla="*/ 2147483647 w 990"/>
                  <a:gd name="T9" fmla="*/ 2147483647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957" name="Freeform 1071"/>
              <p:cNvSpPr>
                <a:spLocks/>
              </p:cNvSpPr>
              <p:nvPr/>
            </p:nvSpPr>
            <p:spPr bwMode="auto">
              <a:xfrm>
                <a:off x="5583238" y="3368675"/>
                <a:ext cx="254000" cy="73025"/>
              </a:xfrm>
              <a:custGeom>
                <a:avLst/>
                <a:gdLst>
                  <a:gd name="T0" fmla="*/ 2147483647 w 2532"/>
                  <a:gd name="T1" fmla="*/ 0 h 723"/>
                  <a:gd name="T2" fmla="*/ 2147483647 w 2532"/>
                  <a:gd name="T3" fmla="*/ 0 h 723"/>
                  <a:gd name="T4" fmla="*/ 2147483647 w 2532"/>
                  <a:gd name="T5" fmla="*/ 2147483647 h 723"/>
                  <a:gd name="T6" fmla="*/ 2147483647 w 2532"/>
                  <a:gd name="T7" fmla="*/ 2147483647 h 723"/>
                  <a:gd name="T8" fmla="*/ 0 w 2532"/>
                  <a:gd name="T9" fmla="*/ 2147483647 h 723"/>
                  <a:gd name="T10" fmla="*/ 2147483647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958" name="Freeform 1072"/>
              <p:cNvSpPr>
                <a:spLocks/>
              </p:cNvSpPr>
              <p:nvPr/>
            </p:nvSpPr>
            <p:spPr bwMode="auto">
              <a:xfrm>
                <a:off x="5583238" y="3354388"/>
                <a:ext cx="1587" cy="15875"/>
              </a:xfrm>
              <a:custGeom>
                <a:avLst/>
                <a:gdLst>
                  <a:gd name="T0" fmla="*/ 2147483647 w 26"/>
                  <a:gd name="T1" fmla="*/ 2147483647 h 147"/>
                  <a:gd name="T2" fmla="*/ 2147483647 w 26"/>
                  <a:gd name="T3" fmla="*/ 2147483647 h 147"/>
                  <a:gd name="T4" fmla="*/ 0 w 26"/>
                  <a:gd name="T5" fmla="*/ 2147483647 h 147"/>
                  <a:gd name="T6" fmla="*/ 2147483647 w 26"/>
                  <a:gd name="T7" fmla="*/ 0 h 147"/>
                  <a:gd name="T8" fmla="*/ 2147483647 w 26"/>
                  <a:gd name="T9" fmla="*/ 2147483647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959" name="Freeform 1073"/>
              <p:cNvSpPr>
                <a:spLocks/>
              </p:cNvSpPr>
              <p:nvPr/>
            </p:nvSpPr>
            <p:spPr bwMode="auto">
              <a:xfrm>
                <a:off x="5583238" y="3294063"/>
                <a:ext cx="117475" cy="61912"/>
              </a:xfrm>
              <a:custGeom>
                <a:avLst/>
                <a:gdLst>
                  <a:gd name="T0" fmla="*/ 2147483647 w 1176"/>
                  <a:gd name="T1" fmla="*/ 0 h 606"/>
                  <a:gd name="T2" fmla="*/ 0 w 1176"/>
                  <a:gd name="T3" fmla="*/ 2147483647 h 606"/>
                  <a:gd name="T4" fmla="*/ 2147483647 w 1176"/>
                  <a:gd name="T5" fmla="*/ 2147483647 h 606"/>
                  <a:gd name="T6" fmla="*/ 2147483647 w 1176"/>
                  <a:gd name="T7" fmla="*/ 2147483647 h 606"/>
                  <a:gd name="T8" fmla="*/ 2147483647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960" name="Freeform 1074"/>
              <p:cNvSpPr>
                <a:spLocks/>
              </p:cNvSpPr>
              <p:nvPr/>
            </p:nvSpPr>
            <p:spPr bwMode="auto">
              <a:xfrm>
                <a:off x="5591175" y="3357563"/>
                <a:ext cx="241300" cy="71437"/>
              </a:xfrm>
              <a:custGeom>
                <a:avLst/>
                <a:gdLst>
                  <a:gd name="T0" fmla="*/ 2147483647 w 2532"/>
                  <a:gd name="T1" fmla="*/ 0 h 723"/>
                  <a:gd name="T2" fmla="*/ 2147483647 w 2532"/>
                  <a:gd name="T3" fmla="*/ 0 h 723"/>
                  <a:gd name="T4" fmla="*/ 2147483647 w 2532"/>
                  <a:gd name="T5" fmla="*/ 2147483647 h 723"/>
                  <a:gd name="T6" fmla="*/ 2147483647 w 2532"/>
                  <a:gd name="T7" fmla="*/ 2147483647 h 723"/>
                  <a:gd name="T8" fmla="*/ 0 w 2532"/>
                  <a:gd name="T9" fmla="*/ 2147483647 h 723"/>
                  <a:gd name="T10" fmla="*/ 2147483647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961" name="Freeform 1075"/>
              <p:cNvSpPr>
                <a:spLocks/>
              </p:cNvSpPr>
              <p:nvPr/>
            </p:nvSpPr>
            <p:spPr bwMode="auto">
              <a:xfrm flipV="1">
                <a:off x="5830888" y="3352800"/>
                <a:ext cx="98425" cy="74613"/>
              </a:xfrm>
              <a:custGeom>
                <a:avLst/>
                <a:gdLst>
                  <a:gd name="T0" fmla="*/ 2147483647 w 2532"/>
                  <a:gd name="T1" fmla="*/ 0 h 723"/>
                  <a:gd name="T2" fmla="*/ 2147483647 w 2532"/>
                  <a:gd name="T3" fmla="*/ 0 h 723"/>
                  <a:gd name="T4" fmla="*/ 2147483647 w 2532"/>
                  <a:gd name="T5" fmla="*/ 2147483647 h 723"/>
                  <a:gd name="T6" fmla="*/ 2147483647 w 2532"/>
                  <a:gd name="T7" fmla="*/ 2147483647 h 723"/>
                  <a:gd name="T8" fmla="*/ 0 w 2532"/>
                  <a:gd name="T9" fmla="*/ 2147483647 h 723"/>
                  <a:gd name="T10" fmla="*/ 2147483647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  <p:pic>
          <p:nvPicPr>
            <p:cNvPr id="21613" name="Picture 1077" descr="desktop_computer_stylized_medium"/>
            <p:cNvPicPr>
              <a:picLocks noChangeAspect="1" noChangeArrowheads="1"/>
            </p:cNvPicPr>
            <p:nvPr/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6156325" y="3300413"/>
              <a:ext cx="342900" cy="3349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614" name="Freeform 1078"/>
            <p:cNvSpPr>
              <a:spLocks/>
            </p:cNvSpPr>
            <p:nvPr/>
          </p:nvSpPr>
          <p:spPr bwMode="auto">
            <a:xfrm flipH="1">
              <a:off x="6302568" y="3332533"/>
              <a:ext cx="161685" cy="153507"/>
            </a:xfrm>
            <a:custGeom>
              <a:avLst/>
              <a:gdLst>
                <a:gd name="T0" fmla="*/ 0 w 356"/>
                <a:gd name="T1" fmla="*/ 0 h 368"/>
                <a:gd name="T2" fmla="*/ 136251 w 356"/>
                <a:gd name="T3" fmla="*/ 5840 h 368"/>
                <a:gd name="T4" fmla="*/ 161685 w 356"/>
                <a:gd name="T5" fmla="*/ 122639 h 368"/>
                <a:gd name="T6" fmla="*/ 35425 w 356"/>
                <a:gd name="T7" fmla="*/ 15350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pic>
          <p:nvPicPr>
            <p:cNvPr id="21615" name="Picture 1081" descr="laptop_keyboard"/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7329488" y="5672138"/>
              <a:ext cx="388937" cy="158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616" name="Freeform 1082"/>
            <p:cNvSpPr>
              <a:spLocks/>
            </p:cNvSpPr>
            <p:nvPr/>
          </p:nvSpPr>
          <p:spPr bwMode="auto">
            <a:xfrm>
              <a:off x="7458075" y="5516563"/>
              <a:ext cx="312738" cy="207962"/>
            </a:xfrm>
            <a:custGeom>
              <a:avLst/>
              <a:gdLst>
                <a:gd name="T0" fmla="*/ 2147483647 w 2982"/>
                <a:gd name="T1" fmla="*/ 0 h 2442"/>
                <a:gd name="T2" fmla="*/ 0 w 2982"/>
                <a:gd name="T3" fmla="*/ 2147483647 h 2442"/>
                <a:gd name="T4" fmla="*/ 2147483647 w 2982"/>
                <a:gd name="T5" fmla="*/ 2147483647 h 2442"/>
                <a:gd name="T6" fmla="*/ 2147483647 w 2982"/>
                <a:gd name="T7" fmla="*/ 2147483647 h 2442"/>
                <a:gd name="T8" fmla="*/ 2147483647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pic>
          <p:nvPicPr>
            <p:cNvPr id="21617" name="Picture 1083" descr="screen"/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73950" y="5521325"/>
              <a:ext cx="284163" cy="190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618" name="Freeform 1084"/>
            <p:cNvSpPr>
              <a:spLocks/>
            </p:cNvSpPr>
            <p:nvPr/>
          </p:nvSpPr>
          <p:spPr bwMode="auto">
            <a:xfrm>
              <a:off x="7515225" y="5510213"/>
              <a:ext cx="265113" cy="39687"/>
            </a:xfrm>
            <a:custGeom>
              <a:avLst/>
              <a:gdLst>
                <a:gd name="T0" fmla="*/ 2147483647 w 2528"/>
                <a:gd name="T1" fmla="*/ 0 h 455"/>
                <a:gd name="T2" fmla="*/ 2147483647 w 2528"/>
                <a:gd name="T3" fmla="*/ 2147483647 h 455"/>
                <a:gd name="T4" fmla="*/ 2147483647 w 2528"/>
                <a:gd name="T5" fmla="*/ 2147483647 h 455"/>
                <a:gd name="T6" fmla="*/ 0 w 2528"/>
                <a:gd name="T7" fmla="*/ 2147483647 h 455"/>
                <a:gd name="T8" fmla="*/ 2147483647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619" name="Freeform 1085"/>
            <p:cNvSpPr>
              <a:spLocks/>
            </p:cNvSpPr>
            <p:nvPr/>
          </p:nvSpPr>
          <p:spPr bwMode="auto">
            <a:xfrm>
              <a:off x="7456488" y="5510213"/>
              <a:ext cx="73025" cy="161925"/>
            </a:xfrm>
            <a:custGeom>
              <a:avLst/>
              <a:gdLst>
                <a:gd name="T0" fmla="*/ 2147483647 w 702"/>
                <a:gd name="T1" fmla="*/ 0 h 1893"/>
                <a:gd name="T2" fmla="*/ 0 w 702"/>
                <a:gd name="T3" fmla="*/ 2147483647 h 1893"/>
                <a:gd name="T4" fmla="*/ 2147483647 w 702"/>
                <a:gd name="T5" fmla="*/ 2147483647 h 1893"/>
                <a:gd name="T6" fmla="*/ 2147483647 w 702"/>
                <a:gd name="T7" fmla="*/ 2147483647 h 1893"/>
                <a:gd name="T8" fmla="*/ 2147483647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620" name="Freeform 1086"/>
            <p:cNvSpPr>
              <a:spLocks/>
            </p:cNvSpPr>
            <p:nvPr/>
          </p:nvSpPr>
          <p:spPr bwMode="auto">
            <a:xfrm>
              <a:off x="7699375" y="5538788"/>
              <a:ext cx="79375" cy="185737"/>
            </a:xfrm>
            <a:custGeom>
              <a:avLst/>
              <a:gdLst>
                <a:gd name="T0" fmla="*/ 2147483647 w 756"/>
                <a:gd name="T1" fmla="*/ 0 h 2184"/>
                <a:gd name="T2" fmla="*/ 2147483647 w 756"/>
                <a:gd name="T3" fmla="*/ 2147483647 h 2184"/>
                <a:gd name="T4" fmla="*/ 0 w 756"/>
                <a:gd name="T5" fmla="*/ 2147483647 h 2184"/>
                <a:gd name="T6" fmla="*/ 2147483647 w 756"/>
                <a:gd name="T7" fmla="*/ 2147483647 h 2184"/>
                <a:gd name="T8" fmla="*/ 2147483647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621" name="Freeform 1087"/>
            <p:cNvSpPr>
              <a:spLocks/>
            </p:cNvSpPr>
            <p:nvPr/>
          </p:nvSpPr>
          <p:spPr bwMode="auto">
            <a:xfrm>
              <a:off x="7454900" y="5662613"/>
              <a:ext cx="290513" cy="63500"/>
            </a:xfrm>
            <a:custGeom>
              <a:avLst/>
              <a:gdLst>
                <a:gd name="T0" fmla="*/ 2147483647 w 2773"/>
                <a:gd name="T1" fmla="*/ 0 h 738"/>
                <a:gd name="T2" fmla="*/ 0 w 2773"/>
                <a:gd name="T3" fmla="*/ 2147483647 h 738"/>
                <a:gd name="T4" fmla="*/ 2147483647 w 2773"/>
                <a:gd name="T5" fmla="*/ 2147483647 h 738"/>
                <a:gd name="T6" fmla="*/ 2147483647 w 2773"/>
                <a:gd name="T7" fmla="*/ 2147483647 h 738"/>
                <a:gd name="T8" fmla="*/ 2147483647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622" name="Freeform 1088"/>
            <p:cNvSpPr>
              <a:spLocks/>
            </p:cNvSpPr>
            <p:nvPr/>
          </p:nvSpPr>
          <p:spPr bwMode="auto">
            <a:xfrm>
              <a:off x="7707313" y="5540375"/>
              <a:ext cx="74612" cy="187325"/>
            </a:xfrm>
            <a:custGeom>
              <a:avLst/>
              <a:gdLst>
                <a:gd name="T0" fmla="*/ 2147483647 w 637"/>
                <a:gd name="T1" fmla="*/ 0 h 1659"/>
                <a:gd name="T2" fmla="*/ 2147483647 w 637"/>
                <a:gd name="T3" fmla="*/ 0 h 1659"/>
                <a:gd name="T4" fmla="*/ 2147483647 w 637"/>
                <a:gd name="T5" fmla="*/ 2147483647 h 1659"/>
                <a:gd name="T6" fmla="*/ 0 w 637"/>
                <a:gd name="T7" fmla="*/ 2147483647 h 1659"/>
                <a:gd name="T8" fmla="*/ 2147483647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623" name="Freeform 1089"/>
            <p:cNvSpPr>
              <a:spLocks/>
            </p:cNvSpPr>
            <p:nvPr/>
          </p:nvSpPr>
          <p:spPr bwMode="auto">
            <a:xfrm>
              <a:off x="7454900" y="5672138"/>
              <a:ext cx="258763" cy="61912"/>
            </a:xfrm>
            <a:custGeom>
              <a:avLst/>
              <a:gdLst>
                <a:gd name="T0" fmla="*/ 0 w 2216"/>
                <a:gd name="T1" fmla="*/ 0 h 550"/>
                <a:gd name="T2" fmla="*/ 2147483647 w 2216"/>
                <a:gd name="T3" fmla="*/ 2147483647 h 550"/>
                <a:gd name="T4" fmla="*/ 2147483647 w 2216"/>
                <a:gd name="T5" fmla="*/ 2147483647 h 550"/>
                <a:gd name="T6" fmla="*/ 2147483647 w 2216"/>
                <a:gd name="T7" fmla="*/ 2147483647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grpSp>
          <p:nvGrpSpPr>
            <p:cNvPr id="21624" name="Group 1090"/>
            <p:cNvGrpSpPr>
              <a:grpSpLocks/>
            </p:cNvGrpSpPr>
            <p:nvPr/>
          </p:nvGrpSpPr>
          <p:grpSpPr bwMode="auto">
            <a:xfrm>
              <a:off x="7451725" y="5737225"/>
              <a:ext cx="87313" cy="38100"/>
              <a:chOff x="1740" y="2642"/>
              <a:chExt cx="752" cy="327"/>
            </a:xfrm>
          </p:grpSpPr>
          <p:sp>
            <p:nvSpPr>
              <p:cNvPr id="21940" name="Freeform 1091"/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941" name="Freeform 1092"/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942" name="Freeform 1093"/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943" name="Freeform 1094"/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944" name="Freeform 1095"/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945" name="Freeform 1096"/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21625" name="Freeform 1097"/>
            <p:cNvSpPr>
              <a:spLocks/>
            </p:cNvSpPr>
            <p:nvPr/>
          </p:nvSpPr>
          <p:spPr bwMode="auto">
            <a:xfrm>
              <a:off x="7600950" y="5743575"/>
              <a:ext cx="106363" cy="80963"/>
            </a:xfrm>
            <a:custGeom>
              <a:avLst/>
              <a:gdLst>
                <a:gd name="T0" fmla="*/ 2147483647 w 990"/>
                <a:gd name="T1" fmla="*/ 2147483647 h 792"/>
                <a:gd name="T2" fmla="*/ 2147483647 w 990"/>
                <a:gd name="T3" fmla="*/ 0 h 792"/>
                <a:gd name="T4" fmla="*/ 2147483647 w 990"/>
                <a:gd name="T5" fmla="*/ 2147483647 h 792"/>
                <a:gd name="T6" fmla="*/ 0 w 990"/>
                <a:gd name="T7" fmla="*/ 2147483647 h 792"/>
                <a:gd name="T8" fmla="*/ 2147483647 w 990"/>
                <a:gd name="T9" fmla="*/ 2147483647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626" name="Freeform 1098"/>
            <p:cNvSpPr>
              <a:spLocks/>
            </p:cNvSpPr>
            <p:nvPr/>
          </p:nvSpPr>
          <p:spPr bwMode="auto">
            <a:xfrm>
              <a:off x="7329488" y="5749925"/>
              <a:ext cx="271462" cy="73025"/>
            </a:xfrm>
            <a:custGeom>
              <a:avLst/>
              <a:gdLst>
                <a:gd name="T0" fmla="*/ 2147483647 w 2532"/>
                <a:gd name="T1" fmla="*/ 0 h 723"/>
                <a:gd name="T2" fmla="*/ 2147483647 w 2532"/>
                <a:gd name="T3" fmla="*/ 0 h 723"/>
                <a:gd name="T4" fmla="*/ 2147483647 w 2532"/>
                <a:gd name="T5" fmla="*/ 2147483647 h 723"/>
                <a:gd name="T6" fmla="*/ 2147483647 w 2532"/>
                <a:gd name="T7" fmla="*/ 2147483647 h 723"/>
                <a:gd name="T8" fmla="*/ 0 w 2532"/>
                <a:gd name="T9" fmla="*/ 2147483647 h 723"/>
                <a:gd name="T10" fmla="*/ 2147483647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627" name="Freeform 1099"/>
            <p:cNvSpPr>
              <a:spLocks/>
            </p:cNvSpPr>
            <p:nvPr/>
          </p:nvSpPr>
          <p:spPr bwMode="auto">
            <a:xfrm>
              <a:off x="7331075" y="5735638"/>
              <a:ext cx="1588" cy="15875"/>
            </a:xfrm>
            <a:custGeom>
              <a:avLst/>
              <a:gdLst>
                <a:gd name="T0" fmla="*/ 2147483647 w 26"/>
                <a:gd name="T1" fmla="*/ 2147483647 h 147"/>
                <a:gd name="T2" fmla="*/ 2147483647 w 26"/>
                <a:gd name="T3" fmla="*/ 2147483647 h 147"/>
                <a:gd name="T4" fmla="*/ 0 w 26"/>
                <a:gd name="T5" fmla="*/ 2147483647 h 147"/>
                <a:gd name="T6" fmla="*/ 2147483647 w 26"/>
                <a:gd name="T7" fmla="*/ 0 h 147"/>
                <a:gd name="T8" fmla="*/ 2147483647 w 26"/>
                <a:gd name="T9" fmla="*/ 2147483647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628" name="Freeform 1100"/>
            <p:cNvSpPr>
              <a:spLocks/>
            </p:cNvSpPr>
            <p:nvPr/>
          </p:nvSpPr>
          <p:spPr bwMode="auto">
            <a:xfrm>
              <a:off x="7331075" y="5675313"/>
              <a:ext cx="125413" cy="61912"/>
            </a:xfrm>
            <a:custGeom>
              <a:avLst/>
              <a:gdLst>
                <a:gd name="T0" fmla="*/ 2147483647 w 1176"/>
                <a:gd name="T1" fmla="*/ 0 h 606"/>
                <a:gd name="T2" fmla="*/ 0 w 1176"/>
                <a:gd name="T3" fmla="*/ 2147483647 h 606"/>
                <a:gd name="T4" fmla="*/ 2147483647 w 1176"/>
                <a:gd name="T5" fmla="*/ 2147483647 h 606"/>
                <a:gd name="T6" fmla="*/ 2147483647 w 1176"/>
                <a:gd name="T7" fmla="*/ 2147483647 h 606"/>
                <a:gd name="T8" fmla="*/ 2147483647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629" name="Freeform 1101"/>
            <p:cNvSpPr>
              <a:spLocks/>
            </p:cNvSpPr>
            <p:nvPr/>
          </p:nvSpPr>
          <p:spPr bwMode="auto">
            <a:xfrm>
              <a:off x="7339013" y="5738813"/>
              <a:ext cx="257175" cy="71437"/>
            </a:xfrm>
            <a:custGeom>
              <a:avLst/>
              <a:gdLst>
                <a:gd name="T0" fmla="*/ 2147483647 w 2532"/>
                <a:gd name="T1" fmla="*/ 0 h 723"/>
                <a:gd name="T2" fmla="*/ 2147483647 w 2532"/>
                <a:gd name="T3" fmla="*/ 0 h 723"/>
                <a:gd name="T4" fmla="*/ 2147483647 w 2532"/>
                <a:gd name="T5" fmla="*/ 2147483647 h 723"/>
                <a:gd name="T6" fmla="*/ 2147483647 w 2532"/>
                <a:gd name="T7" fmla="*/ 2147483647 h 723"/>
                <a:gd name="T8" fmla="*/ 0 w 2532"/>
                <a:gd name="T9" fmla="*/ 2147483647 h 723"/>
                <a:gd name="T10" fmla="*/ 2147483647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630" name="Freeform 1102"/>
            <p:cNvSpPr>
              <a:spLocks/>
            </p:cNvSpPr>
            <p:nvPr/>
          </p:nvSpPr>
          <p:spPr bwMode="auto">
            <a:xfrm flipV="1">
              <a:off x="7596188" y="5734050"/>
              <a:ext cx="104775" cy="74613"/>
            </a:xfrm>
            <a:custGeom>
              <a:avLst/>
              <a:gdLst>
                <a:gd name="T0" fmla="*/ 2147483647 w 2532"/>
                <a:gd name="T1" fmla="*/ 0 h 723"/>
                <a:gd name="T2" fmla="*/ 2147483647 w 2532"/>
                <a:gd name="T3" fmla="*/ 0 h 723"/>
                <a:gd name="T4" fmla="*/ 2147483647 w 2532"/>
                <a:gd name="T5" fmla="*/ 2147483647 h 723"/>
                <a:gd name="T6" fmla="*/ 2147483647 w 2532"/>
                <a:gd name="T7" fmla="*/ 2147483647 h 723"/>
                <a:gd name="T8" fmla="*/ 0 w 2532"/>
                <a:gd name="T9" fmla="*/ 2147483647 h 723"/>
                <a:gd name="T10" fmla="*/ 2147483647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grpSp>
          <p:nvGrpSpPr>
            <p:cNvPr id="21631" name="Group 1103"/>
            <p:cNvGrpSpPr>
              <a:grpSpLocks/>
            </p:cNvGrpSpPr>
            <p:nvPr/>
          </p:nvGrpSpPr>
          <p:grpSpPr bwMode="auto">
            <a:xfrm>
              <a:off x="6351588" y="2493963"/>
              <a:ext cx="390525" cy="169862"/>
              <a:chOff x="4650" y="1129"/>
              <a:chExt cx="246" cy="95"/>
            </a:xfrm>
          </p:grpSpPr>
          <p:sp>
            <p:nvSpPr>
              <p:cNvPr id="21932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933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934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1935" name="Group 1107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1938" name="Freeform 110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1939" name="Freeform 110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1936" name="Line 1110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937" name="Line 1111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21632" name="Group 1112"/>
            <p:cNvGrpSpPr>
              <a:grpSpLocks/>
            </p:cNvGrpSpPr>
            <p:nvPr/>
          </p:nvGrpSpPr>
          <p:grpSpPr bwMode="auto">
            <a:xfrm>
              <a:off x="6051550" y="3641725"/>
              <a:ext cx="390525" cy="169863"/>
              <a:chOff x="4650" y="1129"/>
              <a:chExt cx="246" cy="95"/>
            </a:xfrm>
          </p:grpSpPr>
          <p:sp>
            <p:nvSpPr>
              <p:cNvPr id="21924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925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926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1927" name="Group 1116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1930" name="Freeform 1117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1931" name="Freeform 1118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1928" name="Line 1119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929" name="Line 1120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21633" name="Group 1121"/>
            <p:cNvGrpSpPr>
              <a:grpSpLocks/>
            </p:cNvGrpSpPr>
            <p:nvPr/>
          </p:nvGrpSpPr>
          <p:grpSpPr bwMode="auto">
            <a:xfrm>
              <a:off x="6248400" y="4852988"/>
              <a:ext cx="617538" cy="247650"/>
              <a:chOff x="2356" y="1300"/>
              <a:chExt cx="555" cy="194"/>
            </a:xfrm>
          </p:grpSpPr>
          <p:sp>
            <p:nvSpPr>
              <p:cNvPr id="21916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917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918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1919" name="Group 1125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21922" name="Freeform 1126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1923" name="Freeform 1127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1920" name="Line 1128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921" name="Line 1129"/>
              <p:cNvSpPr>
                <a:spLocks noChangeShapeType="1"/>
              </p:cNvSpPr>
              <p:nvPr/>
            </p:nvSpPr>
            <p:spPr bwMode="auto">
              <a:xfrm>
                <a:off x="2907" y="1363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21634" name="Group 1130"/>
            <p:cNvGrpSpPr>
              <a:grpSpLocks/>
            </p:cNvGrpSpPr>
            <p:nvPr/>
          </p:nvGrpSpPr>
          <p:grpSpPr bwMode="auto">
            <a:xfrm>
              <a:off x="6969125" y="4510088"/>
              <a:ext cx="617538" cy="247650"/>
              <a:chOff x="2356" y="1300"/>
              <a:chExt cx="555" cy="194"/>
            </a:xfrm>
          </p:grpSpPr>
          <p:sp>
            <p:nvSpPr>
              <p:cNvPr id="21908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909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910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1911" name="Group 1134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21914" name="Freeform 1135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1915" name="Freeform 1136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1912" name="Line 1137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913" name="Line 1138"/>
              <p:cNvSpPr>
                <a:spLocks noChangeShapeType="1"/>
              </p:cNvSpPr>
              <p:nvPr/>
            </p:nvSpPr>
            <p:spPr bwMode="auto">
              <a:xfrm>
                <a:off x="2907" y="1363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21635" name="Group 1139"/>
            <p:cNvGrpSpPr>
              <a:grpSpLocks/>
            </p:cNvGrpSpPr>
            <p:nvPr/>
          </p:nvGrpSpPr>
          <p:grpSpPr bwMode="auto">
            <a:xfrm>
              <a:off x="7585075" y="4811713"/>
              <a:ext cx="617538" cy="247650"/>
              <a:chOff x="2356" y="1300"/>
              <a:chExt cx="555" cy="194"/>
            </a:xfrm>
          </p:grpSpPr>
          <p:sp>
            <p:nvSpPr>
              <p:cNvPr id="21900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901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902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1903" name="Group 1143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21906" name="Freeform 1144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1907" name="Freeform 1145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1904" name="Line 1146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905" name="Line 1147"/>
              <p:cNvSpPr>
                <a:spLocks noChangeShapeType="1"/>
              </p:cNvSpPr>
              <p:nvPr/>
            </p:nvSpPr>
            <p:spPr bwMode="auto">
              <a:xfrm>
                <a:off x="2907" y="1363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21636" name="Group 3"/>
            <p:cNvGrpSpPr>
              <a:grpSpLocks/>
            </p:cNvGrpSpPr>
            <p:nvPr/>
          </p:nvGrpSpPr>
          <p:grpSpPr bwMode="auto">
            <a:xfrm>
              <a:off x="5964238" y="3135313"/>
              <a:ext cx="314325" cy="334962"/>
              <a:chOff x="5974579" y="3105349"/>
              <a:chExt cx="347997" cy="396620"/>
            </a:xfrm>
          </p:grpSpPr>
          <p:pic>
            <p:nvPicPr>
              <p:cNvPr id="21898" name="Picture 555" descr="fridge2.png"/>
              <p:cNvPicPr>
                <a:picLocks noChangeAspect="1"/>
              </p:cNvPicPr>
              <p:nvPr/>
            </p:nvPicPr>
            <p:blipFill>
              <a:blip r:embed="rId2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74343" y="3164942"/>
                <a:ext cx="189578" cy="3370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1899" name="Picture 1115" descr="antenna_stylized"/>
              <p:cNvPicPr>
                <a:picLocks noChangeAspect="1" noChangeArrowheads="1"/>
              </p:cNvPicPr>
              <p:nvPr/>
            </p:nvPicPr>
            <p:blipFill>
              <a:blip r:embed="rId2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74579" y="3105349"/>
                <a:ext cx="347997" cy="1675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21637" name="Picture 603" descr="car_icon_small"/>
            <p:cNvPicPr>
              <a:picLocks noChangeAspect="1" noChangeArrowheads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73813" y="1744663"/>
              <a:ext cx="849312" cy="168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638" name="Picture 814" descr="light2.png"/>
            <p:cNvPicPr>
              <a:picLocks noChangeAspect="1"/>
            </p:cNvPicPr>
            <p:nvPr/>
          </p:nvPicPr>
          <p:blipFill>
            <a:blip r:embed="rId2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6707188" y="2019300"/>
              <a:ext cx="92075" cy="406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639" name="Picture 1017" descr="antenna_stylized"/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11925" y="1946275"/>
              <a:ext cx="531813" cy="2238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640" name="Picture 1017" descr="antenna_stylized"/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86538" y="1685925"/>
              <a:ext cx="530225" cy="2238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21641" name="Group 347"/>
            <p:cNvGrpSpPr>
              <a:grpSpLocks/>
            </p:cNvGrpSpPr>
            <p:nvPr/>
          </p:nvGrpSpPr>
          <p:grpSpPr bwMode="auto">
            <a:xfrm>
              <a:off x="6220922" y="4838544"/>
              <a:ext cx="660165" cy="269566"/>
              <a:chOff x="1871277" y="1576300"/>
              <a:chExt cx="1128371" cy="437861"/>
            </a:xfrm>
          </p:grpSpPr>
          <p:sp>
            <p:nvSpPr>
              <p:cNvPr id="829" name="Oval 828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830" name="Rectangle 829"/>
              <p:cNvSpPr/>
              <p:nvPr/>
            </p:nvSpPr>
            <p:spPr bwMode="auto">
              <a:xfrm>
                <a:off x="1872116" y="1739006"/>
                <a:ext cx="1128773" cy="116036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831" name="Oval 830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832" name="Freeform 831"/>
              <p:cNvSpPr/>
              <p:nvPr/>
            </p:nvSpPr>
            <p:spPr bwMode="auto">
              <a:xfrm>
                <a:off x="2159736" y="1674540"/>
                <a:ext cx="548106" cy="159874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833" name="Freeform 832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834" name="Freeform 833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835" name="Freeform 834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836" name="Straight Connector 835"/>
              <p:cNvCxnSpPr>
                <a:cxnSpLocks noChangeShapeType="1"/>
                <a:endCxn id="831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37" name="Straight Connector 836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1642" name="Group 347"/>
            <p:cNvGrpSpPr>
              <a:grpSpLocks/>
            </p:cNvGrpSpPr>
            <p:nvPr/>
          </p:nvGrpSpPr>
          <p:grpSpPr bwMode="auto">
            <a:xfrm>
              <a:off x="6933466" y="4503243"/>
              <a:ext cx="660165" cy="269566"/>
              <a:chOff x="1871277" y="1576300"/>
              <a:chExt cx="1128371" cy="437861"/>
            </a:xfrm>
          </p:grpSpPr>
          <p:sp>
            <p:nvSpPr>
              <p:cNvPr id="820" name="Oval 819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821" name="Rectangle 820"/>
              <p:cNvSpPr/>
              <p:nvPr/>
            </p:nvSpPr>
            <p:spPr bwMode="auto">
              <a:xfrm>
                <a:off x="1872532" y="1739555"/>
                <a:ext cx="1126060" cy="116038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822" name="Oval 821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823" name="Freeform 822"/>
              <p:cNvSpPr/>
              <p:nvPr/>
            </p:nvSpPr>
            <p:spPr bwMode="auto">
              <a:xfrm>
                <a:off x="2160152" y="1672512"/>
                <a:ext cx="548106" cy="162453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824" name="Freeform 823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825" name="Freeform 824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826" name="Freeform 825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827" name="Straight Connector 826"/>
              <p:cNvCxnSpPr>
                <a:cxnSpLocks noChangeShapeType="1"/>
                <a:endCxn id="822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28" name="Straight Connector 827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1643" name="Group 347"/>
            <p:cNvGrpSpPr>
              <a:grpSpLocks/>
            </p:cNvGrpSpPr>
            <p:nvPr/>
          </p:nvGrpSpPr>
          <p:grpSpPr bwMode="auto">
            <a:xfrm>
              <a:off x="7563920" y="4800505"/>
              <a:ext cx="660165" cy="269566"/>
              <a:chOff x="1871277" y="1576300"/>
              <a:chExt cx="1128371" cy="437861"/>
            </a:xfrm>
          </p:grpSpPr>
          <p:sp>
            <p:nvSpPr>
              <p:cNvPr id="811" name="Oval 810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812" name="Rectangle 811"/>
              <p:cNvSpPr/>
              <p:nvPr/>
            </p:nvSpPr>
            <p:spPr bwMode="auto">
              <a:xfrm>
                <a:off x="1872162" y="1738907"/>
                <a:ext cx="1128773" cy="116036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813" name="Oval 812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814" name="Freeform 813"/>
              <p:cNvSpPr/>
              <p:nvPr/>
            </p:nvSpPr>
            <p:spPr bwMode="auto">
              <a:xfrm>
                <a:off x="2159782" y="1674441"/>
                <a:ext cx="548106" cy="159874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815" name="Freeform 814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816" name="Freeform 815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817" name="Freeform 816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818" name="Straight Connector 817"/>
              <p:cNvCxnSpPr>
                <a:cxnSpLocks noChangeShapeType="1"/>
                <a:endCxn id="813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19" name="Straight Connector 818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1644" name="Group 347"/>
            <p:cNvGrpSpPr>
              <a:grpSpLocks/>
            </p:cNvGrpSpPr>
            <p:nvPr/>
          </p:nvGrpSpPr>
          <p:grpSpPr bwMode="auto">
            <a:xfrm>
              <a:off x="6050373" y="3620176"/>
              <a:ext cx="425094" cy="228319"/>
              <a:chOff x="1871277" y="1576300"/>
              <a:chExt cx="1128371" cy="437861"/>
            </a:xfrm>
          </p:grpSpPr>
          <p:sp>
            <p:nvSpPr>
              <p:cNvPr id="802" name="Oval 801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803" name="Rectangle 802"/>
              <p:cNvSpPr/>
              <p:nvPr/>
            </p:nvSpPr>
            <p:spPr bwMode="auto">
              <a:xfrm>
                <a:off x="1870189" y="1739404"/>
                <a:ext cx="1129316" cy="115689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804" name="Oval 803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805" name="Freeform 804"/>
              <p:cNvSpPr/>
              <p:nvPr/>
            </p:nvSpPr>
            <p:spPr bwMode="auto">
              <a:xfrm>
                <a:off x="2160944" y="1672426"/>
                <a:ext cx="547803" cy="161356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806" name="Freeform 805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807" name="Freeform 806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808" name="Freeform 807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809" name="Straight Connector 808"/>
              <p:cNvCxnSpPr>
                <a:cxnSpLocks noChangeShapeType="1"/>
                <a:endCxn id="804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10" name="Straight Connector 809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1645" name="Group 347"/>
            <p:cNvGrpSpPr>
              <a:grpSpLocks/>
            </p:cNvGrpSpPr>
            <p:nvPr/>
          </p:nvGrpSpPr>
          <p:grpSpPr bwMode="auto">
            <a:xfrm>
              <a:off x="6347637" y="2481965"/>
              <a:ext cx="403071" cy="202807"/>
              <a:chOff x="1871277" y="1576300"/>
              <a:chExt cx="1128371" cy="437861"/>
            </a:xfrm>
          </p:grpSpPr>
          <p:sp>
            <p:nvSpPr>
              <p:cNvPr id="793" name="Oval 792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794" name="Rectangle 793"/>
              <p:cNvSpPr/>
              <p:nvPr/>
            </p:nvSpPr>
            <p:spPr bwMode="auto">
              <a:xfrm>
                <a:off x="1873449" y="1739300"/>
                <a:ext cx="1124357" cy="116532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795" name="Oval 794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796" name="Freeform 795"/>
              <p:cNvSpPr/>
              <p:nvPr/>
            </p:nvSpPr>
            <p:spPr bwMode="auto">
              <a:xfrm>
                <a:off x="2162315" y="1670752"/>
                <a:ext cx="546626" cy="161088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797" name="Freeform 796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798" name="Freeform 797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799" name="Freeform 798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800" name="Straight Connector 799"/>
              <p:cNvCxnSpPr>
                <a:cxnSpLocks noChangeShapeType="1"/>
                <a:endCxn id="795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01" name="Straight Connector 800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1646" name="Group 589"/>
            <p:cNvGrpSpPr>
              <a:grpSpLocks/>
            </p:cNvGrpSpPr>
            <p:nvPr/>
          </p:nvGrpSpPr>
          <p:grpSpPr bwMode="auto">
            <a:xfrm>
              <a:off x="7678804" y="2388750"/>
              <a:ext cx="418211" cy="189727"/>
              <a:chOff x="7913987" y="1515773"/>
              <a:chExt cx="625138" cy="276534"/>
            </a:xfrm>
          </p:grpSpPr>
          <p:sp>
            <p:nvSpPr>
              <p:cNvPr id="784" name="Oval 783"/>
              <p:cNvSpPr>
                <a:spLocks noChangeArrowheads="1"/>
              </p:cNvSpPr>
              <p:nvPr/>
            </p:nvSpPr>
            <p:spPr bwMode="auto">
              <a:xfrm flipV="1">
                <a:off x="7915743" y="1593920"/>
                <a:ext cx="623382" cy="198387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785" name="Rectangle 784"/>
              <p:cNvSpPr/>
              <p:nvPr/>
            </p:nvSpPr>
            <p:spPr bwMode="auto">
              <a:xfrm>
                <a:off x="7913888" y="1622848"/>
                <a:ext cx="624093" cy="71728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786" name="Oval 785"/>
              <p:cNvSpPr>
                <a:spLocks noChangeArrowheads="1"/>
              </p:cNvSpPr>
              <p:nvPr/>
            </p:nvSpPr>
            <p:spPr bwMode="auto">
              <a:xfrm flipV="1">
                <a:off x="7914388" y="1515773"/>
                <a:ext cx="623381" cy="198387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787" name="Freeform 786"/>
              <p:cNvSpPr/>
              <p:nvPr/>
            </p:nvSpPr>
            <p:spPr bwMode="auto">
              <a:xfrm>
                <a:off x="8072877" y="1581199"/>
                <a:ext cx="303742" cy="99494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788" name="Freeform 787"/>
              <p:cNvSpPr>
                <a:spLocks/>
              </p:cNvSpPr>
              <p:nvPr/>
            </p:nvSpPr>
            <p:spPr bwMode="auto">
              <a:xfrm>
                <a:off x="8042174" y="1555712"/>
                <a:ext cx="367006" cy="69068"/>
              </a:xfrm>
              <a:custGeom>
                <a:avLst/>
                <a:gdLst>
                  <a:gd name="T0" fmla="*/ 0 w 3723451"/>
                  <a:gd name="T1" fmla="*/ 16897 h 932950"/>
                  <a:gd name="T2" fmla="*/ 64577 w 3723451"/>
                  <a:gd name="T3" fmla="*/ 199 h 932950"/>
                  <a:gd name="T4" fmla="*/ 182917 w 3723451"/>
                  <a:gd name="T5" fmla="*/ 38538 h 932950"/>
                  <a:gd name="T6" fmla="*/ 295814 w 3723451"/>
                  <a:gd name="T7" fmla="*/ 0 h 932950"/>
                  <a:gd name="T8" fmla="*/ 367006 w 3723451"/>
                  <a:gd name="T9" fmla="*/ 15336 h 932950"/>
                  <a:gd name="T10" fmla="*/ 314039 w 3723451"/>
                  <a:gd name="T11" fmla="*/ 34193 h 932950"/>
                  <a:gd name="T12" fmla="*/ 296986 w 3723451"/>
                  <a:gd name="T13" fmla="*/ 29109 h 932950"/>
                  <a:gd name="T14" fmla="*/ 184996 w 3723451"/>
                  <a:gd name="T15" fmla="*/ 69068 h 932950"/>
                  <a:gd name="T16" fmla="*/ 70141 w 3723451"/>
                  <a:gd name="T17" fmla="*/ 30579 h 932950"/>
                  <a:gd name="T18" fmla="*/ 51571 w 3723451"/>
                  <a:gd name="T19" fmla="*/ 34733 h 932950"/>
                  <a:gd name="T20" fmla="*/ 0 w 3723451"/>
                  <a:gd name="T21" fmla="*/ 1689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789" name="Freeform 788"/>
              <p:cNvSpPr>
                <a:spLocks/>
              </p:cNvSpPr>
              <p:nvPr/>
            </p:nvSpPr>
            <p:spPr bwMode="auto">
              <a:xfrm>
                <a:off x="8282748" y="1614494"/>
                <a:ext cx="135212" cy="60251"/>
              </a:xfrm>
              <a:custGeom>
                <a:avLst/>
                <a:gdLst>
                  <a:gd name="T0" fmla="*/ 0 w 1366596"/>
                  <a:gd name="T1" fmla="*/ 0 h 809868"/>
                  <a:gd name="T2" fmla="*/ 135212 w 1366596"/>
                  <a:gd name="T3" fmla="*/ 46558 h 809868"/>
                  <a:gd name="T4" fmla="*/ 85589 w 1366596"/>
                  <a:gd name="T5" fmla="*/ 60251 h 809868"/>
                  <a:gd name="T6" fmla="*/ 455 w 1366596"/>
                  <a:gd name="T7" fmla="*/ 3183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790" name="Freeform 789"/>
              <p:cNvSpPr>
                <a:spLocks/>
              </p:cNvSpPr>
              <p:nvPr/>
            </p:nvSpPr>
            <p:spPr bwMode="auto">
              <a:xfrm>
                <a:off x="8035150" y="1615964"/>
                <a:ext cx="133456" cy="60250"/>
              </a:xfrm>
              <a:custGeom>
                <a:avLst/>
                <a:gdLst>
                  <a:gd name="T0" fmla="*/ 131634 w 1348191"/>
                  <a:gd name="T1" fmla="*/ 0 h 791462"/>
                  <a:gd name="T2" fmla="*/ 133456 w 1348191"/>
                  <a:gd name="T3" fmla="*/ 29074 h 791462"/>
                  <a:gd name="T4" fmla="*/ 48281 w 1348191"/>
                  <a:gd name="T5" fmla="*/ 60250 h 791462"/>
                  <a:gd name="T6" fmla="*/ 0 w 1348191"/>
                  <a:gd name="T7" fmla="*/ 46589 h 791462"/>
                  <a:gd name="T8" fmla="*/ 13163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791" name="Straight Connector 790"/>
              <p:cNvCxnSpPr>
                <a:cxnSpLocks noChangeShapeType="1"/>
                <a:endCxn id="786" idx="2"/>
              </p:cNvCxnSpPr>
              <p:nvPr/>
            </p:nvCxnSpPr>
            <p:spPr bwMode="auto">
              <a:xfrm flipH="1" flipV="1">
                <a:off x="7914388" y="1615701"/>
                <a:ext cx="1756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792" name="Straight Connector 791"/>
              <p:cNvCxnSpPr>
                <a:cxnSpLocks noChangeShapeType="1"/>
              </p:cNvCxnSpPr>
              <p:nvPr/>
            </p:nvCxnSpPr>
            <p:spPr bwMode="auto">
              <a:xfrm flipH="1" flipV="1">
                <a:off x="8537368" y="1618903"/>
                <a:ext cx="1757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1647" name="Group 590"/>
            <p:cNvGrpSpPr>
              <a:grpSpLocks/>
            </p:cNvGrpSpPr>
            <p:nvPr/>
          </p:nvGrpSpPr>
          <p:grpSpPr bwMode="auto">
            <a:xfrm>
              <a:off x="7187343" y="2485248"/>
              <a:ext cx="418211" cy="189727"/>
              <a:chOff x="7913987" y="1515773"/>
              <a:chExt cx="625138" cy="276534"/>
            </a:xfrm>
          </p:grpSpPr>
          <p:sp>
            <p:nvSpPr>
              <p:cNvPr id="775" name="Oval 774"/>
              <p:cNvSpPr>
                <a:spLocks noChangeArrowheads="1"/>
              </p:cNvSpPr>
              <p:nvPr/>
            </p:nvSpPr>
            <p:spPr bwMode="auto">
              <a:xfrm flipV="1">
                <a:off x="7915743" y="1593920"/>
                <a:ext cx="623382" cy="198387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776" name="Rectangle 775"/>
              <p:cNvSpPr/>
              <p:nvPr/>
            </p:nvSpPr>
            <p:spPr bwMode="auto">
              <a:xfrm>
                <a:off x="7912896" y="1623342"/>
                <a:ext cx="626467" cy="71730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777" name="Oval 776"/>
              <p:cNvSpPr>
                <a:spLocks noChangeArrowheads="1"/>
              </p:cNvSpPr>
              <p:nvPr/>
            </p:nvSpPr>
            <p:spPr bwMode="auto">
              <a:xfrm flipV="1">
                <a:off x="7914388" y="1515773"/>
                <a:ext cx="623381" cy="198387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778" name="Freeform 777"/>
              <p:cNvSpPr/>
              <p:nvPr/>
            </p:nvSpPr>
            <p:spPr bwMode="auto">
              <a:xfrm>
                <a:off x="8071885" y="1581693"/>
                <a:ext cx="306115" cy="99496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779" name="Freeform 778"/>
              <p:cNvSpPr>
                <a:spLocks/>
              </p:cNvSpPr>
              <p:nvPr/>
            </p:nvSpPr>
            <p:spPr bwMode="auto">
              <a:xfrm>
                <a:off x="8042174" y="1555712"/>
                <a:ext cx="367006" cy="69068"/>
              </a:xfrm>
              <a:custGeom>
                <a:avLst/>
                <a:gdLst>
                  <a:gd name="T0" fmla="*/ 0 w 3723451"/>
                  <a:gd name="T1" fmla="*/ 16897 h 932950"/>
                  <a:gd name="T2" fmla="*/ 64577 w 3723451"/>
                  <a:gd name="T3" fmla="*/ 199 h 932950"/>
                  <a:gd name="T4" fmla="*/ 182917 w 3723451"/>
                  <a:gd name="T5" fmla="*/ 38538 h 932950"/>
                  <a:gd name="T6" fmla="*/ 295814 w 3723451"/>
                  <a:gd name="T7" fmla="*/ 0 h 932950"/>
                  <a:gd name="T8" fmla="*/ 367006 w 3723451"/>
                  <a:gd name="T9" fmla="*/ 15336 h 932950"/>
                  <a:gd name="T10" fmla="*/ 314039 w 3723451"/>
                  <a:gd name="T11" fmla="*/ 34193 h 932950"/>
                  <a:gd name="T12" fmla="*/ 296986 w 3723451"/>
                  <a:gd name="T13" fmla="*/ 29109 h 932950"/>
                  <a:gd name="T14" fmla="*/ 184996 w 3723451"/>
                  <a:gd name="T15" fmla="*/ 69068 h 932950"/>
                  <a:gd name="T16" fmla="*/ 70141 w 3723451"/>
                  <a:gd name="T17" fmla="*/ 30579 h 932950"/>
                  <a:gd name="T18" fmla="*/ 51571 w 3723451"/>
                  <a:gd name="T19" fmla="*/ 34733 h 932950"/>
                  <a:gd name="T20" fmla="*/ 0 w 3723451"/>
                  <a:gd name="T21" fmla="*/ 1689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780" name="Freeform 779"/>
              <p:cNvSpPr>
                <a:spLocks/>
              </p:cNvSpPr>
              <p:nvPr/>
            </p:nvSpPr>
            <p:spPr bwMode="auto">
              <a:xfrm>
                <a:off x="8282748" y="1614494"/>
                <a:ext cx="135212" cy="60251"/>
              </a:xfrm>
              <a:custGeom>
                <a:avLst/>
                <a:gdLst>
                  <a:gd name="T0" fmla="*/ 0 w 1366596"/>
                  <a:gd name="T1" fmla="*/ 0 h 809868"/>
                  <a:gd name="T2" fmla="*/ 135212 w 1366596"/>
                  <a:gd name="T3" fmla="*/ 46558 h 809868"/>
                  <a:gd name="T4" fmla="*/ 85589 w 1366596"/>
                  <a:gd name="T5" fmla="*/ 60251 h 809868"/>
                  <a:gd name="T6" fmla="*/ 455 w 1366596"/>
                  <a:gd name="T7" fmla="*/ 3183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781" name="Freeform 780"/>
              <p:cNvSpPr>
                <a:spLocks/>
              </p:cNvSpPr>
              <p:nvPr/>
            </p:nvSpPr>
            <p:spPr bwMode="auto">
              <a:xfrm>
                <a:off x="8035150" y="1615964"/>
                <a:ext cx="133456" cy="60250"/>
              </a:xfrm>
              <a:custGeom>
                <a:avLst/>
                <a:gdLst>
                  <a:gd name="T0" fmla="*/ 131634 w 1348191"/>
                  <a:gd name="T1" fmla="*/ 0 h 791462"/>
                  <a:gd name="T2" fmla="*/ 133456 w 1348191"/>
                  <a:gd name="T3" fmla="*/ 29074 h 791462"/>
                  <a:gd name="T4" fmla="*/ 48281 w 1348191"/>
                  <a:gd name="T5" fmla="*/ 60250 h 791462"/>
                  <a:gd name="T6" fmla="*/ 0 w 1348191"/>
                  <a:gd name="T7" fmla="*/ 46589 h 791462"/>
                  <a:gd name="T8" fmla="*/ 13163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782" name="Straight Connector 781"/>
              <p:cNvCxnSpPr>
                <a:cxnSpLocks noChangeShapeType="1"/>
                <a:endCxn id="777" idx="2"/>
              </p:cNvCxnSpPr>
              <p:nvPr/>
            </p:nvCxnSpPr>
            <p:spPr bwMode="auto">
              <a:xfrm flipH="1" flipV="1">
                <a:off x="7914388" y="1615701"/>
                <a:ext cx="1756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783" name="Straight Connector 782"/>
              <p:cNvCxnSpPr>
                <a:cxnSpLocks noChangeShapeType="1"/>
              </p:cNvCxnSpPr>
              <p:nvPr/>
            </p:nvCxnSpPr>
            <p:spPr bwMode="auto">
              <a:xfrm flipH="1" flipV="1">
                <a:off x="8537368" y="1618903"/>
                <a:ext cx="1757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1648" name="Group 591"/>
            <p:cNvGrpSpPr>
              <a:grpSpLocks/>
            </p:cNvGrpSpPr>
            <p:nvPr/>
          </p:nvGrpSpPr>
          <p:grpSpPr bwMode="auto">
            <a:xfrm>
              <a:off x="7195275" y="2751878"/>
              <a:ext cx="418211" cy="189727"/>
              <a:chOff x="7913987" y="1515773"/>
              <a:chExt cx="625138" cy="276534"/>
            </a:xfrm>
          </p:grpSpPr>
          <p:sp>
            <p:nvSpPr>
              <p:cNvPr id="766" name="Oval 765"/>
              <p:cNvSpPr>
                <a:spLocks noChangeArrowheads="1"/>
              </p:cNvSpPr>
              <p:nvPr/>
            </p:nvSpPr>
            <p:spPr bwMode="auto">
              <a:xfrm flipV="1">
                <a:off x="7915743" y="1593920"/>
                <a:ext cx="623382" cy="198387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767" name="Rectangle 766"/>
              <p:cNvSpPr/>
              <p:nvPr/>
            </p:nvSpPr>
            <p:spPr bwMode="auto">
              <a:xfrm>
                <a:off x="7912903" y="1621131"/>
                <a:ext cx="626467" cy="71728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768" name="Oval 767"/>
              <p:cNvSpPr>
                <a:spLocks noChangeArrowheads="1"/>
              </p:cNvSpPr>
              <p:nvPr/>
            </p:nvSpPr>
            <p:spPr bwMode="auto">
              <a:xfrm flipV="1">
                <a:off x="7914388" y="1515773"/>
                <a:ext cx="623381" cy="198387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769" name="Freeform 768"/>
              <p:cNvSpPr/>
              <p:nvPr/>
            </p:nvSpPr>
            <p:spPr bwMode="auto">
              <a:xfrm>
                <a:off x="8071894" y="1579482"/>
                <a:ext cx="306114" cy="101809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770" name="Freeform 769"/>
              <p:cNvSpPr>
                <a:spLocks/>
              </p:cNvSpPr>
              <p:nvPr/>
            </p:nvSpPr>
            <p:spPr bwMode="auto">
              <a:xfrm>
                <a:off x="8042174" y="1555712"/>
                <a:ext cx="367006" cy="69068"/>
              </a:xfrm>
              <a:custGeom>
                <a:avLst/>
                <a:gdLst>
                  <a:gd name="T0" fmla="*/ 0 w 3723451"/>
                  <a:gd name="T1" fmla="*/ 16897 h 932950"/>
                  <a:gd name="T2" fmla="*/ 64577 w 3723451"/>
                  <a:gd name="T3" fmla="*/ 199 h 932950"/>
                  <a:gd name="T4" fmla="*/ 182917 w 3723451"/>
                  <a:gd name="T5" fmla="*/ 38538 h 932950"/>
                  <a:gd name="T6" fmla="*/ 295814 w 3723451"/>
                  <a:gd name="T7" fmla="*/ 0 h 932950"/>
                  <a:gd name="T8" fmla="*/ 367006 w 3723451"/>
                  <a:gd name="T9" fmla="*/ 15336 h 932950"/>
                  <a:gd name="T10" fmla="*/ 314039 w 3723451"/>
                  <a:gd name="T11" fmla="*/ 34193 h 932950"/>
                  <a:gd name="T12" fmla="*/ 296986 w 3723451"/>
                  <a:gd name="T13" fmla="*/ 29109 h 932950"/>
                  <a:gd name="T14" fmla="*/ 184996 w 3723451"/>
                  <a:gd name="T15" fmla="*/ 69068 h 932950"/>
                  <a:gd name="T16" fmla="*/ 70141 w 3723451"/>
                  <a:gd name="T17" fmla="*/ 30579 h 932950"/>
                  <a:gd name="T18" fmla="*/ 51571 w 3723451"/>
                  <a:gd name="T19" fmla="*/ 34733 h 932950"/>
                  <a:gd name="T20" fmla="*/ 0 w 3723451"/>
                  <a:gd name="T21" fmla="*/ 1689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771" name="Freeform 770"/>
              <p:cNvSpPr>
                <a:spLocks/>
              </p:cNvSpPr>
              <p:nvPr/>
            </p:nvSpPr>
            <p:spPr bwMode="auto">
              <a:xfrm>
                <a:off x="8282748" y="1614494"/>
                <a:ext cx="135212" cy="60251"/>
              </a:xfrm>
              <a:custGeom>
                <a:avLst/>
                <a:gdLst>
                  <a:gd name="T0" fmla="*/ 0 w 1366596"/>
                  <a:gd name="T1" fmla="*/ 0 h 809868"/>
                  <a:gd name="T2" fmla="*/ 135212 w 1366596"/>
                  <a:gd name="T3" fmla="*/ 46558 h 809868"/>
                  <a:gd name="T4" fmla="*/ 85589 w 1366596"/>
                  <a:gd name="T5" fmla="*/ 60251 h 809868"/>
                  <a:gd name="T6" fmla="*/ 455 w 1366596"/>
                  <a:gd name="T7" fmla="*/ 3183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772" name="Freeform 771"/>
              <p:cNvSpPr>
                <a:spLocks/>
              </p:cNvSpPr>
              <p:nvPr/>
            </p:nvSpPr>
            <p:spPr bwMode="auto">
              <a:xfrm>
                <a:off x="8035150" y="1615964"/>
                <a:ext cx="133456" cy="60250"/>
              </a:xfrm>
              <a:custGeom>
                <a:avLst/>
                <a:gdLst>
                  <a:gd name="T0" fmla="*/ 131634 w 1348191"/>
                  <a:gd name="T1" fmla="*/ 0 h 791462"/>
                  <a:gd name="T2" fmla="*/ 133456 w 1348191"/>
                  <a:gd name="T3" fmla="*/ 29074 h 791462"/>
                  <a:gd name="T4" fmla="*/ 48281 w 1348191"/>
                  <a:gd name="T5" fmla="*/ 60250 h 791462"/>
                  <a:gd name="T6" fmla="*/ 0 w 1348191"/>
                  <a:gd name="T7" fmla="*/ 46589 h 791462"/>
                  <a:gd name="T8" fmla="*/ 13163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773" name="Straight Connector 772"/>
              <p:cNvCxnSpPr>
                <a:cxnSpLocks noChangeShapeType="1"/>
                <a:endCxn id="768" idx="2"/>
              </p:cNvCxnSpPr>
              <p:nvPr/>
            </p:nvCxnSpPr>
            <p:spPr bwMode="auto">
              <a:xfrm flipH="1" flipV="1">
                <a:off x="7914388" y="1615701"/>
                <a:ext cx="1756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774" name="Straight Connector 773"/>
              <p:cNvCxnSpPr>
                <a:cxnSpLocks noChangeShapeType="1"/>
              </p:cNvCxnSpPr>
              <p:nvPr/>
            </p:nvCxnSpPr>
            <p:spPr bwMode="auto">
              <a:xfrm flipH="1" flipV="1">
                <a:off x="8537368" y="1618903"/>
                <a:ext cx="1757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1649" name="Group 592"/>
            <p:cNvGrpSpPr>
              <a:grpSpLocks/>
            </p:cNvGrpSpPr>
            <p:nvPr/>
          </p:nvGrpSpPr>
          <p:grpSpPr bwMode="auto">
            <a:xfrm>
              <a:off x="7088975" y="3633334"/>
              <a:ext cx="418211" cy="189727"/>
              <a:chOff x="7913987" y="1515773"/>
              <a:chExt cx="625138" cy="276534"/>
            </a:xfrm>
          </p:grpSpPr>
          <p:sp>
            <p:nvSpPr>
              <p:cNvPr id="757" name="Oval 756"/>
              <p:cNvSpPr>
                <a:spLocks noChangeArrowheads="1"/>
              </p:cNvSpPr>
              <p:nvPr/>
            </p:nvSpPr>
            <p:spPr bwMode="auto">
              <a:xfrm flipV="1">
                <a:off x="7915743" y="1593920"/>
                <a:ext cx="623382" cy="198387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758" name="Rectangle 757"/>
              <p:cNvSpPr/>
              <p:nvPr/>
            </p:nvSpPr>
            <p:spPr bwMode="auto">
              <a:xfrm>
                <a:off x="7912811" y="1622871"/>
                <a:ext cx="626467" cy="71728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759" name="Oval 758"/>
              <p:cNvSpPr>
                <a:spLocks noChangeArrowheads="1"/>
              </p:cNvSpPr>
              <p:nvPr/>
            </p:nvSpPr>
            <p:spPr bwMode="auto">
              <a:xfrm flipV="1">
                <a:off x="7914388" y="1515773"/>
                <a:ext cx="623381" cy="198387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760" name="Freeform 759"/>
              <p:cNvSpPr/>
              <p:nvPr/>
            </p:nvSpPr>
            <p:spPr bwMode="auto">
              <a:xfrm>
                <a:off x="8071800" y="1581222"/>
                <a:ext cx="306115" cy="99494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761" name="Freeform 760"/>
              <p:cNvSpPr>
                <a:spLocks/>
              </p:cNvSpPr>
              <p:nvPr/>
            </p:nvSpPr>
            <p:spPr bwMode="auto">
              <a:xfrm>
                <a:off x="8042174" y="1555712"/>
                <a:ext cx="367006" cy="69068"/>
              </a:xfrm>
              <a:custGeom>
                <a:avLst/>
                <a:gdLst>
                  <a:gd name="T0" fmla="*/ 0 w 3723451"/>
                  <a:gd name="T1" fmla="*/ 16897 h 932950"/>
                  <a:gd name="T2" fmla="*/ 64577 w 3723451"/>
                  <a:gd name="T3" fmla="*/ 199 h 932950"/>
                  <a:gd name="T4" fmla="*/ 182917 w 3723451"/>
                  <a:gd name="T5" fmla="*/ 38538 h 932950"/>
                  <a:gd name="T6" fmla="*/ 295814 w 3723451"/>
                  <a:gd name="T7" fmla="*/ 0 h 932950"/>
                  <a:gd name="T8" fmla="*/ 367006 w 3723451"/>
                  <a:gd name="T9" fmla="*/ 15336 h 932950"/>
                  <a:gd name="T10" fmla="*/ 314039 w 3723451"/>
                  <a:gd name="T11" fmla="*/ 34193 h 932950"/>
                  <a:gd name="T12" fmla="*/ 296986 w 3723451"/>
                  <a:gd name="T13" fmla="*/ 29109 h 932950"/>
                  <a:gd name="T14" fmla="*/ 184996 w 3723451"/>
                  <a:gd name="T15" fmla="*/ 69068 h 932950"/>
                  <a:gd name="T16" fmla="*/ 70141 w 3723451"/>
                  <a:gd name="T17" fmla="*/ 30579 h 932950"/>
                  <a:gd name="T18" fmla="*/ 51571 w 3723451"/>
                  <a:gd name="T19" fmla="*/ 34733 h 932950"/>
                  <a:gd name="T20" fmla="*/ 0 w 3723451"/>
                  <a:gd name="T21" fmla="*/ 1689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762" name="Freeform 761"/>
              <p:cNvSpPr>
                <a:spLocks/>
              </p:cNvSpPr>
              <p:nvPr/>
            </p:nvSpPr>
            <p:spPr bwMode="auto">
              <a:xfrm>
                <a:off x="8282748" y="1614494"/>
                <a:ext cx="135212" cy="60251"/>
              </a:xfrm>
              <a:custGeom>
                <a:avLst/>
                <a:gdLst>
                  <a:gd name="T0" fmla="*/ 0 w 1366596"/>
                  <a:gd name="T1" fmla="*/ 0 h 809868"/>
                  <a:gd name="T2" fmla="*/ 135212 w 1366596"/>
                  <a:gd name="T3" fmla="*/ 46558 h 809868"/>
                  <a:gd name="T4" fmla="*/ 85589 w 1366596"/>
                  <a:gd name="T5" fmla="*/ 60251 h 809868"/>
                  <a:gd name="T6" fmla="*/ 455 w 1366596"/>
                  <a:gd name="T7" fmla="*/ 3183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763" name="Freeform 762"/>
              <p:cNvSpPr>
                <a:spLocks/>
              </p:cNvSpPr>
              <p:nvPr/>
            </p:nvSpPr>
            <p:spPr bwMode="auto">
              <a:xfrm>
                <a:off x="8035150" y="1615964"/>
                <a:ext cx="133456" cy="60250"/>
              </a:xfrm>
              <a:custGeom>
                <a:avLst/>
                <a:gdLst>
                  <a:gd name="T0" fmla="*/ 131634 w 1348191"/>
                  <a:gd name="T1" fmla="*/ 0 h 791462"/>
                  <a:gd name="T2" fmla="*/ 133456 w 1348191"/>
                  <a:gd name="T3" fmla="*/ 29074 h 791462"/>
                  <a:gd name="T4" fmla="*/ 48281 w 1348191"/>
                  <a:gd name="T5" fmla="*/ 60250 h 791462"/>
                  <a:gd name="T6" fmla="*/ 0 w 1348191"/>
                  <a:gd name="T7" fmla="*/ 46589 h 791462"/>
                  <a:gd name="T8" fmla="*/ 13163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764" name="Straight Connector 763"/>
              <p:cNvCxnSpPr>
                <a:cxnSpLocks noChangeShapeType="1"/>
                <a:endCxn id="759" idx="2"/>
              </p:cNvCxnSpPr>
              <p:nvPr/>
            </p:nvCxnSpPr>
            <p:spPr bwMode="auto">
              <a:xfrm flipH="1" flipV="1">
                <a:off x="7914388" y="1615701"/>
                <a:ext cx="1756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765" name="Straight Connector 764"/>
              <p:cNvCxnSpPr>
                <a:cxnSpLocks noChangeShapeType="1"/>
              </p:cNvCxnSpPr>
              <p:nvPr/>
            </p:nvCxnSpPr>
            <p:spPr bwMode="auto">
              <a:xfrm flipH="1" flipV="1">
                <a:off x="8537368" y="1618903"/>
                <a:ext cx="1757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1650" name="Group 593"/>
            <p:cNvGrpSpPr>
              <a:grpSpLocks/>
            </p:cNvGrpSpPr>
            <p:nvPr/>
          </p:nvGrpSpPr>
          <p:grpSpPr bwMode="auto">
            <a:xfrm>
              <a:off x="7748699" y="3641266"/>
              <a:ext cx="418211" cy="189727"/>
              <a:chOff x="7913987" y="1515773"/>
              <a:chExt cx="625138" cy="276534"/>
            </a:xfrm>
          </p:grpSpPr>
          <p:sp>
            <p:nvSpPr>
              <p:cNvPr id="748" name="Oval 747"/>
              <p:cNvSpPr>
                <a:spLocks noChangeArrowheads="1"/>
              </p:cNvSpPr>
              <p:nvPr/>
            </p:nvSpPr>
            <p:spPr bwMode="auto">
              <a:xfrm flipV="1">
                <a:off x="7915743" y="1593920"/>
                <a:ext cx="623382" cy="198387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749" name="Rectangle 748"/>
              <p:cNvSpPr/>
              <p:nvPr/>
            </p:nvSpPr>
            <p:spPr bwMode="auto">
              <a:xfrm>
                <a:off x="7913821" y="1622879"/>
                <a:ext cx="626467" cy="71730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750" name="Oval 749"/>
              <p:cNvSpPr>
                <a:spLocks noChangeArrowheads="1"/>
              </p:cNvSpPr>
              <p:nvPr/>
            </p:nvSpPr>
            <p:spPr bwMode="auto">
              <a:xfrm flipV="1">
                <a:off x="7914388" y="1515773"/>
                <a:ext cx="623381" cy="198387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751" name="Freeform 750"/>
              <p:cNvSpPr/>
              <p:nvPr/>
            </p:nvSpPr>
            <p:spPr bwMode="auto">
              <a:xfrm>
                <a:off x="8072810" y="1581230"/>
                <a:ext cx="306115" cy="99496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752" name="Freeform 751"/>
              <p:cNvSpPr>
                <a:spLocks/>
              </p:cNvSpPr>
              <p:nvPr/>
            </p:nvSpPr>
            <p:spPr bwMode="auto">
              <a:xfrm>
                <a:off x="8042174" y="1555712"/>
                <a:ext cx="367006" cy="69068"/>
              </a:xfrm>
              <a:custGeom>
                <a:avLst/>
                <a:gdLst>
                  <a:gd name="T0" fmla="*/ 0 w 3723451"/>
                  <a:gd name="T1" fmla="*/ 16897 h 932950"/>
                  <a:gd name="T2" fmla="*/ 64577 w 3723451"/>
                  <a:gd name="T3" fmla="*/ 199 h 932950"/>
                  <a:gd name="T4" fmla="*/ 182917 w 3723451"/>
                  <a:gd name="T5" fmla="*/ 38538 h 932950"/>
                  <a:gd name="T6" fmla="*/ 295814 w 3723451"/>
                  <a:gd name="T7" fmla="*/ 0 h 932950"/>
                  <a:gd name="T8" fmla="*/ 367006 w 3723451"/>
                  <a:gd name="T9" fmla="*/ 15336 h 932950"/>
                  <a:gd name="T10" fmla="*/ 314039 w 3723451"/>
                  <a:gd name="T11" fmla="*/ 34193 h 932950"/>
                  <a:gd name="T12" fmla="*/ 296986 w 3723451"/>
                  <a:gd name="T13" fmla="*/ 29109 h 932950"/>
                  <a:gd name="T14" fmla="*/ 184996 w 3723451"/>
                  <a:gd name="T15" fmla="*/ 69068 h 932950"/>
                  <a:gd name="T16" fmla="*/ 70141 w 3723451"/>
                  <a:gd name="T17" fmla="*/ 30579 h 932950"/>
                  <a:gd name="T18" fmla="*/ 51571 w 3723451"/>
                  <a:gd name="T19" fmla="*/ 34733 h 932950"/>
                  <a:gd name="T20" fmla="*/ 0 w 3723451"/>
                  <a:gd name="T21" fmla="*/ 1689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753" name="Freeform 752"/>
              <p:cNvSpPr>
                <a:spLocks/>
              </p:cNvSpPr>
              <p:nvPr/>
            </p:nvSpPr>
            <p:spPr bwMode="auto">
              <a:xfrm>
                <a:off x="8282748" y="1614494"/>
                <a:ext cx="135212" cy="60251"/>
              </a:xfrm>
              <a:custGeom>
                <a:avLst/>
                <a:gdLst>
                  <a:gd name="T0" fmla="*/ 0 w 1366596"/>
                  <a:gd name="T1" fmla="*/ 0 h 809868"/>
                  <a:gd name="T2" fmla="*/ 135212 w 1366596"/>
                  <a:gd name="T3" fmla="*/ 46558 h 809868"/>
                  <a:gd name="T4" fmla="*/ 85589 w 1366596"/>
                  <a:gd name="T5" fmla="*/ 60251 h 809868"/>
                  <a:gd name="T6" fmla="*/ 455 w 1366596"/>
                  <a:gd name="T7" fmla="*/ 3183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754" name="Freeform 753"/>
              <p:cNvSpPr>
                <a:spLocks/>
              </p:cNvSpPr>
              <p:nvPr/>
            </p:nvSpPr>
            <p:spPr bwMode="auto">
              <a:xfrm>
                <a:off x="8035150" y="1615964"/>
                <a:ext cx="133456" cy="60250"/>
              </a:xfrm>
              <a:custGeom>
                <a:avLst/>
                <a:gdLst>
                  <a:gd name="T0" fmla="*/ 131634 w 1348191"/>
                  <a:gd name="T1" fmla="*/ 0 h 791462"/>
                  <a:gd name="T2" fmla="*/ 133456 w 1348191"/>
                  <a:gd name="T3" fmla="*/ 29074 h 791462"/>
                  <a:gd name="T4" fmla="*/ 48281 w 1348191"/>
                  <a:gd name="T5" fmla="*/ 60250 h 791462"/>
                  <a:gd name="T6" fmla="*/ 0 w 1348191"/>
                  <a:gd name="T7" fmla="*/ 46589 h 791462"/>
                  <a:gd name="T8" fmla="*/ 13163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755" name="Straight Connector 754"/>
              <p:cNvCxnSpPr>
                <a:cxnSpLocks noChangeShapeType="1"/>
                <a:endCxn id="750" idx="2"/>
              </p:cNvCxnSpPr>
              <p:nvPr/>
            </p:nvCxnSpPr>
            <p:spPr bwMode="auto">
              <a:xfrm flipH="1" flipV="1">
                <a:off x="7914388" y="1615701"/>
                <a:ext cx="1756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756" name="Straight Connector 755"/>
              <p:cNvCxnSpPr>
                <a:cxnSpLocks noChangeShapeType="1"/>
              </p:cNvCxnSpPr>
              <p:nvPr/>
            </p:nvCxnSpPr>
            <p:spPr bwMode="auto">
              <a:xfrm flipH="1" flipV="1">
                <a:off x="8537368" y="1618903"/>
                <a:ext cx="1757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1651" name="Group 594"/>
            <p:cNvGrpSpPr>
              <a:grpSpLocks/>
            </p:cNvGrpSpPr>
            <p:nvPr/>
          </p:nvGrpSpPr>
          <p:grpSpPr bwMode="auto">
            <a:xfrm>
              <a:off x="7440813" y="3924693"/>
              <a:ext cx="418211" cy="189727"/>
              <a:chOff x="7913987" y="1515773"/>
              <a:chExt cx="625138" cy="276534"/>
            </a:xfrm>
          </p:grpSpPr>
          <p:sp>
            <p:nvSpPr>
              <p:cNvPr id="739" name="Oval 738"/>
              <p:cNvSpPr>
                <a:spLocks noChangeArrowheads="1"/>
              </p:cNvSpPr>
              <p:nvPr/>
            </p:nvSpPr>
            <p:spPr bwMode="auto">
              <a:xfrm flipV="1">
                <a:off x="7915743" y="1593920"/>
                <a:ext cx="623382" cy="198387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740" name="Rectangle 739"/>
              <p:cNvSpPr/>
              <p:nvPr/>
            </p:nvSpPr>
            <p:spPr bwMode="auto">
              <a:xfrm>
                <a:off x="7913688" y="1621637"/>
                <a:ext cx="626467" cy="71730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741" name="Oval 740"/>
              <p:cNvSpPr>
                <a:spLocks noChangeArrowheads="1"/>
              </p:cNvSpPr>
              <p:nvPr/>
            </p:nvSpPr>
            <p:spPr bwMode="auto">
              <a:xfrm flipV="1">
                <a:off x="7914388" y="1515773"/>
                <a:ext cx="623381" cy="198387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742" name="Freeform 741"/>
              <p:cNvSpPr/>
              <p:nvPr/>
            </p:nvSpPr>
            <p:spPr bwMode="auto">
              <a:xfrm>
                <a:off x="8072677" y="1579988"/>
                <a:ext cx="306115" cy="101809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743" name="Freeform 742"/>
              <p:cNvSpPr>
                <a:spLocks/>
              </p:cNvSpPr>
              <p:nvPr/>
            </p:nvSpPr>
            <p:spPr bwMode="auto">
              <a:xfrm>
                <a:off x="8042174" y="1555712"/>
                <a:ext cx="367006" cy="69068"/>
              </a:xfrm>
              <a:custGeom>
                <a:avLst/>
                <a:gdLst>
                  <a:gd name="T0" fmla="*/ 0 w 3723451"/>
                  <a:gd name="T1" fmla="*/ 16897 h 932950"/>
                  <a:gd name="T2" fmla="*/ 64577 w 3723451"/>
                  <a:gd name="T3" fmla="*/ 199 h 932950"/>
                  <a:gd name="T4" fmla="*/ 182917 w 3723451"/>
                  <a:gd name="T5" fmla="*/ 38538 h 932950"/>
                  <a:gd name="T6" fmla="*/ 295814 w 3723451"/>
                  <a:gd name="T7" fmla="*/ 0 h 932950"/>
                  <a:gd name="T8" fmla="*/ 367006 w 3723451"/>
                  <a:gd name="T9" fmla="*/ 15336 h 932950"/>
                  <a:gd name="T10" fmla="*/ 314039 w 3723451"/>
                  <a:gd name="T11" fmla="*/ 34193 h 932950"/>
                  <a:gd name="T12" fmla="*/ 296986 w 3723451"/>
                  <a:gd name="T13" fmla="*/ 29109 h 932950"/>
                  <a:gd name="T14" fmla="*/ 184996 w 3723451"/>
                  <a:gd name="T15" fmla="*/ 69068 h 932950"/>
                  <a:gd name="T16" fmla="*/ 70141 w 3723451"/>
                  <a:gd name="T17" fmla="*/ 30579 h 932950"/>
                  <a:gd name="T18" fmla="*/ 51571 w 3723451"/>
                  <a:gd name="T19" fmla="*/ 34733 h 932950"/>
                  <a:gd name="T20" fmla="*/ 0 w 3723451"/>
                  <a:gd name="T21" fmla="*/ 1689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744" name="Freeform 743"/>
              <p:cNvSpPr>
                <a:spLocks/>
              </p:cNvSpPr>
              <p:nvPr/>
            </p:nvSpPr>
            <p:spPr bwMode="auto">
              <a:xfrm>
                <a:off x="8282748" y="1614494"/>
                <a:ext cx="135212" cy="60251"/>
              </a:xfrm>
              <a:custGeom>
                <a:avLst/>
                <a:gdLst>
                  <a:gd name="T0" fmla="*/ 0 w 1366596"/>
                  <a:gd name="T1" fmla="*/ 0 h 809868"/>
                  <a:gd name="T2" fmla="*/ 135212 w 1366596"/>
                  <a:gd name="T3" fmla="*/ 46558 h 809868"/>
                  <a:gd name="T4" fmla="*/ 85589 w 1366596"/>
                  <a:gd name="T5" fmla="*/ 60251 h 809868"/>
                  <a:gd name="T6" fmla="*/ 455 w 1366596"/>
                  <a:gd name="T7" fmla="*/ 3183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745" name="Freeform 744"/>
              <p:cNvSpPr>
                <a:spLocks/>
              </p:cNvSpPr>
              <p:nvPr/>
            </p:nvSpPr>
            <p:spPr bwMode="auto">
              <a:xfrm>
                <a:off x="8035150" y="1615964"/>
                <a:ext cx="133456" cy="60250"/>
              </a:xfrm>
              <a:custGeom>
                <a:avLst/>
                <a:gdLst>
                  <a:gd name="T0" fmla="*/ 131634 w 1348191"/>
                  <a:gd name="T1" fmla="*/ 0 h 791462"/>
                  <a:gd name="T2" fmla="*/ 133456 w 1348191"/>
                  <a:gd name="T3" fmla="*/ 29074 h 791462"/>
                  <a:gd name="T4" fmla="*/ 48281 w 1348191"/>
                  <a:gd name="T5" fmla="*/ 60250 h 791462"/>
                  <a:gd name="T6" fmla="*/ 0 w 1348191"/>
                  <a:gd name="T7" fmla="*/ 46589 h 791462"/>
                  <a:gd name="T8" fmla="*/ 13163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746" name="Straight Connector 745"/>
              <p:cNvCxnSpPr>
                <a:cxnSpLocks noChangeShapeType="1"/>
                <a:endCxn id="741" idx="2"/>
              </p:cNvCxnSpPr>
              <p:nvPr/>
            </p:nvCxnSpPr>
            <p:spPr bwMode="auto">
              <a:xfrm flipH="1" flipV="1">
                <a:off x="7914388" y="1615701"/>
                <a:ext cx="1756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747" name="Straight Connector 746"/>
              <p:cNvCxnSpPr>
                <a:cxnSpLocks noChangeShapeType="1"/>
              </p:cNvCxnSpPr>
              <p:nvPr/>
            </p:nvCxnSpPr>
            <p:spPr bwMode="auto">
              <a:xfrm flipH="1" flipV="1">
                <a:off x="8537368" y="1618903"/>
                <a:ext cx="1757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sp>
          <p:nvSpPr>
            <p:cNvPr id="21652" name="Line 421"/>
            <p:cNvSpPr>
              <a:spLocks noChangeShapeType="1"/>
            </p:cNvSpPr>
            <p:nvPr/>
          </p:nvSpPr>
          <p:spPr bwMode="auto">
            <a:xfrm>
              <a:off x="7396163" y="3813175"/>
              <a:ext cx="163512" cy="1206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653" name="Line 422"/>
            <p:cNvSpPr>
              <a:spLocks noChangeShapeType="1"/>
            </p:cNvSpPr>
            <p:nvPr/>
          </p:nvSpPr>
          <p:spPr bwMode="auto">
            <a:xfrm>
              <a:off x="7493000" y="3733800"/>
              <a:ext cx="2794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654" name="Line 423"/>
            <p:cNvSpPr>
              <a:spLocks noChangeShapeType="1"/>
            </p:cNvSpPr>
            <p:nvPr/>
          </p:nvSpPr>
          <p:spPr bwMode="auto">
            <a:xfrm flipV="1">
              <a:off x="7729538" y="3819525"/>
              <a:ext cx="134937" cy="1047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655" name="Line 444"/>
            <p:cNvSpPr>
              <a:spLocks noChangeShapeType="1"/>
            </p:cNvSpPr>
            <p:nvPr/>
          </p:nvSpPr>
          <p:spPr bwMode="auto">
            <a:xfrm flipV="1">
              <a:off x="7577138" y="2492375"/>
              <a:ext cx="123825" cy="873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656" name="Line 445"/>
            <p:cNvSpPr>
              <a:spLocks noChangeShapeType="1"/>
            </p:cNvSpPr>
            <p:nvPr/>
          </p:nvSpPr>
          <p:spPr bwMode="auto">
            <a:xfrm>
              <a:off x="7405688" y="2665413"/>
              <a:ext cx="0" cy="825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657" name="Line 446"/>
            <p:cNvSpPr>
              <a:spLocks noChangeShapeType="1"/>
            </p:cNvSpPr>
            <p:nvPr/>
          </p:nvSpPr>
          <p:spPr bwMode="auto">
            <a:xfrm flipV="1">
              <a:off x="7577138" y="2562225"/>
              <a:ext cx="263525" cy="2889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658" name="Line 447"/>
            <p:cNvSpPr>
              <a:spLocks noChangeShapeType="1"/>
            </p:cNvSpPr>
            <p:nvPr/>
          </p:nvSpPr>
          <p:spPr bwMode="auto">
            <a:xfrm>
              <a:off x="7942263" y="2560638"/>
              <a:ext cx="0" cy="1968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659" name="Line 448"/>
            <p:cNvSpPr>
              <a:spLocks noChangeShapeType="1"/>
            </p:cNvSpPr>
            <p:nvPr/>
          </p:nvSpPr>
          <p:spPr bwMode="auto">
            <a:xfrm>
              <a:off x="7596188" y="2867025"/>
              <a:ext cx="18891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660" name="Line 450"/>
            <p:cNvSpPr>
              <a:spLocks noChangeShapeType="1"/>
            </p:cNvSpPr>
            <p:nvPr/>
          </p:nvSpPr>
          <p:spPr bwMode="auto">
            <a:xfrm>
              <a:off x="8150225" y="2857500"/>
              <a:ext cx="1778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661" name="Line 451"/>
            <p:cNvSpPr>
              <a:spLocks noChangeShapeType="1"/>
            </p:cNvSpPr>
            <p:nvPr/>
          </p:nvSpPr>
          <p:spPr bwMode="auto">
            <a:xfrm flipH="1">
              <a:off x="7296150" y="2933700"/>
              <a:ext cx="98425" cy="7048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662" name="Line 452"/>
            <p:cNvSpPr>
              <a:spLocks noChangeShapeType="1"/>
            </p:cNvSpPr>
            <p:nvPr/>
          </p:nvSpPr>
          <p:spPr bwMode="auto">
            <a:xfrm flipH="1">
              <a:off x="7888288" y="2933700"/>
              <a:ext cx="111125" cy="7270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663" name="Line 541"/>
            <p:cNvSpPr>
              <a:spLocks noChangeShapeType="1"/>
            </p:cNvSpPr>
            <p:nvPr/>
          </p:nvSpPr>
          <p:spPr bwMode="auto">
            <a:xfrm flipV="1">
              <a:off x="7272338" y="4075113"/>
              <a:ext cx="227012" cy="4365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grpSp>
          <p:nvGrpSpPr>
            <p:cNvPr id="21664" name="Group 665"/>
            <p:cNvGrpSpPr>
              <a:grpSpLocks/>
            </p:cNvGrpSpPr>
            <p:nvPr/>
          </p:nvGrpSpPr>
          <p:grpSpPr bwMode="auto">
            <a:xfrm>
              <a:off x="7689850" y="2395538"/>
              <a:ext cx="390525" cy="169862"/>
              <a:chOff x="4650" y="1129"/>
              <a:chExt cx="246" cy="95"/>
            </a:xfrm>
          </p:grpSpPr>
          <p:sp>
            <p:nvSpPr>
              <p:cNvPr id="21791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792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793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1794" name="Group 659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1797" name="Freeform 660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1798" name="Freeform 661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1795" name="Line 662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796" name="Line 663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21665" name="Group 675"/>
            <p:cNvGrpSpPr>
              <a:grpSpLocks/>
            </p:cNvGrpSpPr>
            <p:nvPr/>
          </p:nvGrpSpPr>
          <p:grpSpPr bwMode="auto">
            <a:xfrm>
              <a:off x="7204075" y="2493963"/>
              <a:ext cx="390525" cy="169862"/>
              <a:chOff x="4650" y="1129"/>
              <a:chExt cx="246" cy="95"/>
            </a:xfrm>
          </p:grpSpPr>
          <p:sp>
            <p:nvSpPr>
              <p:cNvPr id="21783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784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785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1786" name="Group 679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1789" name="Freeform 680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1790" name="Freeform 681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1787" name="Line 682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788" name="Line 683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21666" name="Group 684"/>
            <p:cNvGrpSpPr>
              <a:grpSpLocks/>
            </p:cNvGrpSpPr>
            <p:nvPr/>
          </p:nvGrpSpPr>
          <p:grpSpPr bwMode="auto">
            <a:xfrm>
              <a:off x="7215188" y="2757488"/>
              <a:ext cx="390525" cy="169862"/>
              <a:chOff x="4650" y="1129"/>
              <a:chExt cx="246" cy="95"/>
            </a:xfrm>
          </p:grpSpPr>
          <p:sp>
            <p:nvSpPr>
              <p:cNvPr id="21775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776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777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1778" name="Group 688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1781" name="Freeform 689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1782" name="Freeform 690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1779" name="Line 691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780" name="Line 692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21667" name="Line 693"/>
            <p:cNvSpPr>
              <a:spLocks noChangeShapeType="1"/>
            </p:cNvSpPr>
            <p:nvPr/>
          </p:nvSpPr>
          <p:spPr bwMode="auto">
            <a:xfrm>
              <a:off x="8345488" y="2855913"/>
              <a:ext cx="177800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grpSp>
          <p:nvGrpSpPr>
            <p:cNvPr id="21668" name="Group 694"/>
            <p:cNvGrpSpPr>
              <a:grpSpLocks/>
            </p:cNvGrpSpPr>
            <p:nvPr/>
          </p:nvGrpSpPr>
          <p:grpSpPr bwMode="auto">
            <a:xfrm>
              <a:off x="7400925" y="3911600"/>
              <a:ext cx="485775" cy="203200"/>
              <a:chOff x="4650" y="1129"/>
              <a:chExt cx="246" cy="95"/>
            </a:xfrm>
          </p:grpSpPr>
          <p:sp>
            <p:nvSpPr>
              <p:cNvPr id="21767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768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769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1770" name="Group 698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1773" name="Freeform 699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1774" name="Freeform 700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1771" name="Line 701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772" name="Line 702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21669" name="Group 712"/>
            <p:cNvGrpSpPr>
              <a:grpSpLocks/>
            </p:cNvGrpSpPr>
            <p:nvPr/>
          </p:nvGrpSpPr>
          <p:grpSpPr bwMode="auto">
            <a:xfrm>
              <a:off x="7081838" y="3630613"/>
              <a:ext cx="485775" cy="203200"/>
              <a:chOff x="4650" y="1129"/>
              <a:chExt cx="246" cy="95"/>
            </a:xfrm>
          </p:grpSpPr>
          <p:sp>
            <p:nvSpPr>
              <p:cNvPr id="21759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760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761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1762" name="Group 716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1765" name="Freeform 717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1766" name="Freeform 718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1763" name="Line 719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764" name="Line 720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21670" name="Group 721"/>
            <p:cNvGrpSpPr>
              <a:grpSpLocks/>
            </p:cNvGrpSpPr>
            <p:nvPr/>
          </p:nvGrpSpPr>
          <p:grpSpPr bwMode="auto">
            <a:xfrm>
              <a:off x="7743825" y="3643313"/>
              <a:ext cx="485775" cy="203200"/>
              <a:chOff x="4650" y="1129"/>
              <a:chExt cx="246" cy="95"/>
            </a:xfrm>
          </p:grpSpPr>
          <p:sp>
            <p:nvSpPr>
              <p:cNvPr id="21751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752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753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1754" name="Group 725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1757" name="Freeform 726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1758" name="Freeform 727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1755" name="Line 728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756" name="Line 729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21671" name="Text Box 580"/>
            <p:cNvSpPr txBox="1">
              <a:spLocks noChangeArrowheads="1"/>
            </p:cNvSpPr>
            <p:nvPr/>
          </p:nvSpPr>
          <p:spPr bwMode="auto">
            <a:xfrm>
              <a:off x="5957888" y="1384300"/>
              <a:ext cx="1633781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sz="1600" dirty="0">
                  <a:solidFill>
                    <a:srgbClr val="000099"/>
                  </a:solidFill>
                  <a:latin typeface="Comic Sans MS" panose="030F0702030302020204" pitchFamily="66" charset="0"/>
                </a:rPr>
                <a:t>mobile network</a:t>
              </a:r>
            </a:p>
          </p:txBody>
        </p:sp>
        <p:sp>
          <p:nvSpPr>
            <p:cNvPr id="21672" name="Text Box 580"/>
            <p:cNvSpPr txBox="1">
              <a:spLocks noChangeArrowheads="1"/>
            </p:cNvSpPr>
            <p:nvPr/>
          </p:nvSpPr>
          <p:spPr bwMode="auto">
            <a:xfrm>
              <a:off x="7561263" y="2071688"/>
              <a:ext cx="1164101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sz="1600" dirty="0">
                  <a:solidFill>
                    <a:srgbClr val="000099"/>
                  </a:solidFill>
                  <a:latin typeface="Comic Sans MS" panose="030F0702030302020204" pitchFamily="66" charset="0"/>
                </a:rPr>
                <a:t>global ISP</a:t>
              </a:r>
            </a:p>
          </p:txBody>
        </p:sp>
        <p:sp>
          <p:nvSpPr>
            <p:cNvPr id="21673" name="Text Box 580"/>
            <p:cNvSpPr txBox="1">
              <a:spLocks noChangeArrowheads="1"/>
            </p:cNvSpPr>
            <p:nvPr/>
          </p:nvSpPr>
          <p:spPr bwMode="auto">
            <a:xfrm>
              <a:off x="7337425" y="3298825"/>
              <a:ext cx="1362874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sz="1600">
                  <a:solidFill>
                    <a:srgbClr val="000099"/>
                  </a:solidFill>
                  <a:latin typeface="Comic Sans MS" panose="030F0702030302020204" pitchFamily="66" charset="0"/>
                </a:rPr>
                <a:t>regional ISP</a:t>
              </a:r>
            </a:p>
          </p:txBody>
        </p:sp>
        <p:sp>
          <p:nvSpPr>
            <p:cNvPr id="21674" name="Text Box 580"/>
            <p:cNvSpPr txBox="1">
              <a:spLocks noChangeArrowheads="1"/>
            </p:cNvSpPr>
            <p:nvPr/>
          </p:nvSpPr>
          <p:spPr bwMode="auto">
            <a:xfrm>
              <a:off x="6324600" y="2963863"/>
              <a:ext cx="958917" cy="4862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80000"/>
                </a:lnSpc>
              </a:pPr>
              <a:r>
                <a:rPr lang="en-US" altLang="zh-CN" sz="1600" dirty="0">
                  <a:solidFill>
                    <a:srgbClr val="000099"/>
                  </a:solidFill>
                  <a:latin typeface="Comic Sans MS" panose="030F0702030302020204" pitchFamily="66" charset="0"/>
                </a:rPr>
                <a:t>home </a:t>
              </a:r>
            </a:p>
            <a:p>
              <a:pPr>
                <a:lnSpc>
                  <a:spcPct val="80000"/>
                </a:lnSpc>
              </a:pPr>
              <a:r>
                <a:rPr lang="en-US" altLang="zh-CN" sz="1600" dirty="0">
                  <a:solidFill>
                    <a:srgbClr val="000099"/>
                  </a:solidFill>
                  <a:latin typeface="Comic Sans MS" panose="030F0702030302020204" pitchFamily="66" charset="0"/>
                </a:rPr>
                <a:t>network</a:t>
              </a:r>
            </a:p>
          </p:txBody>
        </p:sp>
        <p:sp>
          <p:nvSpPr>
            <p:cNvPr id="21675" name="Text Box 580"/>
            <p:cNvSpPr txBox="1">
              <a:spLocks noChangeArrowheads="1"/>
            </p:cNvSpPr>
            <p:nvPr/>
          </p:nvSpPr>
          <p:spPr bwMode="auto">
            <a:xfrm>
              <a:off x="5584825" y="5645150"/>
              <a:ext cx="1385316" cy="4862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80000"/>
                </a:lnSpc>
              </a:pPr>
              <a:r>
                <a:rPr lang="en-US" altLang="zh-CN" sz="1600" dirty="0">
                  <a:solidFill>
                    <a:srgbClr val="000099"/>
                  </a:solidFill>
                  <a:latin typeface="Comic Sans MS" panose="030F0702030302020204" pitchFamily="66" charset="0"/>
                </a:rPr>
                <a:t>institutional</a:t>
              </a:r>
            </a:p>
            <a:p>
              <a:pPr>
                <a:lnSpc>
                  <a:spcPct val="80000"/>
                </a:lnSpc>
              </a:pPr>
              <a:r>
                <a:rPr lang="en-US" altLang="zh-CN" sz="1600" dirty="0">
                  <a:solidFill>
                    <a:srgbClr val="000099"/>
                  </a:solidFill>
                  <a:latin typeface="Comic Sans MS" panose="030F0702030302020204" pitchFamily="66" charset="0"/>
                </a:rPr>
                <a:t>       network</a:t>
              </a:r>
            </a:p>
          </p:txBody>
        </p:sp>
        <p:pic>
          <p:nvPicPr>
            <p:cNvPr id="21676" name="Picture 269" descr="cell_tower_radiation copy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26149" y="1803400"/>
              <a:ext cx="518463" cy="4122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21677" name="Group 347"/>
            <p:cNvGrpSpPr>
              <a:grpSpLocks/>
            </p:cNvGrpSpPr>
            <p:nvPr/>
          </p:nvGrpSpPr>
          <p:grpSpPr bwMode="auto">
            <a:xfrm>
              <a:off x="7077272" y="3621727"/>
              <a:ext cx="493804" cy="228319"/>
              <a:chOff x="1871277" y="1576300"/>
              <a:chExt cx="1128371" cy="437861"/>
            </a:xfrm>
          </p:grpSpPr>
          <p:sp>
            <p:nvSpPr>
              <p:cNvPr id="682" name="Oval 681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683" name="Rectangle 682"/>
              <p:cNvSpPr/>
              <p:nvPr/>
            </p:nvSpPr>
            <p:spPr bwMode="auto">
              <a:xfrm>
                <a:off x="1870827" y="1739475"/>
                <a:ext cx="1128163" cy="115689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684" name="Oval 683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685" name="Freeform 684"/>
              <p:cNvSpPr/>
              <p:nvPr/>
            </p:nvSpPr>
            <p:spPr bwMode="auto">
              <a:xfrm>
                <a:off x="2157403" y="1672497"/>
                <a:ext cx="551385" cy="161355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686" name="Freeform 685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687" name="Freeform 686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688" name="Freeform 687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689" name="Straight Connector 688"/>
              <p:cNvCxnSpPr>
                <a:cxnSpLocks noChangeShapeType="1"/>
                <a:endCxn id="684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690" name="Straight Connector 689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1678" name="Group 347"/>
            <p:cNvGrpSpPr>
              <a:grpSpLocks/>
            </p:cNvGrpSpPr>
            <p:nvPr/>
          </p:nvGrpSpPr>
          <p:grpSpPr bwMode="auto">
            <a:xfrm>
              <a:off x="7733157" y="3638864"/>
              <a:ext cx="493804" cy="228319"/>
              <a:chOff x="1871277" y="1576300"/>
              <a:chExt cx="1128371" cy="437861"/>
            </a:xfrm>
          </p:grpSpPr>
          <p:sp>
            <p:nvSpPr>
              <p:cNvPr id="673" name="Oval 672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674" name="Rectangle 673"/>
              <p:cNvSpPr/>
              <p:nvPr/>
            </p:nvSpPr>
            <p:spPr bwMode="auto">
              <a:xfrm>
                <a:off x="1870262" y="1740098"/>
                <a:ext cx="1128161" cy="115689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675" name="Oval 674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676" name="Freeform 675"/>
              <p:cNvSpPr/>
              <p:nvPr/>
            </p:nvSpPr>
            <p:spPr bwMode="auto">
              <a:xfrm>
                <a:off x="2156836" y="1673120"/>
                <a:ext cx="551385" cy="161356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677" name="Freeform 676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678" name="Freeform 677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679" name="Freeform 678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680" name="Straight Connector 679"/>
              <p:cNvCxnSpPr>
                <a:cxnSpLocks noChangeShapeType="1"/>
                <a:endCxn id="675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681" name="Straight Connector 680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1679" name="Group 347"/>
            <p:cNvGrpSpPr>
              <a:grpSpLocks/>
            </p:cNvGrpSpPr>
            <p:nvPr/>
          </p:nvGrpSpPr>
          <p:grpSpPr bwMode="auto">
            <a:xfrm>
              <a:off x="7397100" y="3903983"/>
              <a:ext cx="493804" cy="228319"/>
              <a:chOff x="1871277" y="1576300"/>
              <a:chExt cx="1128371" cy="437861"/>
            </a:xfrm>
          </p:grpSpPr>
          <p:sp>
            <p:nvSpPr>
              <p:cNvPr id="664" name="Oval 663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665" name="Rectangle 664"/>
              <p:cNvSpPr/>
              <p:nvPr/>
            </p:nvSpPr>
            <p:spPr bwMode="auto">
              <a:xfrm>
                <a:off x="1872762" y="1740086"/>
                <a:ext cx="1128163" cy="115689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666" name="Oval 665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667" name="Freeform 666"/>
              <p:cNvSpPr/>
              <p:nvPr/>
            </p:nvSpPr>
            <p:spPr bwMode="auto">
              <a:xfrm>
                <a:off x="2159338" y="1673109"/>
                <a:ext cx="551385" cy="161355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668" name="Freeform 667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669" name="Freeform 668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670" name="Freeform 669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671" name="Straight Connector 670"/>
              <p:cNvCxnSpPr>
                <a:cxnSpLocks noChangeShapeType="1"/>
                <a:endCxn id="666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672" name="Straight Connector 671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1680" name="Group 347"/>
            <p:cNvGrpSpPr>
              <a:grpSpLocks/>
            </p:cNvGrpSpPr>
            <p:nvPr/>
          </p:nvGrpSpPr>
          <p:grpSpPr bwMode="auto">
            <a:xfrm>
              <a:off x="7195340" y="2756360"/>
              <a:ext cx="413310" cy="196874"/>
              <a:chOff x="1871277" y="1576300"/>
              <a:chExt cx="1128371" cy="437861"/>
            </a:xfrm>
          </p:grpSpPr>
          <p:sp>
            <p:nvSpPr>
              <p:cNvPr id="655" name="Oval 654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656" name="Rectangle 655"/>
              <p:cNvSpPr/>
              <p:nvPr/>
            </p:nvSpPr>
            <p:spPr bwMode="auto">
              <a:xfrm>
                <a:off x="1869120" y="1737689"/>
                <a:ext cx="1131178" cy="116514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657" name="Oval 656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658" name="Freeform 657"/>
              <p:cNvSpPr/>
              <p:nvPr/>
            </p:nvSpPr>
            <p:spPr bwMode="auto">
              <a:xfrm>
                <a:off x="2159500" y="1670607"/>
                <a:ext cx="550418" cy="162413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659" name="Freeform 658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660" name="Freeform 659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661" name="Freeform 660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662" name="Straight Connector 661"/>
              <p:cNvCxnSpPr>
                <a:cxnSpLocks noChangeShapeType="1"/>
                <a:endCxn id="657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663" name="Straight Connector 662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1681" name="Group 347"/>
            <p:cNvGrpSpPr>
              <a:grpSpLocks/>
            </p:cNvGrpSpPr>
            <p:nvPr/>
          </p:nvGrpSpPr>
          <p:grpSpPr bwMode="auto">
            <a:xfrm>
              <a:off x="7677419" y="2378982"/>
              <a:ext cx="413310" cy="196874"/>
              <a:chOff x="1871277" y="1576300"/>
              <a:chExt cx="1128371" cy="437861"/>
            </a:xfrm>
          </p:grpSpPr>
          <p:sp>
            <p:nvSpPr>
              <p:cNvPr id="646" name="Oval 645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647" name="Rectangle 646"/>
              <p:cNvSpPr/>
              <p:nvPr/>
            </p:nvSpPr>
            <p:spPr bwMode="auto">
              <a:xfrm>
                <a:off x="1870543" y="1740227"/>
                <a:ext cx="1131178" cy="116512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648" name="Oval 647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649" name="Freeform 648"/>
              <p:cNvSpPr/>
              <p:nvPr/>
            </p:nvSpPr>
            <p:spPr bwMode="auto">
              <a:xfrm>
                <a:off x="2160923" y="1673143"/>
                <a:ext cx="550418" cy="162413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650" name="Freeform 649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651" name="Freeform 650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652" name="Freeform 651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653" name="Straight Connector 652"/>
              <p:cNvCxnSpPr>
                <a:cxnSpLocks noChangeShapeType="1"/>
                <a:endCxn id="648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654" name="Straight Connector 653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1682" name="Group 347"/>
            <p:cNvGrpSpPr>
              <a:grpSpLocks/>
            </p:cNvGrpSpPr>
            <p:nvPr/>
          </p:nvGrpSpPr>
          <p:grpSpPr bwMode="auto">
            <a:xfrm>
              <a:off x="7186342" y="2486295"/>
              <a:ext cx="413310" cy="196874"/>
              <a:chOff x="1871277" y="1576300"/>
              <a:chExt cx="1128371" cy="437861"/>
            </a:xfrm>
          </p:grpSpPr>
          <p:sp>
            <p:nvSpPr>
              <p:cNvPr id="637" name="Oval 636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638" name="Rectangle 637"/>
              <p:cNvSpPr/>
              <p:nvPr/>
            </p:nvSpPr>
            <p:spPr bwMode="auto">
              <a:xfrm>
                <a:off x="1872017" y="1738112"/>
                <a:ext cx="1126842" cy="116514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639" name="Oval 638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640" name="Freeform 639"/>
              <p:cNvSpPr/>
              <p:nvPr/>
            </p:nvSpPr>
            <p:spPr bwMode="auto">
              <a:xfrm>
                <a:off x="2158061" y="1671030"/>
                <a:ext cx="550418" cy="162413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641" name="Freeform 640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642" name="Freeform 641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643" name="Freeform 642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644" name="Straight Connector 643"/>
              <p:cNvCxnSpPr>
                <a:cxnSpLocks noChangeShapeType="1"/>
                <a:endCxn id="639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645" name="Straight Connector 644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1683" name="Group 347"/>
            <p:cNvGrpSpPr>
              <a:grpSpLocks/>
            </p:cNvGrpSpPr>
            <p:nvPr/>
          </p:nvGrpSpPr>
          <p:grpSpPr bwMode="auto">
            <a:xfrm>
              <a:off x="7750914" y="2756819"/>
              <a:ext cx="413310" cy="196874"/>
              <a:chOff x="1871277" y="1576300"/>
              <a:chExt cx="1128371" cy="437861"/>
            </a:xfrm>
          </p:grpSpPr>
          <p:sp>
            <p:nvSpPr>
              <p:cNvPr id="628" name="Oval 627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629" name="Rectangle 628"/>
              <p:cNvSpPr/>
              <p:nvPr/>
            </p:nvSpPr>
            <p:spPr bwMode="auto">
              <a:xfrm>
                <a:off x="1869259" y="1740200"/>
                <a:ext cx="1131178" cy="116512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630" name="Oval 629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631" name="Freeform 630"/>
              <p:cNvSpPr/>
              <p:nvPr/>
            </p:nvSpPr>
            <p:spPr bwMode="auto">
              <a:xfrm>
                <a:off x="2159639" y="1673116"/>
                <a:ext cx="550418" cy="162413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632" name="Freeform 631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633" name="Freeform 632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634" name="Freeform 633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635" name="Straight Connector 634"/>
              <p:cNvCxnSpPr>
                <a:cxnSpLocks noChangeShapeType="1"/>
                <a:endCxn id="630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636" name="Straight Connector 635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pic>
          <p:nvPicPr>
            <p:cNvPr id="21684" name="Picture 1005" descr="antenna_stylized"/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6100" y="3095151"/>
              <a:ext cx="530703" cy="2237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685" name="Picture 1005" descr="antenna_stylized"/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93951" y="5490536"/>
              <a:ext cx="530703" cy="2237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686" name="Picture 1005" descr="antenna_stylized"/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65711" y="5438691"/>
              <a:ext cx="530703" cy="2237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687" name="Picture 934" descr="antenna_radiation_stylized"/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96052" y="5017186"/>
              <a:ext cx="415925" cy="886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94983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" dur="500"/>
                                        <p:tgtEl>
                                          <p:spTgt spid="13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9" grpId="0"/>
      <p:bldP spid="4766" grpId="0"/>
      <p:bldP spid="4767" grpId="0"/>
    </p:bldLst>
  </p:timing>
</p:sld>
</file>

<file path=ppt/theme/theme1.xml><?xml version="1.0" encoding="utf-8"?>
<a:theme xmlns:a="http://schemas.openxmlformats.org/drawingml/2006/main" name="Cover">
  <a:themeElements>
    <a:clrScheme name="黄色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INPAGE">
  <a:themeElements>
    <a:clrScheme name="PPTSHOP-ORANGE">
      <a:dk1>
        <a:srgbClr val="4C4C4C"/>
      </a:dk1>
      <a:lt1>
        <a:srgbClr val="FFFFFF"/>
      </a:lt1>
      <a:dk2>
        <a:srgbClr val="777777"/>
      </a:dk2>
      <a:lt2>
        <a:srgbClr val="B2B2B2"/>
      </a:lt2>
      <a:accent1>
        <a:srgbClr val="E45327"/>
      </a:accent1>
      <a:accent2>
        <a:srgbClr val="FF6600"/>
      </a:accent2>
      <a:accent3>
        <a:srgbClr val="FFBA37"/>
      </a:accent3>
      <a:accent4>
        <a:srgbClr val="FFF65C"/>
      </a:accent4>
      <a:accent5>
        <a:srgbClr val="B2B2B2"/>
      </a:accent5>
      <a:accent6>
        <a:srgbClr val="16C6CC"/>
      </a:accent6>
      <a:hlink>
        <a:srgbClr val="373737"/>
      </a:hlink>
      <a:folHlink>
        <a:srgbClr val="6E6E6E"/>
      </a:folHlink>
    </a:clrScheme>
    <a:fontScheme name="PPTSHOP">
      <a:majorFont>
        <a:latin typeface="Arial Black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gradFill flip="none" rotWithShape="1">
          <a:gsLst>
            <a:gs pos="0">
              <a:schemeClr val="accent2"/>
            </a:gs>
            <a:gs pos="100000">
              <a:schemeClr val="accent2">
                <a:lumMod val="50000"/>
                <a:alpha val="31000"/>
              </a:schemeClr>
            </a:gs>
          </a:gsLst>
          <a:path path="circle">
            <a:fillToRect r="100000" b="100000"/>
          </a:path>
          <a:tileRect l="-100000" t="-100000"/>
        </a:gradFill>
        <a:ln w="9525" cap="flat" cmpd="sng" algn="ctr">
          <a:noFill/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rtlCol="0" anchor="ctr" anchorCtr="0" compatLnSpc="1">
        <a:no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sz="40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Stone Sans" pitchFamily="2" charset="0"/>
            <a:ea typeface="宋体" panose="02010600030101010101" pitchFamily="2" charset="-122"/>
          </a:defRPr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www.SlideTo.Me 1">
      <a:majorFont>
        <a:latin typeface="Arial Black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www.SlideTo.Me 1">
      <a:majorFont>
        <a:latin typeface="Arial Black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PPTSHOP-ORANGE">
    <a:dk1>
      <a:srgbClr val="4C4C4C"/>
    </a:dk1>
    <a:lt1>
      <a:srgbClr val="FFFFFF"/>
    </a:lt1>
    <a:dk2>
      <a:srgbClr val="777777"/>
    </a:dk2>
    <a:lt2>
      <a:srgbClr val="B2B2B2"/>
    </a:lt2>
    <a:accent1>
      <a:srgbClr val="E45327"/>
    </a:accent1>
    <a:accent2>
      <a:srgbClr val="FF6600"/>
    </a:accent2>
    <a:accent3>
      <a:srgbClr val="FFBA37"/>
    </a:accent3>
    <a:accent4>
      <a:srgbClr val="FFF65C"/>
    </a:accent4>
    <a:accent5>
      <a:srgbClr val="B2B2B2"/>
    </a:accent5>
    <a:accent6>
      <a:srgbClr val="16C6CC"/>
    </a:accent6>
    <a:hlink>
      <a:srgbClr val="373737"/>
    </a:hlink>
    <a:folHlink>
      <a:srgbClr val="6E6E6E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4630</TotalTime>
  <Words>6327</Words>
  <Application>Microsoft Office PowerPoint</Application>
  <PresentationFormat>宽屏</PresentationFormat>
  <Paragraphs>1634</Paragraphs>
  <Slides>84</Slides>
  <Notes>69</Notes>
  <HiddenSlides>0</HiddenSlides>
  <MMClips>1</MMClips>
  <ScaleCrop>false</ScaleCrop>
  <HeadingPairs>
    <vt:vector size="8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84</vt:i4>
      </vt:variant>
    </vt:vector>
  </HeadingPairs>
  <TitlesOfParts>
    <vt:vector size="105" baseType="lpstr">
      <vt:lpstr>MS PGothic</vt:lpstr>
      <vt:lpstr>MS PGothic</vt:lpstr>
      <vt:lpstr>ZapfDingbats</vt:lpstr>
      <vt:lpstr>等线</vt:lpstr>
      <vt:lpstr>隶书</vt:lpstr>
      <vt:lpstr>宋体</vt:lpstr>
      <vt:lpstr>微软雅黑</vt:lpstr>
      <vt:lpstr>Arial</vt:lpstr>
      <vt:lpstr>Arial Black</vt:lpstr>
      <vt:lpstr>Arial Narrow</vt:lpstr>
      <vt:lpstr>Calibri</vt:lpstr>
      <vt:lpstr>Comic Sans MS</vt:lpstr>
      <vt:lpstr>Consolas</vt:lpstr>
      <vt:lpstr>Courier New</vt:lpstr>
      <vt:lpstr>Gill Sans MT</vt:lpstr>
      <vt:lpstr>Tahoma</vt:lpstr>
      <vt:lpstr>Times New Roman</vt:lpstr>
      <vt:lpstr>Wingdings</vt:lpstr>
      <vt:lpstr>Cover</vt:lpstr>
      <vt:lpstr>INPAGE</vt:lpstr>
      <vt:lpstr>Clip</vt:lpstr>
      <vt:lpstr>网络与分布式计算</vt:lpstr>
      <vt:lpstr>Networks and Distributed Computing</vt:lpstr>
      <vt:lpstr>Textbook</vt:lpstr>
      <vt:lpstr>Some Ground Rules</vt:lpstr>
      <vt:lpstr>Assessment for the course</vt:lpstr>
      <vt:lpstr>Now let's begin ...</vt:lpstr>
      <vt:lpstr>Chapter 1: Introduction</vt:lpstr>
      <vt:lpstr>Chapter 1: outline</vt:lpstr>
      <vt:lpstr>What's the Internet: "nuts and bolts" view</vt:lpstr>
      <vt:lpstr>"Fun" Internet-connected devices</vt:lpstr>
      <vt:lpstr>PowerPoint 演示文稿</vt:lpstr>
      <vt:lpstr>What's the Internet: a service view</vt:lpstr>
      <vt:lpstr>What's a protocol?</vt:lpstr>
      <vt:lpstr>PowerPoint 演示文稿</vt:lpstr>
      <vt:lpstr>Chapter 1: roadmap</vt:lpstr>
      <vt:lpstr>A closer look at network structure:</vt:lpstr>
      <vt:lpstr>Access networks and physical media</vt:lpstr>
      <vt:lpstr>Access network: digital subscriber line (DSL)</vt:lpstr>
      <vt:lpstr>PowerPoint 演示文稿</vt:lpstr>
      <vt:lpstr>PowerPoint 演示文稿</vt:lpstr>
      <vt:lpstr>PowerPoint 演示文稿</vt:lpstr>
      <vt:lpstr>Enterprise access networks (Ethernet)</vt:lpstr>
      <vt:lpstr>Wireless access networks</vt:lpstr>
      <vt:lpstr>Host: sends packets of data</vt:lpstr>
      <vt:lpstr>Physical media</vt:lpstr>
      <vt:lpstr>Physical media: coax, fiber</vt:lpstr>
      <vt:lpstr>Physical media: radio</vt:lpstr>
      <vt:lpstr>Chapter 1: roadmap</vt:lpstr>
      <vt:lpstr>The network core</vt:lpstr>
      <vt:lpstr>Packet-switching: store-and-forward</vt:lpstr>
      <vt:lpstr>Packet Switching: queueing delay, loss</vt:lpstr>
      <vt:lpstr>Two key network-core functions</vt:lpstr>
      <vt:lpstr>Alternative core: circuit switching</vt:lpstr>
      <vt:lpstr>Circuit switching: FDM versus TDM</vt:lpstr>
      <vt:lpstr>Packet switching versus circuit switching</vt:lpstr>
      <vt:lpstr>PowerPoint 演示文稿</vt:lpstr>
      <vt:lpstr>Internet structure: network of networks</vt:lpstr>
      <vt:lpstr>Internet structure: network of networks</vt:lpstr>
      <vt:lpstr>Internet structure: network of networks</vt:lpstr>
      <vt:lpstr>Internet structure: network of networks</vt:lpstr>
      <vt:lpstr>Internet structure: network of networks</vt:lpstr>
      <vt:lpstr>Internet structure: network of networks</vt:lpstr>
      <vt:lpstr>Internet structure: network of networks</vt:lpstr>
      <vt:lpstr>Internet structure: network of networks</vt:lpstr>
      <vt:lpstr>Internet structure: network of networks</vt:lpstr>
      <vt:lpstr>Tier-1 ISP: e.g., Sprint</vt:lpstr>
      <vt:lpstr>Chapter 1: roadmap</vt:lpstr>
      <vt:lpstr>How do loss and delay occur?</vt:lpstr>
      <vt:lpstr>Four sources of packet delay</vt:lpstr>
      <vt:lpstr>PowerPoint 演示文稿</vt:lpstr>
      <vt:lpstr>Caravan analogy</vt:lpstr>
      <vt:lpstr>Caravan analogy (more)</vt:lpstr>
      <vt:lpstr>Queueing delay (revisited)</vt:lpstr>
      <vt:lpstr>"Real" Internet delays and routes</vt:lpstr>
      <vt:lpstr>"Real" Internet delays, routes</vt:lpstr>
      <vt:lpstr>"Real" Internet delays, routes</vt:lpstr>
      <vt:lpstr>Packet loss</vt:lpstr>
      <vt:lpstr>Throughput</vt:lpstr>
      <vt:lpstr>Throughput (more)</vt:lpstr>
      <vt:lpstr>Throughput: Internet scenario</vt:lpstr>
      <vt:lpstr>Chapter 1: roadmap</vt:lpstr>
      <vt:lpstr>Protocol "layers"</vt:lpstr>
      <vt:lpstr>Organization of air travel</vt:lpstr>
      <vt:lpstr>Layering of airline functionality</vt:lpstr>
      <vt:lpstr>Why layering?</vt:lpstr>
      <vt:lpstr>Internet protocol stack</vt:lpstr>
      <vt:lpstr>ISO/OSI reference model</vt:lpstr>
      <vt:lpstr>Encapsulation</vt:lpstr>
      <vt:lpstr>Chapter 1: roadmap</vt:lpstr>
      <vt:lpstr>Network security</vt:lpstr>
      <vt:lpstr>Bad guys: put malware into hosts via Internet</vt:lpstr>
      <vt:lpstr>PowerPoint 演示文稿</vt:lpstr>
      <vt:lpstr>Bad guys can sniff packets</vt:lpstr>
      <vt:lpstr>Bad guys can use fake addresses</vt:lpstr>
      <vt:lpstr>Chapter 1: roadmap</vt:lpstr>
      <vt:lpstr>Internet history</vt:lpstr>
      <vt:lpstr>PowerPoint 演示文稿</vt:lpstr>
      <vt:lpstr>PowerPoint 演示文稿</vt:lpstr>
      <vt:lpstr>PowerPoint 演示文稿</vt:lpstr>
      <vt:lpstr>PowerPoint 演示文稿</vt:lpstr>
      <vt:lpstr>Introduction: summary</vt:lpstr>
      <vt:lpstr>PowerPoint 演示文稿</vt:lpstr>
      <vt:lpstr>PowerPoint 演示文稿</vt:lpstr>
      <vt:lpstr>Homework</vt:lpstr>
    </vt:vector>
  </TitlesOfParts>
  <Company>Wuhan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Networking</dc:title>
  <dc:creator>Jicheng Hu</dc:creator>
  <cp:keywords>Wuhan University</cp:keywords>
  <cp:lastModifiedBy>Jicheng Hu</cp:lastModifiedBy>
  <cp:revision>361</cp:revision>
  <dcterms:created xsi:type="dcterms:W3CDTF">2015-05-07T17:29:00Z</dcterms:created>
  <dcterms:modified xsi:type="dcterms:W3CDTF">2020-02-12T03:46:18Z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2052-10.1.0.6748</vt:lpwstr>
  </property>
</Properties>
</file>